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8" r:id="rId6"/>
    <p:sldId id="264" r:id="rId7"/>
    <p:sldId id="259" r:id="rId8"/>
    <p:sldId id="265"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51" d="100"/>
          <a:sy n="151" d="100"/>
        </p:scale>
        <p:origin x="294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i Wagner" userId="3231d3f0-9d45-4dac-a5f5-6e4b9ff90549" providerId="ADAL" clId="{037B3AEB-C336-48EF-81D6-E5F81F974D22}"/>
    <pc:docChg chg="custSel modSld">
      <pc:chgData name="Terri Wagner" userId="3231d3f0-9d45-4dac-a5f5-6e4b9ff90549" providerId="ADAL" clId="{037B3AEB-C336-48EF-81D6-E5F81F974D22}" dt="2025-05-27T14:35:41.018" v="68" actId="113"/>
      <pc:docMkLst>
        <pc:docMk/>
      </pc:docMkLst>
      <pc:sldChg chg="modSp mod">
        <pc:chgData name="Terri Wagner" userId="3231d3f0-9d45-4dac-a5f5-6e4b9ff90549" providerId="ADAL" clId="{037B3AEB-C336-48EF-81D6-E5F81F974D22}" dt="2025-05-27T14:31:04.940" v="5" actId="20577"/>
        <pc:sldMkLst>
          <pc:docMk/>
          <pc:sldMk cId="0" sldId="259"/>
        </pc:sldMkLst>
        <pc:spChg chg="mod">
          <ac:chgData name="Terri Wagner" userId="3231d3f0-9d45-4dac-a5f5-6e4b9ff90549" providerId="ADAL" clId="{037B3AEB-C336-48EF-81D6-E5F81F974D22}" dt="2025-05-27T14:31:04.940" v="5" actId="20577"/>
          <ac:spMkLst>
            <pc:docMk/>
            <pc:sldMk cId="0" sldId="259"/>
            <ac:spMk id="15" creationId="{75EAB9C4-F7A8-2067-401F-BAD6164D39BE}"/>
          </ac:spMkLst>
        </pc:spChg>
      </pc:sldChg>
      <pc:sldChg chg="addSp modSp mod">
        <pc:chgData name="Terri Wagner" userId="3231d3f0-9d45-4dac-a5f5-6e4b9ff90549" providerId="ADAL" clId="{037B3AEB-C336-48EF-81D6-E5F81F974D22}" dt="2025-05-27T14:35:41.018" v="68" actId="113"/>
        <pc:sldMkLst>
          <pc:docMk/>
          <pc:sldMk cId="3780341076" sldId="264"/>
        </pc:sldMkLst>
        <pc:spChg chg="add mod">
          <ac:chgData name="Terri Wagner" userId="3231d3f0-9d45-4dac-a5f5-6e4b9ff90549" providerId="ADAL" clId="{037B3AEB-C336-48EF-81D6-E5F81F974D22}" dt="2025-05-27T14:35:41.018" v="68" actId="113"/>
          <ac:spMkLst>
            <pc:docMk/>
            <pc:sldMk cId="3780341076" sldId="264"/>
            <ac:spMk id="2" creationId="{97800FAE-FD3D-22AA-DBA4-393D6557D89A}"/>
          </ac:spMkLst>
        </pc:spChg>
        <pc:picChg chg="mod">
          <ac:chgData name="Terri Wagner" userId="3231d3f0-9d45-4dac-a5f5-6e4b9ff90549" providerId="ADAL" clId="{037B3AEB-C336-48EF-81D6-E5F81F974D22}" dt="2025-05-27T14:34:46.670" v="10" actId="14100"/>
          <ac:picMkLst>
            <pc:docMk/>
            <pc:sldMk cId="3780341076" sldId="264"/>
            <ac:picMk id="11" creationId="{F3CDD187-2464-6FA9-8152-0E88A1333074}"/>
          </ac:picMkLst>
        </pc:picChg>
      </pc:sldChg>
      <pc:sldChg chg="modSp mod">
        <pc:chgData name="Terri Wagner" userId="3231d3f0-9d45-4dac-a5f5-6e4b9ff90549" providerId="ADAL" clId="{037B3AEB-C336-48EF-81D6-E5F81F974D22}" dt="2025-05-27T14:32:45.190" v="9" actId="20577"/>
        <pc:sldMkLst>
          <pc:docMk/>
          <pc:sldMk cId="1001347354" sldId="265"/>
        </pc:sldMkLst>
        <pc:spChg chg="mod">
          <ac:chgData name="Terri Wagner" userId="3231d3f0-9d45-4dac-a5f5-6e4b9ff90549" providerId="ADAL" clId="{037B3AEB-C336-48EF-81D6-E5F81F974D22}" dt="2025-05-27T14:32:45.190" v="9" actId="20577"/>
          <ac:spMkLst>
            <pc:docMk/>
            <pc:sldMk cId="1001347354" sldId="265"/>
            <ac:spMk id="15" creationId="{4DDA2E4C-B5FB-2BE6-C6DD-A2CA12AE81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AC311-9F40-460B-AD61-0E61CE2696E6}"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E6073-1847-4ED3-922B-3D086C1F26F9}" type="slidenum">
              <a:rPr lang="en-US" smtClean="0"/>
              <a:t>‹#›</a:t>
            </a:fld>
            <a:endParaRPr lang="en-US"/>
          </a:p>
        </p:txBody>
      </p:sp>
    </p:spTree>
    <p:extLst>
      <p:ext uri="{BB962C8B-B14F-4D97-AF65-F5344CB8AC3E}">
        <p14:creationId xmlns:p14="http://schemas.microsoft.com/office/powerpoint/2010/main" val="36279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Colorado Legislature determines tuition increases before approval by BOR.</a:t>
            </a:r>
          </a:p>
        </p:txBody>
      </p:sp>
      <p:sp>
        <p:nvSpPr>
          <p:cNvPr id="4" name="Slide Number Placeholder 3"/>
          <p:cNvSpPr>
            <a:spLocks noGrp="1"/>
          </p:cNvSpPr>
          <p:nvPr>
            <p:ph type="sldNum" sz="quarter" idx="5"/>
          </p:nvPr>
        </p:nvSpPr>
        <p:spPr/>
        <p:txBody>
          <a:bodyPr/>
          <a:lstStyle/>
          <a:p>
            <a:fld id="{7C054EA7-459A-407A-93EF-8D5D7F912265}" type="slidenum">
              <a:rPr lang="en-US" smtClean="0"/>
              <a:t>2</a:t>
            </a:fld>
            <a:endParaRPr lang="en-US"/>
          </a:p>
        </p:txBody>
      </p:sp>
    </p:spTree>
    <p:extLst>
      <p:ext uri="{BB962C8B-B14F-4D97-AF65-F5344CB8AC3E}">
        <p14:creationId xmlns:p14="http://schemas.microsoft.com/office/powerpoint/2010/main" val="326460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D4134-B0B3-ACD1-4E95-5C8251A92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779B2-4035-0F95-487E-59E9B319F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19954-D315-4293-BE37-0E4CBF6A4137}"/>
              </a:ext>
            </a:extLst>
          </p:cNvPr>
          <p:cNvSpPr>
            <a:spLocks noGrp="1"/>
          </p:cNvSpPr>
          <p:nvPr>
            <p:ph type="body" idx="1"/>
          </p:nvPr>
        </p:nvSpPr>
        <p:spPr/>
        <p:txBody>
          <a:bodyPr/>
          <a:lstStyle/>
          <a:p>
            <a:r>
              <a:rPr lang="en-US" dirty="0"/>
              <a:t>Colorado Legislature determines tuition increases before approval by BOR.</a:t>
            </a:r>
          </a:p>
        </p:txBody>
      </p:sp>
      <p:sp>
        <p:nvSpPr>
          <p:cNvPr id="4" name="Slide Number Placeholder 3">
            <a:extLst>
              <a:ext uri="{FF2B5EF4-FFF2-40B4-BE49-F238E27FC236}">
                <a16:creationId xmlns:a16="http://schemas.microsoft.com/office/drawing/2014/main" id="{FF1C2C90-E9B7-D7FD-6E7E-09836F5988B1}"/>
              </a:ext>
            </a:extLst>
          </p:cNvPr>
          <p:cNvSpPr>
            <a:spLocks noGrp="1"/>
          </p:cNvSpPr>
          <p:nvPr>
            <p:ph type="sldNum" sz="quarter" idx="5"/>
          </p:nvPr>
        </p:nvSpPr>
        <p:spPr/>
        <p:txBody>
          <a:bodyPr/>
          <a:lstStyle/>
          <a:p>
            <a:fld id="{7C054EA7-459A-407A-93EF-8D5D7F912265}" type="slidenum">
              <a:rPr lang="en-US" smtClean="0"/>
              <a:t>3</a:t>
            </a:fld>
            <a:endParaRPr lang="en-US"/>
          </a:p>
        </p:txBody>
      </p:sp>
    </p:spTree>
    <p:extLst>
      <p:ext uri="{BB962C8B-B14F-4D97-AF65-F5344CB8AC3E}">
        <p14:creationId xmlns:p14="http://schemas.microsoft.com/office/powerpoint/2010/main" val="29171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 based on actual head count enrolled in what SCH. Tuition and Enrollment is projected from both HC and SCH.   We need to be clear that we do consider SCH because there is a misnomer out there that we only consider HC.  System likes us to report HC, but we project off of previous Fall SCH.  </a:t>
            </a:r>
          </a:p>
        </p:txBody>
      </p:sp>
      <p:sp>
        <p:nvSpPr>
          <p:cNvPr id="4" name="Slide Number Placeholder 3"/>
          <p:cNvSpPr>
            <a:spLocks noGrp="1"/>
          </p:cNvSpPr>
          <p:nvPr>
            <p:ph type="sldNum" sz="quarter" idx="5"/>
          </p:nvPr>
        </p:nvSpPr>
        <p:spPr/>
        <p:txBody>
          <a:bodyPr/>
          <a:lstStyle/>
          <a:p>
            <a:fld id="{7C054EA7-459A-407A-93EF-8D5D7F912265}" type="slidenum">
              <a:rPr lang="en-US" smtClean="0"/>
              <a:t>6</a:t>
            </a:fld>
            <a:endParaRPr lang="en-US"/>
          </a:p>
        </p:txBody>
      </p:sp>
    </p:spTree>
    <p:extLst>
      <p:ext uri="{BB962C8B-B14F-4D97-AF65-F5344CB8AC3E}">
        <p14:creationId xmlns:p14="http://schemas.microsoft.com/office/powerpoint/2010/main" val="10486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40DDD-EB3A-F2D3-6C89-B7FBD3482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6106A3-6980-276E-7466-53702444E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1693D-8080-7A49-E798-FAB2AE8F99F8}"/>
              </a:ext>
            </a:extLst>
          </p:cNvPr>
          <p:cNvSpPr>
            <a:spLocks noGrp="1"/>
          </p:cNvSpPr>
          <p:nvPr>
            <p:ph type="dt" sz="half" idx="10"/>
          </p:nvPr>
        </p:nvSpPr>
        <p:spPr/>
        <p:txBody>
          <a:bodyPr/>
          <a:lstStyle/>
          <a:p>
            <a:fld id="{5891D29C-8508-46B0-B947-BCC3BDC55FF9}" type="datetimeFigureOut">
              <a:rPr lang="en-US" smtClean="0"/>
              <a:t>5/27/2025</a:t>
            </a:fld>
            <a:endParaRPr lang="en-US"/>
          </a:p>
        </p:txBody>
      </p:sp>
      <p:sp>
        <p:nvSpPr>
          <p:cNvPr id="5" name="Footer Placeholder 4">
            <a:extLst>
              <a:ext uri="{FF2B5EF4-FFF2-40B4-BE49-F238E27FC236}">
                <a16:creationId xmlns:a16="http://schemas.microsoft.com/office/drawing/2014/main" id="{D5A98AD6-E366-A66E-FEAD-22BE818CA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26120-F98D-AB50-7C13-9DD019AB1F10}"/>
              </a:ext>
            </a:extLst>
          </p:cNvPr>
          <p:cNvSpPr>
            <a:spLocks noGrp="1"/>
          </p:cNvSpPr>
          <p:nvPr>
            <p:ph type="sldNum" sz="quarter" idx="12"/>
          </p:nvPr>
        </p:nvSpPr>
        <p:spPr/>
        <p:txBody>
          <a:bodyPr/>
          <a:lstStyle/>
          <a:p>
            <a:fld id="{8E7B30E7-D5F2-4201-8C89-BAA39DCCEF54}" type="slidenum">
              <a:rPr lang="en-US" smtClean="0"/>
              <a:t>‹#›</a:t>
            </a:fld>
            <a:endParaRPr lang="en-US"/>
          </a:p>
        </p:txBody>
      </p:sp>
    </p:spTree>
    <p:extLst>
      <p:ext uri="{BB962C8B-B14F-4D97-AF65-F5344CB8AC3E}">
        <p14:creationId xmlns:p14="http://schemas.microsoft.com/office/powerpoint/2010/main" val="332054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89ED-8DA0-CA08-628B-1519A11ECB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95CDA3-2D7C-7C7C-952E-428A4E118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2503A-4997-96A2-1D04-3210A6D18931}"/>
              </a:ext>
            </a:extLst>
          </p:cNvPr>
          <p:cNvSpPr>
            <a:spLocks noGrp="1"/>
          </p:cNvSpPr>
          <p:nvPr>
            <p:ph type="dt" sz="half" idx="10"/>
          </p:nvPr>
        </p:nvSpPr>
        <p:spPr/>
        <p:txBody>
          <a:bodyPr/>
          <a:lstStyle/>
          <a:p>
            <a:fld id="{5891D29C-8508-46B0-B947-BCC3BDC55FF9}" type="datetimeFigureOut">
              <a:rPr lang="en-US" smtClean="0"/>
              <a:t>5/27/2025</a:t>
            </a:fld>
            <a:endParaRPr lang="en-US"/>
          </a:p>
        </p:txBody>
      </p:sp>
      <p:sp>
        <p:nvSpPr>
          <p:cNvPr id="5" name="Footer Placeholder 4">
            <a:extLst>
              <a:ext uri="{FF2B5EF4-FFF2-40B4-BE49-F238E27FC236}">
                <a16:creationId xmlns:a16="http://schemas.microsoft.com/office/drawing/2014/main" id="{DC080653-A548-E850-2E61-0C6228FD80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90A21-DA8C-85B6-D72E-D8F05EEAC2FC}"/>
              </a:ext>
            </a:extLst>
          </p:cNvPr>
          <p:cNvSpPr>
            <a:spLocks noGrp="1"/>
          </p:cNvSpPr>
          <p:nvPr>
            <p:ph type="sldNum" sz="quarter" idx="12"/>
          </p:nvPr>
        </p:nvSpPr>
        <p:spPr/>
        <p:txBody>
          <a:bodyPr/>
          <a:lstStyle/>
          <a:p>
            <a:fld id="{8E7B30E7-D5F2-4201-8C89-BAA39DCCEF54}" type="slidenum">
              <a:rPr lang="en-US" smtClean="0"/>
              <a:t>‹#›</a:t>
            </a:fld>
            <a:endParaRPr lang="en-US"/>
          </a:p>
        </p:txBody>
      </p:sp>
    </p:spTree>
    <p:extLst>
      <p:ext uri="{BB962C8B-B14F-4D97-AF65-F5344CB8AC3E}">
        <p14:creationId xmlns:p14="http://schemas.microsoft.com/office/powerpoint/2010/main" val="57539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6EE503-1964-6A4C-FDCC-E903FBAB98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3DF3F3-6C0B-9A1F-6D0F-0EC81F4359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B9CC3-D90A-19E4-A7CD-3EC42B49320B}"/>
              </a:ext>
            </a:extLst>
          </p:cNvPr>
          <p:cNvSpPr>
            <a:spLocks noGrp="1"/>
          </p:cNvSpPr>
          <p:nvPr>
            <p:ph type="dt" sz="half" idx="10"/>
          </p:nvPr>
        </p:nvSpPr>
        <p:spPr/>
        <p:txBody>
          <a:bodyPr/>
          <a:lstStyle/>
          <a:p>
            <a:fld id="{5891D29C-8508-46B0-B947-BCC3BDC55FF9}" type="datetimeFigureOut">
              <a:rPr lang="en-US" smtClean="0"/>
              <a:t>5/27/2025</a:t>
            </a:fld>
            <a:endParaRPr lang="en-US"/>
          </a:p>
        </p:txBody>
      </p:sp>
      <p:sp>
        <p:nvSpPr>
          <p:cNvPr id="5" name="Footer Placeholder 4">
            <a:extLst>
              <a:ext uri="{FF2B5EF4-FFF2-40B4-BE49-F238E27FC236}">
                <a16:creationId xmlns:a16="http://schemas.microsoft.com/office/drawing/2014/main" id="{F4723126-F002-7DE1-09B8-4DB39661E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97426-1548-CC4F-59EC-0A56DF612996}"/>
              </a:ext>
            </a:extLst>
          </p:cNvPr>
          <p:cNvSpPr>
            <a:spLocks noGrp="1"/>
          </p:cNvSpPr>
          <p:nvPr>
            <p:ph type="sldNum" sz="quarter" idx="12"/>
          </p:nvPr>
        </p:nvSpPr>
        <p:spPr/>
        <p:txBody>
          <a:bodyPr/>
          <a:lstStyle/>
          <a:p>
            <a:fld id="{8E7B30E7-D5F2-4201-8C89-BAA39DCCEF54}" type="slidenum">
              <a:rPr lang="en-US" smtClean="0"/>
              <a:t>‹#›</a:t>
            </a:fld>
            <a:endParaRPr lang="en-US"/>
          </a:p>
        </p:txBody>
      </p:sp>
    </p:spTree>
    <p:extLst>
      <p:ext uri="{BB962C8B-B14F-4D97-AF65-F5344CB8AC3E}">
        <p14:creationId xmlns:p14="http://schemas.microsoft.com/office/powerpoint/2010/main" val="292462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09A9-8E9A-F0A1-1C59-415D4F61AE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277358-9689-00F1-A31F-7573450E85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1A5FB-1A1F-E8FC-68E2-73E612883C36}"/>
              </a:ext>
            </a:extLst>
          </p:cNvPr>
          <p:cNvSpPr>
            <a:spLocks noGrp="1"/>
          </p:cNvSpPr>
          <p:nvPr>
            <p:ph type="dt" sz="half" idx="10"/>
          </p:nvPr>
        </p:nvSpPr>
        <p:spPr/>
        <p:txBody>
          <a:bodyPr/>
          <a:lstStyle/>
          <a:p>
            <a:fld id="{5891D29C-8508-46B0-B947-BCC3BDC55FF9}" type="datetimeFigureOut">
              <a:rPr lang="en-US" smtClean="0"/>
              <a:t>5/27/2025</a:t>
            </a:fld>
            <a:endParaRPr lang="en-US"/>
          </a:p>
        </p:txBody>
      </p:sp>
      <p:sp>
        <p:nvSpPr>
          <p:cNvPr id="5" name="Footer Placeholder 4">
            <a:extLst>
              <a:ext uri="{FF2B5EF4-FFF2-40B4-BE49-F238E27FC236}">
                <a16:creationId xmlns:a16="http://schemas.microsoft.com/office/drawing/2014/main" id="{FCC4470B-ECA2-B48B-3826-CD22F1ED7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749C1-920C-DD1D-109A-DDB722259942}"/>
              </a:ext>
            </a:extLst>
          </p:cNvPr>
          <p:cNvSpPr>
            <a:spLocks noGrp="1"/>
          </p:cNvSpPr>
          <p:nvPr>
            <p:ph type="sldNum" sz="quarter" idx="12"/>
          </p:nvPr>
        </p:nvSpPr>
        <p:spPr/>
        <p:txBody>
          <a:bodyPr/>
          <a:lstStyle/>
          <a:p>
            <a:fld id="{8E7B30E7-D5F2-4201-8C89-BAA39DCCEF54}" type="slidenum">
              <a:rPr lang="en-US" smtClean="0"/>
              <a:t>‹#›</a:t>
            </a:fld>
            <a:endParaRPr lang="en-US"/>
          </a:p>
        </p:txBody>
      </p:sp>
    </p:spTree>
    <p:extLst>
      <p:ext uri="{BB962C8B-B14F-4D97-AF65-F5344CB8AC3E}">
        <p14:creationId xmlns:p14="http://schemas.microsoft.com/office/powerpoint/2010/main" val="108446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B5F8-EFFD-06A8-24C8-BFC719B5F1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09705A-6787-E0BA-3E79-83ED634369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5BEA8-B241-E025-20CF-0A9DB66FFD7F}"/>
              </a:ext>
            </a:extLst>
          </p:cNvPr>
          <p:cNvSpPr>
            <a:spLocks noGrp="1"/>
          </p:cNvSpPr>
          <p:nvPr>
            <p:ph type="dt" sz="half" idx="10"/>
          </p:nvPr>
        </p:nvSpPr>
        <p:spPr/>
        <p:txBody>
          <a:bodyPr/>
          <a:lstStyle/>
          <a:p>
            <a:fld id="{5891D29C-8508-46B0-B947-BCC3BDC55FF9}" type="datetimeFigureOut">
              <a:rPr lang="en-US" smtClean="0"/>
              <a:t>5/27/2025</a:t>
            </a:fld>
            <a:endParaRPr lang="en-US"/>
          </a:p>
        </p:txBody>
      </p:sp>
      <p:sp>
        <p:nvSpPr>
          <p:cNvPr id="5" name="Footer Placeholder 4">
            <a:extLst>
              <a:ext uri="{FF2B5EF4-FFF2-40B4-BE49-F238E27FC236}">
                <a16:creationId xmlns:a16="http://schemas.microsoft.com/office/drawing/2014/main" id="{AB184873-6F2B-243C-6788-AFA76E148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2D0BC-3340-15C4-33B8-4C97C972A68A}"/>
              </a:ext>
            </a:extLst>
          </p:cNvPr>
          <p:cNvSpPr>
            <a:spLocks noGrp="1"/>
          </p:cNvSpPr>
          <p:nvPr>
            <p:ph type="sldNum" sz="quarter" idx="12"/>
          </p:nvPr>
        </p:nvSpPr>
        <p:spPr/>
        <p:txBody>
          <a:bodyPr/>
          <a:lstStyle/>
          <a:p>
            <a:fld id="{8E7B30E7-D5F2-4201-8C89-BAA39DCCEF54}" type="slidenum">
              <a:rPr lang="en-US" smtClean="0"/>
              <a:t>‹#›</a:t>
            </a:fld>
            <a:endParaRPr lang="en-US"/>
          </a:p>
        </p:txBody>
      </p:sp>
    </p:spTree>
    <p:extLst>
      <p:ext uri="{BB962C8B-B14F-4D97-AF65-F5344CB8AC3E}">
        <p14:creationId xmlns:p14="http://schemas.microsoft.com/office/powerpoint/2010/main" val="23398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8EA21-2648-69EE-6699-1907803BDB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DBA6AB-B0B9-AC5D-9189-C48C56EEDA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2B5638-4CB5-BF4D-6638-2FE5BAD95A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26279-3E23-6DE3-AA97-93429CFCCDCB}"/>
              </a:ext>
            </a:extLst>
          </p:cNvPr>
          <p:cNvSpPr>
            <a:spLocks noGrp="1"/>
          </p:cNvSpPr>
          <p:nvPr>
            <p:ph type="dt" sz="half" idx="10"/>
          </p:nvPr>
        </p:nvSpPr>
        <p:spPr/>
        <p:txBody>
          <a:bodyPr/>
          <a:lstStyle/>
          <a:p>
            <a:fld id="{5891D29C-8508-46B0-B947-BCC3BDC55FF9}" type="datetimeFigureOut">
              <a:rPr lang="en-US" smtClean="0"/>
              <a:t>5/27/2025</a:t>
            </a:fld>
            <a:endParaRPr lang="en-US"/>
          </a:p>
        </p:txBody>
      </p:sp>
      <p:sp>
        <p:nvSpPr>
          <p:cNvPr id="6" name="Footer Placeholder 5">
            <a:extLst>
              <a:ext uri="{FF2B5EF4-FFF2-40B4-BE49-F238E27FC236}">
                <a16:creationId xmlns:a16="http://schemas.microsoft.com/office/drawing/2014/main" id="{10F5FC23-4BBA-7310-752C-649FFC785A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D11EF-1A7C-79A0-5201-4A519BB1E72A}"/>
              </a:ext>
            </a:extLst>
          </p:cNvPr>
          <p:cNvSpPr>
            <a:spLocks noGrp="1"/>
          </p:cNvSpPr>
          <p:nvPr>
            <p:ph type="sldNum" sz="quarter" idx="12"/>
          </p:nvPr>
        </p:nvSpPr>
        <p:spPr/>
        <p:txBody>
          <a:bodyPr/>
          <a:lstStyle/>
          <a:p>
            <a:fld id="{8E7B30E7-D5F2-4201-8C89-BAA39DCCEF54}" type="slidenum">
              <a:rPr lang="en-US" smtClean="0"/>
              <a:t>‹#›</a:t>
            </a:fld>
            <a:endParaRPr lang="en-US"/>
          </a:p>
        </p:txBody>
      </p:sp>
    </p:spTree>
    <p:extLst>
      <p:ext uri="{BB962C8B-B14F-4D97-AF65-F5344CB8AC3E}">
        <p14:creationId xmlns:p14="http://schemas.microsoft.com/office/powerpoint/2010/main" val="245279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C7F0-F7FC-E31E-EF65-C867E3B844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334CCB-177E-359A-1351-4A4564C3BF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6B0458-EAA0-4328-BBC7-B4F03216DE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65D201-4969-359E-630A-2A6BF8993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333461-BB64-2C16-56CA-E53A7D7C40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2FAE76-5A73-8CC8-7145-B86C8E1FBB59}"/>
              </a:ext>
            </a:extLst>
          </p:cNvPr>
          <p:cNvSpPr>
            <a:spLocks noGrp="1"/>
          </p:cNvSpPr>
          <p:nvPr>
            <p:ph type="dt" sz="half" idx="10"/>
          </p:nvPr>
        </p:nvSpPr>
        <p:spPr/>
        <p:txBody>
          <a:bodyPr/>
          <a:lstStyle/>
          <a:p>
            <a:fld id="{5891D29C-8508-46B0-B947-BCC3BDC55FF9}" type="datetimeFigureOut">
              <a:rPr lang="en-US" smtClean="0"/>
              <a:t>5/27/2025</a:t>
            </a:fld>
            <a:endParaRPr lang="en-US"/>
          </a:p>
        </p:txBody>
      </p:sp>
      <p:sp>
        <p:nvSpPr>
          <p:cNvPr id="8" name="Footer Placeholder 7">
            <a:extLst>
              <a:ext uri="{FF2B5EF4-FFF2-40B4-BE49-F238E27FC236}">
                <a16:creationId xmlns:a16="http://schemas.microsoft.com/office/drawing/2014/main" id="{B7A5700B-AB25-CFC4-E268-EB43476F93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02F6C8-28F5-C0C7-6370-4741CB0A6620}"/>
              </a:ext>
            </a:extLst>
          </p:cNvPr>
          <p:cNvSpPr>
            <a:spLocks noGrp="1"/>
          </p:cNvSpPr>
          <p:nvPr>
            <p:ph type="sldNum" sz="quarter" idx="12"/>
          </p:nvPr>
        </p:nvSpPr>
        <p:spPr/>
        <p:txBody>
          <a:bodyPr/>
          <a:lstStyle/>
          <a:p>
            <a:fld id="{8E7B30E7-D5F2-4201-8C89-BAA39DCCEF54}" type="slidenum">
              <a:rPr lang="en-US" smtClean="0"/>
              <a:t>‹#›</a:t>
            </a:fld>
            <a:endParaRPr lang="en-US"/>
          </a:p>
        </p:txBody>
      </p:sp>
    </p:spTree>
    <p:extLst>
      <p:ext uri="{BB962C8B-B14F-4D97-AF65-F5344CB8AC3E}">
        <p14:creationId xmlns:p14="http://schemas.microsoft.com/office/powerpoint/2010/main" val="2911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82AF-72C9-1758-14A1-A6BD68A9C4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A4F8F1-96AD-2A07-9BE3-875D0B082FA3}"/>
              </a:ext>
            </a:extLst>
          </p:cNvPr>
          <p:cNvSpPr>
            <a:spLocks noGrp="1"/>
          </p:cNvSpPr>
          <p:nvPr>
            <p:ph type="dt" sz="half" idx="10"/>
          </p:nvPr>
        </p:nvSpPr>
        <p:spPr/>
        <p:txBody>
          <a:bodyPr/>
          <a:lstStyle/>
          <a:p>
            <a:fld id="{5891D29C-8508-46B0-B947-BCC3BDC55FF9}" type="datetimeFigureOut">
              <a:rPr lang="en-US" smtClean="0"/>
              <a:t>5/27/2025</a:t>
            </a:fld>
            <a:endParaRPr lang="en-US"/>
          </a:p>
        </p:txBody>
      </p:sp>
      <p:sp>
        <p:nvSpPr>
          <p:cNvPr id="4" name="Footer Placeholder 3">
            <a:extLst>
              <a:ext uri="{FF2B5EF4-FFF2-40B4-BE49-F238E27FC236}">
                <a16:creationId xmlns:a16="http://schemas.microsoft.com/office/drawing/2014/main" id="{7D158E22-D24D-ABC7-2FE3-D51B80713E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10AA76-7023-6C66-2A9C-F46DE9548229}"/>
              </a:ext>
            </a:extLst>
          </p:cNvPr>
          <p:cNvSpPr>
            <a:spLocks noGrp="1"/>
          </p:cNvSpPr>
          <p:nvPr>
            <p:ph type="sldNum" sz="quarter" idx="12"/>
          </p:nvPr>
        </p:nvSpPr>
        <p:spPr/>
        <p:txBody>
          <a:bodyPr/>
          <a:lstStyle/>
          <a:p>
            <a:fld id="{8E7B30E7-D5F2-4201-8C89-BAA39DCCEF54}" type="slidenum">
              <a:rPr lang="en-US" smtClean="0"/>
              <a:t>‹#›</a:t>
            </a:fld>
            <a:endParaRPr lang="en-US"/>
          </a:p>
        </p:txBody>
      </p:sp>
    </p:spTree>
    <p:extLst>
      <p:ext uri="{BB962C8B-B14F-4D97-AF65-F5344CB8AC3E}">
        <p14:creationId xmlns:p14="http://schemas.microsoft.com/office/powerpoint/2010/main" val="176775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2D788-74FB-C313-E899-567D798248AD}"/>
              </a:ext>
            </a:extLst>
          </p:cNvPr>
          <p:cNvSpPr>
            <a:spLocks noGrp="1"/>
          </p:cNvSpPr>
          <p:nvPr>
            <p:ph type="dt" sz="half" idx="10"/>
          </p:nvPr>
        </p:nvSpPr>
        <p:spPr/>
        <p:txBody>
          <a:bodyPr/>
          <a:lstStyle/>
          <a:p>
            <a:fld id="{5891D29C-8508-46B0-B947-BCC3BDC55FF9}" type="datetimeFigureOut">
              <a:rPr lang="en-US" smtClean="0"/>
              <a:t>5/27/2025</a:t>
            </a:fld>
            <a:endParaRPr lang="en-US"/>
          </a:p>
        </p:txBody>
      </p:sp>
      <p:sp>
        <p:nvSpPr>
          <p:cNvPr id="3" name="Footer Placeholder 2">
            <a:extLst>
              <a:ext uri="{FF2B5EF4-FFF2-40B4-BE49-F238E27FC236}">
                <a16:creationId xmlns:a16="http://schemas.microsoft.com/office/drawing/2014/main" id="{694B61D6-FD48-FF88-A8FD-BB92BA3C5A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056A80-1A38-D084-5D8B-6415CF978948}"/>
              </a:ext>
            </a:extLst>
          </p:cNvPr>
          <p:cNvSpPr>
            <a:spLocks noGrp="1"/>
          </p:cNvSpPr>
          <p:nvPr>
            <p:ph type="sldNum" sz="quarter" idx="12"/>
          </p:nvPr>
        </p:nvSpPr>
        <p:spPr/>
        <p:txBody>
          <a:bodyPr/>
          <a:lstStyle/>
          <a:p>
            <a:fld id="{8E7B30E7-D5F2-4201-8C89-BAA39DCCEF54}" type="slidenum">
              <a:rPr lang="en-US" smtClean="0"/>
              <a:t>‹#›</a:t>
            </a:fld>
            <a:endParaRPr lang="en-US"/>
          </a:p>
        </p:txBody>
      </p:sp>
    </p:spTree>
    <p:extLst>
      <p:ext uri="{BB962C8B-B14F-4D97-AF65-F5344CB8AC3E}">
        <p14:creationId xmlns:p14="http://schemas.microsoft.com/office/powerpoint/2010/main" val="161116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CD44E-0EAE-615C-39A2-97AE565854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DB4BF7-1AE3-46F4-6FBF-A25952C99A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4114D9-DBF2-3B8C-C266-850FB42D11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820550-95C2-4C16-79AB-F2FC62C4EC69}"/>
              </a:ext>
            </a:extLst>
          </p:cNvPr>
          <p:cNvSpPr>
            <a:spLocks noGrp="1"/>
          </p:cNvSpPr>
          <p:nvPr>
            <p:ph type="dt" sz="half" idx="10"/>
          </p:nvPr>
        </p:nvSpPr>
        <p:spPr/>
        <p:txBody>
          <a:bodyPr/>
          <a:lstStyle/>
          <a:p>
            <a:fld id="{5891D29C-8508-46B0-B947-BCC3BDC55FF9}" type="datetimeFigureOut">
              <a:rPr lang="en-US" smtClean="0"/>
              <a:t>5/27/2025</a:t>
            </a:fld>
            <a:endParaRPr lang="en-US"/>
          </a:p>
        </p:txBody>
      </p:sp>
      <p:sp>
        <p:nvSpPr>
          <p:cNvPr id="6" name="Footer Placeholder 5">
            <a:extLst>
              <a:ext uri="{FF2B5EF4-FFF2-40B4-BE49-F238E27FC236}">
                <a16:creationId xmlns:a16="http://schemas.microsoft.com/office/drawing/2014/main" id="{FFCDB082-9946-0F61-448A-8250E450F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6A1F97-79AD-220A-B3F2-A51BEBB5144D}"/>
              </a:ext>
            </a:extLst>
          </p:cNvPr>
          <p:cNvSpPr>
            <a:spLocks noGrp="1"/>
          </p:cNvSpPr>
          <p:nvPr>
            <p:ph type="sldNum" sz="quarter" idx="12"/>
          </p:nvPr>
        </p:nvSpPr>
        <p:spPr/>
        <p:txBody>
          <a:bodyPr/>
          <a:lstStyle/>
          <a:p>
            <a:fld id="{8E7B30E7-D5F2-4201-8C89-BAA39DCCEF54}" type="slidenum">
              <a:rPr lang="en-US" smtClean="0"/>
              <a:t>‹#›</a:t>
            </a:fld>
            <a:endParaRPr lang="en-US"/>
          </a:p>
        </p:txBody>
      </p:sp>
    </p:spTree>
    <p:extLst>
      <p:ext uri="{BB962C8B-B14F-4D97-AF65-F5344CB8AC3E}">
        <p14:creationId xmlns:p14="http://schemas.microsoft.com/office/powerpoint/2010/main" val="308545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C757-83AA-56BC-4A53-1909DC01A5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153630-4BDB-7ED1-F050-9752D9823E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55079D-A6D3-449D-1484-9E0850339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5AC12-3AF5-DBC4-E5D2-7F269796B5CD}"/>
              </a:ext>
            </a:extLst>
          </p:cNvPr>
          <p:cNvSpPr>
            <a:spLocks noGrp="1"/>
          </p:cNvSpPr>
          <p:nvPr>
            <p:ph type="dt" sz="half" idx="10"/>
          </p:nvPr>
        </p:nvSpPr>
        <p:spPr/>
        <p:txBody>
          <a:bodyPr/>
          <a:lstStyle/>
          <a:p>
            <a:fld id="{5891D29C-8508-46B0-B947-BCC3BDC55FF9}" type="datetimeFigureOut">
              <a:rPr lang="en-US" smtClean="0"/>
              <a:t>5/27/2025</a:t>
            </a:fld>
            <a:endParaRPr lang="en-US"/>
          </a:p>
        </p:txBody>
      </p:sp>
      <p:sp>
        <p:nvSpPr>
          <p:cNvPr id="6" name="Footer Placeholder 5">
            <a:extLst>
              <a:ext uri="{FF2B5EF4-FFF2-40B4-BE49-F238E27FC236}">
                <a16:creationId xmlns:a16="http://schemas.microsoft.com/office/drawing/2014/main" id="{2A751D5C-4436-C12C-C091-2FD41AF64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6078-BF79-D346-42E0-D7AF28E879E3}"/>
              </a:ext>
            </a:extLst>
          </p:cNvPr>
          <p:cNvSpPr>
            <a:spLocks noGrp="1"/>
          </p:cNvSpPr>
          <p:nvPr>
            <p:ph type="sldNum" sz="quarter" idx="12"/>
          </p:nvPr>
        </p:nvSpPr>
        <p:spPr/>
        <p:txBody>
          <a:bodyPr/>
          <a:lstStyle/>
          <a:p>
            <a:fld id="{8E7B30E7-D5F2-4201-8C89-BAA39DCCEF54}" type="slidenum">
              <a:rPr lang="en-US" smtClean="0"/>
              <a:t>‹#›</a:t>
            </a:fld>
            <a:endParaRPr lang="en-US"/>
          </a:p>
        </p:txBody>
      </p:sp>
    </p:spTree>
    <p:extLst>
      <p:ext uri="{BB962C8B-B14F-4D97-AF65-F5344CB8AC3E}">
        <p14:creationId xmlns:p14="http://schemas.microsoft.com/office/powerpoint/2010/main" val="1464387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77C34A-41EE-DDAD-B18C-39D1A9FDF6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B1D8F0-9478-53F8-26DF-B014663D0B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100F0-0E0C-99F9-1242-BE1D80157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91D29C-8508-46B0-B947-BCC3BDC55FF9}" type="datetimeFigureOut">
              <a:rPr lang="en-US" smtClean="0"/>
              <a:t>5/27/2025</a:t>
            </a:fld>
            <a:endParaRPr lang="en-US"/>
          </a:p>
        </p:txBody>
      </p:sp>
      <p:sp>
        <p:nvSpPr>
          <p:cNvPr id="5" name="Footer Placeholder 4">
            <a:extLst>
              <a:ext uri="{FF2B5EF4-FFF2-40B4-BE49-F238E27FC236}">
                <a16:creationId xmlns:a16="http://schemas.microsoft.com/office/drawing/2014/main" id="{15EA10A2-952E-81E0-6718-EA3E7FFAEF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E8FD33-080D-74BA-4501-FACD425BF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7B30E7-D5F2-4201-8C89-BAA39DCCEF54}" type="slidenum">
              <a:rPr lang="en-US" smtClean="0"/>
              <a:t>‹#›</a:t>
            </a:fld>
            <a:endParaRPr lang="en-US"/>
          </a:p>
        </p:txBody>
      </p:sp>
    </p:spTree>
    <p:extLst>
      <p:ext uri="{BB962C8B-B14F-4D97-AF65-F5344CB8AC3E}">
        <p14:creationId xmlns:p14="http://schemas.microsoft.com/office/powerpoint/2010/main" val="1526345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FB9C-D3D8-B7DB-0814-4C799416D9C5}"/>
              </a:ext>
            </a:extLst>
          </p:cNvPr>
          <p:cNvSpPr>
            <a:spLocks noGrp="1"/>
          </p:cNvSpPr>
          <p:nvPr>
            <p:ph type="ctrTitle"/>
          </p:nvPr>
        </p:nvSpPr>
        <p:spPr/>
        <p:txBody>
          <a:bodyPr/>
          <a:lstStyle/>
          <a:p>
            <a:r>
              <a:rPr lang="en-US" dirty="0"/>
              <a:t>FY25 Year End BAPCO Budget Slides</a:t>
            </a:r>
          </a:p>
        </p:txBody>
      </p:sp>
      <p:sp>
        <p:nvSpPr>
          <p:cNvPr id="3" name="Subtitle 2">
            <a:extLst>
              <a:ext uri="{FF2B5EF4-FFF2-40B4-BE49-F238E27FC236}">
                <a16:creationId xmlns:a16="http://schemas.microsoft.com/office/drawing/2014/main" id="{6D7E8CA0-6A20-714E-05D6-56DB6A17381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8977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993" y="0"/>
            <a:ext cx="12128004" cy="1345812"/>
            <a:chOff x="0" y="0"/>
            <a:chExt cx="4791310" cy="531679"/>
          </a:xfrm>
        </p:grpSpPr>
        <p:sp>
          <p:nvSpPr>
            <p:cNvPr id="3" name="Freeform 3"/>
            <p:cNvSpPr/>
            <p:nvPr/>
          </p:nvSpPr>
          <p:spPr>
            <a:xfrm>
              <a:off x="0" y="0"/>
              <a:ext cx="4791310" cy="531679"/>
            </a:xfrm>
            <a:custGeom>
              <a:avLst/>
              <a:gdLst/>
              <a:ahLst/>
              <a:cxnLst/>
              <a:rect l="l" t="t" r="r" b="b"/>
              <a:pathLst>
                <a:path w="4791310" h="531679">
                  <a:moveTo>
                    <a:pt x="0" y="0"/>
                  </a:moveTo>
                  <a:lnTo>
                    <a:pt x="4791310" y="0"/>
                  </a:lnTo>
                  <a:lnTo>
                    <a:pt x="4791310" y="531679"/>
                  </a:lnTo>
                  <a:lnTo>
                    <a:pt x="0" y="531679"/>
                  </a:lnTo>
                  <a:close/>
                </a:path>
              </a:pathLst>
            </a:custGeom>
            <a:solidFill>
              <a:srgbClr val="070707"/>
            </a:solidFill>
          </p:spPr>
          <p:txBody>
            <a:bodyPr/>
            <a:lstStyle/>
            <a:p>
              <a:endParaRPr lang="en-US" sz="1200"/>
            </a:p>
          </p:txBody>
        </p:sp>
        <p:sp>
          <p:nvSpPr>
            <p:cNvPr id="4" name="TextBox 4"/>
            <p:cNvSpPr txBox="1"/>
            <p:nvPr/>
          </p:nvSpPr>
          <p:spPr>
            <a:xfrm>
              <a:off x="0" y="-47625"/>
              <a:ext cx="4791310" cy="579304"/>
            </a:xfrm>
            <a:prstGeom prst="rect">
              <a:avLst/>
            </a:prstGeom>
          </p:spPr>
          <p:txBody>
            <a:bodyPr lIns="169333" tIns="169333" rIns="169333" bIns="169333" rtlCol="0" anchor="ctr"/>
            <a:lstStyle/>
            <a:p>
              <a:pPr>
                <a:lnSpc>
                  <a:spcPts val="2239"/>
                </a:lnSpc>
              </a:pPr>
              <a:endParaRPr sz="1200"/>
            </a:p>
          </p:txBody>
        </p:sp>
      </p:grpSp>
      <p:grpSp>
        <p:nvGrpSpPr>
          <p:cNvPr id="5" name="Group 5"/>
          <p:cNvGrpSpPr/>
          <p:nvPr/>
        </p:nvGrpSpPr>
        <p:grpSpPr>
          <a:xfrm>
            <a:off x="0" y="0"/>
            <a:ext cx="127993" cy="6858000"/>
            <a:chOff x="0" y="0"/>
            <a:chExt cx="50565" cy="2709333"/>
          </a:xfrm>
        </p:grpSpPr>
        <p:sp>
          <p:nvSpPr>
            <p:cNvPr id="6" name="Freeform 6"/>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1200"/>
            </a:p>
          </p:txBody>
        </p:sp>
        <p:sp>
          <p:nvSpPr>
            <p:cNvPr id="7" name="TextBox 7"/>
            <p:cNvSpPr txBox="1"/>
            <p:nvPr/>
          </p:nvSpPr>
          <p:spPr>
            <a:xfrm>
              <a:off x="0" y="-38100"/>
              <a:ext cx="50565" cy="2747433"/>
            </a:xfrm>
            <a:prstGeom prst="rect">
              <a:avLst/>
            </a:prstGeom>
          </p:spPr>
          <p:txBody>
            <a:bodyPr lIns="33867" tIns="33867" rIns="33867" bIns="33867" rtlCol="0" anchor="ctr"/>
            <a:lstStyle/>
            <a:p>
              <a:pPr algn="ctr">
                <a:lnSpc>
                  <a:spcPts val="1400"/>
                </a:lnSpc>
              </a:pPr>
              <a:endParaRPr sz="1200"/>
            </a:p>
          </p:txBody>
        </p:sp>
      </p:grpSp>
      <p:sp>
        <p:nvSpPr>
          <p:cNvPr id="8" name="TextBox 8"/>
          <p:cNvSpPr txBox="1"/>
          <p:nvPr/>
        </p:nvSpPr>
        <p:spPr>
          <a:xfrm>
            <a:off x="390426" y="263332"/>
            <a:ext cx="10504665" cy="833883"/>
          </a:xfrm>
          <a:prstGeom prst="rect">
            <a:avLst/>
          </a:prstGeom>
        </p:spPr>
        <p:txBody>
          <a:bodyPr lIns="0" tIns="0" rIns="0" bIns="0" rtlCol="0" anchor="t">
            <a:spAutoFit/>
          </a:bodyPr>
          <a:lstStyle/>
          <a:p>
            <a:pPr>
              <a:lnSpc>
                <a:spcPts val="6400"/>
              </a:lnSpc>
            </a:pPr>
            <a:r>
              <a:rPr lang="en-US" sz="6400" dirty="0" err="1">
                <a:solidFill>
                  <a:schemeClr val="bg1"/>
                </a:solidFill>
              </a:rPr>
              <a:t>Speedtype</a:t>
            </a:r>
            <a:r>
              <a:rPr lang="en-US" sz="6400" dirty="0">
                <a:solidFill>
                  <a:schemeClr val="bg1"/>
                </a:solidFill>
              </a:rPr>
              <a:t> Clean Up</a:t>
            </a:r>
            <a:endParaRPr lang="en-US" sz="5333" dirty="0">
              <a:solidFill>
                <a:schemeClr val="bg1"/>
              </a:solidFill>
              <a:latin typeface="Inter Bold"/>
              <a:ea typeface="Inter Bold"/>
              <a:cs typeface="Inter Bold"/>
              <a:sym typeface="Inter Bold"/>
            </a:endParaRPr>
          </a:p>
        </p:txBody>
      </p:sp>
      <p:sp>
        <p:nvSpPr>
          <p:cNvPr id="9" name="Freeform 9"/>
          <p:cNvSpPr/>
          <p:nvPr/>
        </p:nvSpPr>
        <p:spPr>
          <a:xfrm rot="5400000">
            <a:off x="10313260" y="-726719"/>
            <a:ext cx="1951057" cy="2194005"/>
          </a:xfrm>
          <a:custGeom>
            <a:avLst/>
            <a:gdLst/>
            <a:ahLst/>
            <a:cxnLst/>
            <a:rect l="l" t="t" r="r" b="b"/>
            <a:pathLst>
              <a:path w="2926585" h="3291008">
                <a:moveTo>
                  <a:pt x="0" y="0"/>
                </a:moveTo>
                <a:lnTo>
                  <a:pt x="2926585" y="0"/>
                </a:lnTo>
                <a:lnTo>
                  <a:pt x="2926585" y="3291007"/>
                </a:lnTo>
                <a:lnTo>
                  <a:pt x="0" y="3291007"/>
                </a:lnTo>
                <a:lnTo>
                  <a:pt x="0" y="0"/>
                </a:lnTo>
                <a:close/>
              </a:path>
            </a:pathLst>
          </a:custGeom>
          <a:blipFill>
            <a:blip r:embed="rId3">
              <a:alphaModFix amt="27000"/>
              <a:extLst>
                <a:ext uri="{96DAC541-7B7A-43D3-8B79-37D633B846F1}">
                  <asvg:svgBlip xmlns:asvg="http://schemas.microsoft.com/office/drawing/2016/SVG/main" r:embed="rId4"/>
                </a:ext>
              </a:extLst>
            </a:blip>
            <a:stretch>
              <a:fillRect t="-574" r="-37138"/>
            </a:stretch>
          </a:blipFill>
        </p:spPr>
        <p:txBody>
          <a:bodyPr/>
          <a:lstStyle/>
          <a:p>
            <a:endParaRPr lang="en-US" sz="1200"/>
          </a:p>
        </p:txBody>
      </p:sp>
      <p:sp>
        <p:nvSpPr>
          <p:cNvPr id="10" name="Freeform 10"/>
          <p:cNvSpPr/>
          <p:nvPr/>
        </p:nvSpPr>
        <p:spPr>
          <a:xfrm>
            <a:off x="127993" y="6176401"/>
            <a:ext cx="12064007" cy="676803"/>
          </a:xfrm>
          <a:custGeom>
            <a:avLst/>
            <a:gdLst/>
            <a:ahLst/>
            <a:cxnLst/>
            <a:rect l="l" t="t" r="r" b="b"/>
            <a:pathLst>
              <a:path w="18096011" h="1015204">
                <a:moveTo>
                  <a:pt x="0" y="0"/>
                </a:moveTo>
                <a:lnTo>
                  <a:pt x="18096011" y="0"/>
                </a:lnTo>
                <a:lnTo>
                  <a:pt x="18096011" y="1015204"/>
                </a:lnTo>
                <a:lnTo>
                  <a:pt x="0" y="1015204"/>
                </a:lnTo>
                <a:lnTo>
                  <a:pt x="0" y="0"/>
                </a:lnTo>
                <a:close/>
              </a:path>
            </a:pathLst>
          </a:custGeom>
          <a:blipFill>
            <a:blip r:embed="rId5"/>
            <a:stretch>
              <a:fillRect/>
            </a:stretch>
          </a:blipFill>
        </p:spPr>
        <p:txBody>
          <a:bodyPr/>
          <a:lstStyle/>
          <a:p>
            <a:endParaRPr lang="en-US" sz="1200"/>
          </a:p>
        </p:txBody>
      </p:sp>
      <p:sp>
        <p:nvSpPr>
          <p:cNvPr id="23" name="TextBox 23"/>
          <p:cNvSpPr txBox="1"/>
          <p:nvPr/>
        </p:nvSpPr>
        <p:spPr>
          <a:xfrm>
            <a:off x="127993" y="1466363"/>
            <a:ext cx="11544182" cy="1014573"/>
          </a:xfrm>
          <a:prstGeom prst="rect">
            <a:avLst/>
          </a:prstGeom>
        </p:spPr>
        <p:txBody>
          <a:bodyPr lIns="0" tIns="0" rIns="0" bIns="0" rtlCol="0" anchor="t">
            <a:spAutoFit/>
          </a:bodyPr>
          <a:lstStyle/>
          <a:p>
            <a:pPr marL="875920" lvl="3" algn="just">
              <a:lnSpc>
                <a:spcPts val="4193"/>
              </a:lnSpc>
            </a:pPr>
            <a:endParaRPr lang="en-US" sz="3200" dirty="0">
              <a:latin typeface="Aptos Display" panose="020B0004020202020204" pitchFamily="34" charset="0"/>
            </a:endParaRPr>
          </a:p>
          <a:p>
            <a:pPr marL="1142209" lvl="3" indent="-266289" algn="just">
              <a:lnSpc>
                <a:spcPts val="4193"/>
              </a:lnSpc>
              <a:buFont typeface="Arial"/>
              <a:buChar char="•"/>
            </a:pPr>
            <a:endParaRPr lang="en-US" sz="2466" dirty="0">
              <a:solidFill>
                <a:srgbClr val="000000"/>
              </a:solidFill>
              <a:latin typeface="Inter"/>
              <a:ea typeface="Inter"/>
              <a:sym typeface="Inter"/>
            </a:endParaRPr>
          </a:p>
        </p:txBody>
      </p:sp>
      <p:sp>
        <p:nvSpPr>
          <p:cNvPr id="25" name="TextBox 24">
            <a:extLst>
              <a:ext uri="{FF2B5EF4-FFF2-40B4-BE49-F238E27FC236}">
                <a16:creationId xmlns:a16="http://schemas.microsoft.com/office/drawing/2014/main" id="{BA79B1EE-1096-87A9-5403-BD48E48ED640}"/>
              </a:ext>
            </a:extLst>
          </p:cNvPr>
          <p:cNvSpPr txBox="1"/>
          <p:nvPr/>
        </p:nvSpPr>
        <p:spPr>
          <a:xfrm>
            <a:off x="127994" y="1442253"/>
            <a:ext cx="6611160" cy="4708981"/>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1500" b="1" dirty="0"/>
              <a:t>What does it mean to clean up a </a:t>
            </a:r>
            <a:r>
              <a:rPr lang="en-US" sz="1500" b="1" dirty="0" err="1"/>
              <a:t>speedtype</a:t>
            </a:r>
            <a:r>
              <a:rPr lang="en-US" sz="1500" b="1" dirty="0"/>
              <a:t>? </a:t>
            </a:r>
            <a:r>
              <a:rPr lang="en-US" sz="1500" dirty="0"/>
              <a:t>In a nutshell,  match budget to actuals.  </a:t>
            </a:r>
          </a:p>
          <a:p>
            <a:pPr marL="742950" lvl="1" indent="-285750">
              <a:buFont typeface="Arial" panose="020B0604020202020204" pitchFamily="34" charset="0"/>
              <a:buChar char="•"/>
            </a:pPr>
            <a:r>
              <a:rPr lang="en-US" sz="1500" dirty="0"/>
              <a:t>Pay close attention to </a:t>
            </a:r>
            <a:r>
              <a:rPr lang="en-US" sz="1500" b="1" dirty="0"/>
              <a:t>revenue</a:t>
            </a:r>
            <a:r>
              <a:rPr lang="en-US" sz="1500" dirty="0"/>
              <a:t> and </a:t>
            </a:r>
            <a:r>
              <a:rPr lang="en-US" sz="1500" b="1" dirty="0"/>
              <a:t>transfer</a:t>
            </a:r>
            <a:r>
              <a:rPr lang="en-US" sz="1500" dirty="0"/>
              <a:t> budgets and match them to the exact account code. These accounts must not have a balance at year end. </a:t>
            </a:r>
          </a:p>
          <a:p>
            <a:pPr marL="742950" lvl="1" indent="-285750">
              <a:buFont typeface="Arial" panose="020B0604020202020204" pitchFamily="34" charset="0"/>
              <a:buChar char="•"/>
            </a:pPr>
            <a:r>
              <a:rPr lang="en-US" sz="1500" dirty="0"/>
              <a:t>Match salary account codes to position numbers.</a:t>
            </a:r>
          </a:p>
          <a:p>
            <a:pPr marL="742950" lvl="1" indent="-285750">
              <a:buFont typeface="Arial" panose="020B0604020202020204" pitchFamily="34" charset="0"/>
              <a:buChar char="•"/>
            </a:pPr>
            <a:r>
              <a:rPr lang="en-US" sz="1500" dirty="0"/>
              <a:t>For expenses, travel, student aid, </a:t>
            </a:r>
            <a:r>
              <a:rPr lang="en-US" sz="1500" dirty="0" err="1"/>
              <a:t>etc</a:t>
            </a:r>
            <a:r>
              <a:rPr lang="en-US" sz="1500" dirty="0"/>
              <a:t> - Clean up needs to be by account code rollup.  </a:t>
            </a:r>
          </a:p>
          <a:p>
            <a:pPr marL="742950" lvl="1" indent="-285750">
              <a:buFont typeface="Arial" panose="020B0604020202020204" pitchFamily="34" charset="0"/>
              <a:buChar char="•"/>
            </a:pPr>
            <a:r>
              <a:rPr lang="en-US" sz="1500" dirty="0"/>
              <a:t>Approval of Year End BJEs are more efficient when line descriptions are descriptive.  </a:t>
            </a:r>
          </a:p>
          <a:p>
            <a:pPr marL="1200150" lvl="2" indent="-285750">
              <a:buFont typeface="Arial" panose="020B0604020202020204" pitchFamily="34" charset="0"/>
              <a:buChar char="•"/>
            </a:pPr>
            <a:r>
              <a:rPr lang="en-US" sz="1500" dirty="0"/>
              <a:t>Please attach the appropriate supporting documents.</a:t>
            </a:r>
          </a:p>
          <a:p>
            <a:pPr marL="1657350" lvl="3" indent="-285750">
              <a:buFont typeface="Arial" panose="020B0604020202020204" pitchFamily="34" charset="0"/>
              <a:buChar char="•"/>
            </a:pPr>
            <a:r>
              <a:rPr lang="en-US" sz="1500" dirty="0"/>
              <a:t>Examples: Tracking spreadsheets, emails, and Operating Summary Reports </a:t>
            </a:r>
          </a:p>
          <a:p>
            <a:pPr marL="1200150" lvl="2" indent="-285750">
              <a:buFont typeface="Arial" panose="020B0604020202020204" pitchFamily="34" charset="0"/>
              <a:buChar char="•"/>
            </a:pPr>
            <a:r>
              <a:rPr lang="en-US" sz="1500" dirty="0"/>
              <a:t>Shorter BJEs are approved faster with less confusion and questions.</a:t>
            </a:r>
          </a:p>
          <a:p>
            <a:pPr marL="1200150" lvl="2" indent="-285750">
              <a:buFont typeface="Arial" panose="020B0604020202020204" pitchFamily="34" charset="0"/>
              <a:buChar char="•"/>
            </a:pPr>
            <a:r>
              <a:rPr lang="en-US" sz="1500" dirty="0"/>
              <a:t>Departments will be able to complete BJEs through second close, 7/14/2025 by 4:00pm.  Afterwards, if any adjustments are necessary, please notify the Budget Office.</a:t>
            </a:r>
          </a:p>
          <a:p>
            <a:pPr marL="1200150" lvl="2" indent="-285750">
              <a:buFont typeface="Arial" panose="020B0604020202020204" pitchFamily="34" charset="0"/>
              <a:buChar char="•"/>
            </a:pPr>
            <a:r>
              <a:rPr lang="en-US" sz="1500" dirty="0"/>
              <a:t>Between the second and third close, only the Budget Office will have access to the Budget Ledgers.  </a:t>
            </a:r>
          </a:p>
        </p:txBody>
      </p:sp>
      <p:pic>
        <p:nvPicPr>
          <p:cNvPr id="13" name="Picture 12">
            <a:extLst>
              <a:ext uri="{FF2B5EF4-FFF2-40B4-BE49-F238E27FC236}">
                <a16:creationId xmlns:a16="http://schemas.microsoft.com/office/drawing/2014/main" id="{482F8FBE-C55B-7A4B-E1C8-DB820109CCB8}"/>
              </a:ext>
            </a:extLst>
          </p:cNvPr>
          <p:cNvPicPr>
            <a:picLocks noChangeAspect="1"/>
          </p:cNvPicPr>
          <p:nvPr/>
        </p:nvPicPr>
        <p:blipFill>
          <a:blip r:embed="rId6"/>
          <a:stretch>
            <a:fillRect/>
          </a:stretch>
        </p:blipFill>
        <p:spPr>
          <a:xfrm>
            <a:off x="6768606" y="1892365"/>
            <a:ext cx="5295401" cy="34992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C0E71-9C30-3E39-B632-9DCA4158B9E7}"/>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61429CEF-AA06-A5B1-2822-8D441D5D2ECD}"/>
              </a:ext>
            </a:extLst>
          </p:cNvPr>
          <p:cNvGrpSpPr/>
          <p:nvPr/>
        </p:nvGrpSpPr>
        <p:grpSpPr>
          <a:xfrm>
            <a:off x="0" y="0"/>
            <a:ext cx="127993" cy="6858000"/>
            <a:chOff x="0" y="0"/>
            <a:chExt cx="50565" cy="2709333"/>
          </a:xfrm>
        </p:grpSpPr>
        <p:sp>
          <p:nvSpPr>
            <p:cNvPr id="6" name="Freeform 6">
              <a:extLst>
                <a:ext uri="{FF2B5EF4-FFF2-40B4-BE49-F238E27FC236}">
                  <a16:creationId xmlns:a16="http://schemas.microsoft.com/office/drawing/2014/main" id="{90CAD463-A0F5-8B09-0169-B636CFF21BE4}"/>
                </a:ext>
              </a:extLst>
            </p:cNvPr>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1200"/>
            </a:p>
          </p:txBody>
        </p:sp>
        <p:sp>
          <p:nvSpPr>
            <p:cNvPr id="7" name="TextBox 7">
              <a:extLst>
                <a:ext uri="{FF2B5EF4-FFF2-40B4-BE49-F238E27FC236}">
                  <a16:creationId xmlns:a16="http://schemas.microsoft.com/office/drawing/2014/main" id="{8719EE39-2695-7146-4940-5FA8E8CF92F5}"/>
                </a:ext>
              </a:extLst>
            </p:cNvPr>
            <p:cNvSpPr txBox="1"/>
            <p:nvPr/>
          </p:nvSpPr>
          <p:spPr>
            <a:xfrm>
              <a:off x="0" y="-38100"/>
              <a:ext cx="50565" cy="2747433"/>
            </a:xfrm>
            <a:prstGeom prst="rect">
              <a:avLst/>
            </a:prstGeom>
          </p:spPr>
          <p:txBody>
            <a:bodyPr lIns="33867" tIns="33867" rIns="33867" bIns="33867" rtlCol="0" anchor="ctr"/>
            <a:lstStyle/>
            <a:p>
              <a:pPr algn="ctr">
                <a:lnSpc>
                  <a:spcPts val="1400"/>
                </a:lnSpc>
              </a:pPr>
              <a:endParaRPr sz="1200"/>
            </a:p>
          </p:txBody>
        </p:sp>
      </p:grpSp>
      <p:sp>
        <p:nvSpPr>
          <p:cNvPr id="9" name="Freeform 9">
            <a:extLst>
              <a:ext uri="{FF2B5EF4-FFF2-40B4-BE49-F238E27FC236}">
                <a16:creationId xmlns:a16="http://schemas.microsoft.com/office/drawing/2014/main" id="{3ED100F1-1E30-69A9-F77E-A0CC86C6475A}"/>
              </a:ext>
            </a:extLst>
          </p:cNvPr>
          <p:cNvSpPr/>
          <p:nvPr/>
        </p:nvSpPr>
        <p:spPr>
          <a:xfrm rot="5400000">
            <a:off x="10313260" y="-726719"/>
            <a:ext cx="1951057" cy="2194005"/>
          </a:xfrm>
          <a:custGeom>
            <a:avLst/>
            <a:gdLst/>
            <a:ahLst/>
            <a:cxnLst/>
            <a:rect l="l" t="t" r="r" b="b"/>
            <a:pathLst>
              <a:path w="2926585" h="3291008">
                <a:moveTo>
                  <a:pt x="0" y="0"/>
                </a:moveTo>
                <a:lnTo>
                  <a:pt x="2926585" y="0"/>
                </a:lnTo>
                <a:lnTo>
                  <a:pt x="2926585" y="3291007"/>
                </a:lnTo>
                <a:lnTo>
                  <a:pt x="0" y="3291007"/>
                </a:lnTo>
                <a:lnTo>
                  <a:pt x="0" y="0"/>
                </a:lnTo>
                <a:close/>
              </a:path>
            </a:pathLst>
          </a:custGeom>
          <a:blipFill>
            <a:blip r:embed="rId3">
              <a:alphaModFix amt="27000"/>
              <a:extLst>
                <a:ext uri="{96DAC541-7B7A-43D3-8B79-37D633B846F1}">
                  <asvg:svgBlip xmlns:asvg="http://schemas.microsoft.com/office/drawing/2016/SVG/main" r:embed="rId4"/>
                </a:ext>
              </a:extLst>
            </a:blip>
            <a:stretch>
              <a:fillRect t="-574" r="-37138"/>
            </a:stretch>
          </a:blipFill>
        </p:spPr>
        <p:txBody>
          <a:bodyPr/>
          <a:lstStyle/>
          <a:p>
            <a:endParaRPr lang="en-US" sz="1200"/>
          </a:p>
        </p:txBody>
      </p:sp>
      <p:sp>
        <p:nvSpPr>
          <p:cNvPr id="23" name="TextBox 23">
            <a:extLst>
              <a:ext uri="{FF2B5EF4-FFF2-40B4-BE49-F238E27FC236}">
                <a16:creationId xmlns:a16="http://schemas.microsoft.com/office/drawing/2014/main" id="{F64AE040-C21A-EC5C-287E-B3076E96FB0A}"/>
              </a:ext>
            </a:extLst>
          </p:cNvPr>
          <p:cNvSpPr txBox="1"/>
          <p:nvPr/>
        </p:nvSpPr>
        <p:spPr>
          <a:xfrm>
            <a:off x="127993" y="1457219"/>
            <a:ext cx="11544182" cy="1014573"/>
          </a:xfrm>
          <a:prstGeom prst="rect">
            <a:avLst/>
          </a:prstGeom>
        </p:spPr>
        <p:txBody>
          <a:bodyPr lIns="0" tIns="0" rIns="0" bIns="0" rtlCol="0" anchor="t">
            <a:spAutoFit/>
          </a:bodyPr>
          <a:lstStyle/>
          <a:p>
            <a:pPr marL="875920" lvl="3" algn="just">
              <a:lnSpc>
                <a:spcPts val="4193"/>
              </a:lnSpc>
            </a:pPr>
            <a:endParaRPr lang="en-US" sz="3200" dirty="0">
              <a:latin typeface="Aptos Display" panose="020B0004020202020204" pitchFamily="34" charset="0"/>
            </a:endParaRPr>
          </a:p>
          <a:p>
            <a:pPr marL="1142209" lvl="3" indent="-266289" algn="just">
              <a:lnSpc>
                <a:spcPts val="4193"/>
              </a:lnSpc>
              <a:buFont typeface="Arial"/>
              <a:buChar char="•"/>
            </a:pPr>
            <a:endParaRPr lang="en-US" sz="2466" dirty="0">
              <a:solidFill>
                <a:srgbClr val="000000"/>
              </a:solidFill>
              <a:latin typeface="Inter"/>
              <a:ea typeface="Inter"/>
              <a:sym typeface="Inter"/>
            </a:endParaRPr>
          </a:p>
        </p:txBody>
      </p:sp>
      <p:pic>
        <p:nvPicPr>
          <p:cNvPr id="11" name="Content Placeholder 3">
            <a:extLst>
              <a:ext uri="{FF2B5EF4-FFF2-40B4-BE49-F238E27FC236}">
                <a16:creationId xmlns:a16="http://schemas.microsoft.com/office/drawing/2014/main" id="{F3CDD187-2464-6FA9-8152-0E88A13330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38" y="635000"/>
            <a:ext cx="9081315" cy="6223000"/>
          </a:xfrm>
          <a:prstGeom prst="rect">
            <a:avLst/>
          </a:prstGeom>
        </p:spPr>
      </p:pic>
      <p:sp>
        <p:nvSpPr>
          <p:cNvPr id="2" name="TextBox 1">
            <a:extLst>
              <a:ext uri="{FF2B5EF4-FFF2-40B4-BE49-F238E27FC236}">
                <a16:creationId xmlns:a16="http://schemas.microsoft.com/office/drawing/2014/main" id="{97800FAE-FD3D-22AA-DBA4-393D6557D89A}"/>
              </a:ext>
            </a:extLst>
          </p:cNvPr>
          <p:cNvSpPr txBox="1"/>
          <p:nvPr/>
        </p:nvSpPr>
        <p:spPr>
          <a:xfrm>
            <a:off x="876300" y="88900"/>
            <a:ext cx="9366250" cy="369332"/>
          </a:xfrm>
          <a:prstGeom prst="rect">
            <a:avLst/>
          </a:prstGeom>
          <a:noFill/>
        </p:spPr>
        <p:txBody>
          <a:bodyPr wrap="square" rtlCol="0">
            <a:spAutoFit/>
          </a:bodyPr>
          <a:lstStyle/>
          <a:p>
            <a:pPr algn="ctr"/>
            <a:r>
              <a:rPr lang="en-US" b="1" dirty="0"/>
              <a:t>EXAMPLE OF SPEEDTYPE THAT HAS BEEN “CLEANED UP”</a:t>
            </a:r>
          </a:p>
        </p:txBody>
      </p:sp>
    </p:spTree>
    <p:extLst>
      <p:ext uri="{BB962C8B-B14F-4D97-AF65-F5344CB8AC3E}">
        <p14:creationId xmlns:p14="http://schemas.microsoft.com/office/powerpoint/2010/main" val="378034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996" y="23249"/>
            <a:ext cx="12128004" cy="1345812"/>
            <a:chOff x="0" y="0"/>
            <a:chExt cx="4791310" cy="531679"/>
          </a:xfrm>
        </p:grpSpPr>
        <p:sp>
          <p:nvSpPr>
            <p:cNvPr id="3" name="Freeform 3"/>
            <p:cNvSpPr/>
            <p:nvPr/>
          </p:nvSpPr>
          <p:spPr>
            <a:xfrm>
              <a:off x="0" y="0"/>
              <a:ext cx="4791310" cy="531679"/>
            </a:xfrm>
            <a:custGeom>
              <a:avLst/>
              <a:gdLst/>
              <a:ahLst/>
              <a:cxnLst/>
              <a:rect l="l" t="t" r="r" b="b"/>
              <a:pathLst>
                <a:path w="4791310" h="531679">
                  <a:moveTo>
                    <a:pt x="0" y="0"/>
                  </a:moveTo>
                  <a:lnTo>
                    <a:pt x="4791310" y="0"/>
                  </a:lnTo>
                  <a:lnTo>
                    <a:pt x="4791310" y="531679"/>
                  </a:lnTo>
                  <a:lnTo>
                    <a:pt x="0" y="531679"/>
                  </a:lnTo>
                  <a:close/>
                </a:path>
              </a:pathLst>
            </a:custGeom>
            <a:solidFill>
              <a:srgbClr val="EDF0F2"/>
            </a:solidFill>
          </p:spPr>
          <p:txBody>
            <a:bodyPr/>
            <a:lstStyle/>
            <a:p>
              <a:endParaRPr lang="en-US" sz="1200"/>
            </a:p>
          </p:txBody>
        </p:sp>
        <p:sp>
          <p:nvSpPr>
            <p:cNvPr id="4" name="TextBox 4"/>
            <p:cNvSpPr txBox="1"/>
            <p:nvPr/>
          </p:nvSpPr>
          <p:spPr>
            <a:xfrm>
              <a:off x="0" y="-47625"/>
              <a:ext cx="4791310" cy="579304"/>
            </a:xfrm>
            <a:prstGeom prst="rect">
              <a:avLst/>
            </a:prstGeom>
          </p:spPr>
          <p:txBody>
            <a:bodyPr lIns="169333" tIns="169333" rIns="169333" bIns="169333" rtlCol="0" anchor="ctr"/>
            <a:lstStyle/>
            <a:p>
              <a:pPr>
                <a:lnSpc>
                  <a:spcPts val="2239"/>
                </a:lnSpc>
              </a:pPr>
              <a:endParaRPr sz="1200"/>
            </a:p>
          </p:txBody>
        </p:sp>
      </p:grpSp>
      <p:grpSp>
        <p:nvGrpSpPr>
          <p:cNvPr id="5" name="Group 5"/>
          <p:cNvGrpSpPr/>
          <p:nvPr/>
        </p:nvGrpSpPr>
        <p:grpSpPr>
          <a:xfrm>
            <a:off x="0" y="0"/>
            <a:ext cx="127993" cy="6858000"/>
            <a:chOff x="0" y="0"/>
            <a:chExt cx="50565" cy="2709333"/>
          </a:xfrm>
        </p:grpSpPr>
        <p:sp>
          <p:nvSpPr>
            <p:cNvPr id="6" name="Freeform 6"/>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1200"/>
            </a:p>
          </p:txBody>
        </p:sp>
        <p:sp>
          <p:nvSpPr>
            <p:cNvPr id="7" name="TextBox 7"/>
            <p:cNvSpPr txBox="1"/>
            <p:nvPr/>
          </p:nvSpPr>
          <p:spPr>
            <a:xfrm>
              <a:off x="0" y="-38100"/>
              <a:ext cx="50565" cy="2747433"/>
            </a:xfrm>
            <a:prstGeom prst="rect">
              <a:avLst/>
            </a:prstGeom>
          </p:spPr>
          <p:txBody>
            <a:bodyPr lIns="33867" tIns="33867" rIns="33867" bIns="33867" rtlCol="0" anchor="ctr"/>
            <a:lstStyle/>
            <a:p>
              <a:pPr algn="ctr">
                <a:lnSpc>
                  <a:spcPts val="1400"/>
                </a:lnSpc>
              </a:pPr>
              <a:endParaRPr sz="1200"/>
            </a:p>
          </p:txBody>
        </p:sp>
      </p:grpSp>
      <p:sp>
        <p:nvSpPr>
          <p:cNvPr id="8" name="TextBox 8"/>
          <p:cNvSpPr txBox="1"/>
          <p:nvPr/>
        </p:nvSpPr>
        <p:spPr>
          <a:xfrm>
            <a:off x="360366" y="298450"/>
            <a:ext cx="11145834" cy="795411"/>
          </a:xfrm>
          <a:prstGeom prst="rect">
            <a:avLst/>
          </a:prstGeom>
        </p:spPr>
        <p:txBody>
          <a:bodyPr lIns="0" tIns="0" rIns="0" bIns="0" rtlCol="0" anchor="t">
            <a:spAutoFit/>
          </a:bodyPr>
          <a:lstStyle/>
          <a:p>
            <a:pPr>
              <a:lnSpc>
                <a:spcPts val="6000"/>
              </a:lnSpc>
            </a:pPr>
            <a:r>
              <a:rPr lang="en-US" sz="6400" dirty="0"/>
              <a:t>Cash Transfer to Reserves</a:t>
            </a:r>
            <a:endParaRPr lang="en-US" sz="5000" dirty="0">
              <a:solidFill>
                <a:srgbClr val="000000"/>
              </a:solidFill>
              <a:latin typeface="Inter Bold"/>
              <a:ea typeface="Inter Bold"/>
              <a:cs typeface="Inter Bold"/>
              <a:sym typeface="Inter Bold"/>
            </a:endParaRPr>
          </a:p>
        </p:txBody>
      </p:sp>
      <p:sp>
        <p:nvSpPr>
          <p:cNvPr id="9" name="Freeform 9"/>
          <p:cNvSpPr/>
          <p:nvPr/>
        </p:nvSpPr>
        <p:spPr>
          <a:xfrm rot="5400000">
            <a:off x="10657450" y="-768146"/>
            <a:ext cx="1990056" cy="2237861"/>
          </a:xfrm>
          <a:custGeom>
            <a:avLst/>
            <a:gdLst/>
            <a:ahLst/>
            <a:cxnLst/>
            <a:rect l="l" t="t" r="r" b="b"/>
            <a:pathLst>
              <a:path w="2985084" h="3356791">
                <a:moveTo>
                  <a:pt x="0" y="0"/>
                </a:moveTo>
                <a:lnTo>
                  <a:pt x="2985084" y="0"/>
                </a:lnTo>
                <a:lnTo>
                  <a:pt x="2985084" y="3356791"/>
                </a:lnTo>
                <a:lnTo>
                  <a:pt x="0" y="3356791"/>
                </a:lnTo>
                <a:lnTo>
                  <a:pt x="0" y="0"/>
                </a:lnTo>
                <a:close/>
              </a:path>
            </a:pathLst>
          </a:custGeom>
          <a:blipFill>
            <a:blip r:embed="rId2">
              <a:alphaModFix amt="27000"/>
              <a:extLst>
                <a:ext uri="{96DAC541-7B7A-43D3-8B79-37D633B846F1}">
                  <asvg:svgBlip xmlns:asvg="http://schemas.microsoft.com/office/drawing/2016/SVG/main" r:embed="rId3"/>
                </a:ext>
              </a:extLst>
            </a:blip>
            <a:stretch>
              <a:fillRect t="-574" r="-37138"/>
            </a:stretch>
          </a:blipFill>
        </p:spPr>
        <p:txBody>
          <a:bodyPr/>
          <a:lstStyle/>
          <a:p>
            <a:endParaRPr lang="en-US" sz="1200"/>
          </a:p>
        </p:txBody>
      </p:sp>
      <p:sp>
        <p:nvSpPr>
          <p:cNvPr id="10" name="Freeform 10"/>
          <p:cNvSpPr/>
          <p:nvPr/>
        </p:nvSpPr>
        <p:spPr>
          <a:xfrm>
            <a:off x="127993" y="6176401"/>
            <a:ext cx="12064007" cy="676803"/>
          </a:xfrm>
          <a:custGeom>
            <a:avLst/>
            <a:gdLst/>
            <a:ahLst/>
            <a:cxnLst/>
            <a:rect l="l" t="t" r="r" b="b"/>
            <a:pathLst>
              <a:path w="18096011" h="1015204">
                <a:moveTo>
                  <a:pt x="0" y="0"/>
                </a:moveTo>
                <a:lnTo>
                  <a:pt x="18096011" y="0"/>
                </a:lnTo>
                <a:lnTo>
                  <a:pt x="18096011" y="1015204"/>
                </a:lnTo>
                <a:lnTo>
                  <a:pt x="0" y="1015204"/>
                </a:lnTo>
                <a:lnTo>
                  <a:pt x="0" y="0"/>
                </a:lnTo>
                <a:close/>
              </a:path>
            </a:pathLst>
          </a:custGeom>
          <a:blipFill>
            <a:blip r:embed="rId4"/>
            <a:stretch>
              <a:fillRect/>
            </a:stretch>
          </a:blipFill>
        </p:spPr>
        <p:txBody>
          <a:bodyPr/>
          <a:lstStyle/>
          <a:p>
            <a:endParaRPr lang="en-US" sz="1200"/>
          </a:p>
        </p:txBody>
      </p:sp>
      <p:sp>
        <p:nvSpPr>
          <p:cNvPr id="15" name="TextBox 14">
            <a:extLst>
              <a:ext uri="{FF2B5EF4-FFF2-40B4-BE49-F238E27FC236}">
                <a16:creationId xmlns:a16="http://schemas.microsoft.com/office/drawing/2014/main" id="{75EAB9C4-F7A8-2067-401F-BAD6164D39BE}"/>
              </a:ext>
            </a:extLst>
          </p:cNvPr>
          <p:cNvSpPr txBox="1"/>
          <p:nvPr/>
        </p:nvSpPr>
        <p:spPr>
          <a:xfrm>
            <a:off x="255986" y="1392310"/>
            <a:ext cx="11512923" cy="4985980"/>
          </a:xfrm>
          <a:prstGeom prst="rect">
            <a:avLst/>
          </a:prstGeom>
          <a:noFill/>
        </p:spPr>
        <p:txBody>
          <a:bodyPr wrap="square">
            <a:spAutoFit/>
          </a:bodyPr>
          <a:lstStyle/>
          <a:p>
            <a:pPr marL="342900" indent="-342900">
              <a:buFont typeface="Arial" panose="020B0604020202020204" pitchFamily="34" charset="0"/>
              <a:buChar char="•"/>
            </a:pPr>
            <a:r>
              <a:rPr lang="en-US" sz="2200" b="1" dirty="0"/>
              <a:t>What balances should be moved to reserves?</a:t>
            </a:r>
          </a:p>
          <a:p>
            <a:pPr marL="800100" lvl="1" indent="-342900">
              <a:buFont typeface="Arial" panose="020B0604020202020204" pitchFamily="34" charset="0"/>
              <a:buChar char="•"/>
            </a:pPr>
            <a:r>
              <a:rPr lang="en-US" sz="2200" dirty="0"/>
              <a:t>Same as last year end, outstanding budget balances of $10,000 or more should be moved to reserves.		</a:t>
            </a:r>
          </a:p>
          <a:p>
            <a:pPr marL="800100" lvl="1" indent="-342900">
              <a:buFont typeface="Arial" panose="020B0604020202020204" pitchFamily="34" charset="0"/>
              <a:buChar char="•"/>
            </a:pPr>
            <a:r>
              <a:rPr lang="en-US" sz="2200" dirty="0"/>
              <a:t>When moving unspent base budget in excess of 10k, please move the entire amount and not just enough to get below the 10k threshold.</a:t>
            </a:r>
          </a:p>
          <a:p>
            <a:pPr marL="800100" lvl="1" indent="-342900">
              <a:buFont typeface="Arial" panose="020B0604020202020204" pitchFamily="34" charset="0"/>
              <a:buChar char="•"/>
            </a:pPr>
            <a:r>
              <a:rPr lang="en-US" sz="2200" dirty="0"/>
              <a:t>You may keep temp funded ST balances on the ledgers, e.g. F&amp;A amounts and faculty award STs.</a:t>
            </a:r>
          </a:p>
          <a:p>
            <a:pPr marL="800100" lvl="1" indent="-342900">
              <a:buFont typeface="Arial" panose="020B0604020202020204" pitchFamily="34" charset="0"/>
              <a:buChar char="•"/>
            </a:pPr>
            <a:r>
              <a:rPr lang="en-US" sz="2200" dirty="0"/>
              <a:t>Remember, a BJE to transfer to reserves is necessary to go along with the ACTUALS cash transfer journal entry.</a:t>
            </a:r>
          </a:p>
          <a:p>
            <a:pPr marL="1257300" lvl="2" indent="-342900">
              <a:buFont typeface="Arial" panose="020B0604020202020204" pitchFamily="34" charset="0"/>
              <a:buChar char="•"/>
            </a:pPr>
            <a:r>
              <a:rPr lang="en-US" sz="2200" b="1" i="1" dirty="0"/>
              <a:t>The BJE and the JE may be completed simultaneously.  Please attach the print version to the BJE and/or JE even if it does not have an “Approved by” yet.</a:t>
            </a:r>
          </a:p>
          <a:p>
            <a:pPr marL="800100" lvl="1" indent="-342900">
              <a:buFont typeface="Arial" panose="020B0604020202020204" pitchFamily="34" charset="0"/>
              <a:buChar char="•"/>
            </a:pPr>
            <a:r>
              <a:rPr lang="en-US" sz="2200" dirty="0"/>
              <a:t>  Tip:  when moving balances to Fund 72s, have a plan for its use.  This will make spending plan templates easier to complete.</a:t>
            </a:r>
          </a:p>
          <a:p>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23CCE-99B1-C12A-C605-72D78242AF0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5C6E388-A1CC-B448-D926-B0C3C3B8E821}"/>
              </a:ext>
            </a:extLst>
          </p:cNvPr>
          <p:cNvGrpSpPr/>
          <p:nvPr/>
        </p:nvGrpSpPr>
        <p:grpSpPr>
          <a:xfrm>
            <a:off x="63996" y="23249"/>
            <a:ext cx="12128004" cy="1345812"/>
            <a:chOff x="0" y="0"/>
            <a:chExt cx="4791310" cy="531679"/>
          </a:xfrm>
        </p:grpSpPr>
        <p:sp>
          <p:nvSpPr>
            <p:cNvPr id="3" name="Freeform 3">
              <a:extLst>
                <a:ext uri="{FF2B5EF4-FFF2-40B4-BE49-F238E27FC236}">
                  <a16:creationId xmlns:a16="http://schemas.microsoft.com/office/drawing/2014/main" id="{CBCB2761-FBB9-1A59-A539-D166A8CAB897}"/>
                </a:ext>
              </a:extLst>
            </p:cNvPr>
            <p:cNvSpPr/>
            <p:nvPr/>
          </p:nvSpPr>
          <p:spPr>
            <a:xfrm>
              <a:off x="0" y="0"/>
              <a:ext cx="4791310" cy="531679"/>
            </a:xfrm>
            <a:custGeom>
              <a:avLst/>
              <a:gdLst/>
              <a:ahLst/>
              <a:cxnLst/>
              <a:rect l="l" t="t" r="r" b="b"/>
              <a:pathLst>
                <a:path w="4791310" h="531679">
                  <a:moveTo>
                    <a:pt x="0" y="0"/>
                  </a:moveTo>
                  <a:lnTo>
                    <a:pt x="4791310" y="0"/>
                  </a:lnTo>
                  <a:lnTo>
                    <a:pt x="4791310" y="531679"/>
                  </a:lnTo>
                  <a:lnTo>
                    <a:pt x="0" y="531679"/>
                  </a:lnTo>
                  <a:close/>
                </a:path>
              </a:pathLst>
            </a:custGeom>
            <a:solidFill>
              <a:srgbClr val="EDF0F2"/>
            </a:solidFill>
          </p:spPr>
          <p:txBody>
            <a:bodyPr/>
            <a:lstStyle/>
            <a:p>
              <a:endParaRPr lang="en-US" sz="1200"/>
            </a:p>
          </p:txBody>
        </p:sp>
        <p:sp>
          <p:nvSpPr>
            <p:cNvPr id="4" name="TextBox 4">
              <a:extLst>
                <a:ext uri="{FF2B5EF4-FFF2-40B4-BE49-F238E27FC236}">
                  <a16:creationId xmlns:a16="http://schemas.microsoft.com/office/drawing/2014/main" id="{1E45893E-34DC-0D96-6417-A2130114BAEF}"/>
                </a:ext>
              </a:extLst>
            </p:cNvPr>
            <p:cNvSpPr txBox="1"/>
            <p:nvPr/>
          </p:nvSpPr>
          <p:spPr>
            <a:xfrm>
              <a:off x="0" y="-47625"/>
              <a:ext cx="4791310" cy="579304"/>
            </a:xfrm>
            <a:prstGeom prst="rect">
              <a:avLst/>
            </a:prstGeom>
          </p:spPr>
          <p:txBody>
            <a:bodyPr lIns="169333" tIns="169333" rIns="169333" bIns="169333" rtlCol="0" anchor="ctr"/>
            <a:lstStyle/>
            <a:p>
              <a:pPr>
                <a:lnSpc>
                  <a:spcPts val="2239"/>
                </a:lnSpc>
              </a:pPr>
              <a:endParaRPr sz="1200"/>
            </a:p>
          </p:txBody>
        </p:sp>
      </p:grpSp>
      <p:grpSp>
        <p:nvGrpSpPr>
          <p:cNvPr id="5" name="Group 5">
            <a:extLst>
              <a:ext uri="{FF2B5EF4-FFF2-40B4-BE49-F238E27FC236}">
                <a16:creationId xmlns:a16="http://schemas.microsoft.com/office/drawing/2014/main" id="{E6FA0F06-8D49-8EE6-0D53-D8B396D16978}"/>
              </a:ext>
            </a:extLst>
          </p:cNvPr>
          <p:cNvGrpSpPr/>
          <p:nvPr/>
        </p:nvGrpSpPr>
        <p:grpSpPr>
          <a:xfrm>
            <a:off x="0" y="0"/>
            <a:ext cx="127993" cy="6858000"/>
            <a:chOff x="0" y="0"/>
            <a:chExt cx="50565" cy="2709333"/>
          </a:xfrm>
        </p:grpSpPr>
        <p:sp>
          <p:nvSpPr>
            <p:cNvPr id="6" name="Freeform 6">
              <a:extLst>
                <a:ext uri="{FF2B5EF4-FFF2-40B4-BE49-F238E27FC236}">
                  <a16:creationId xmlns:a16="http://schemas.microsoft.com/office/drawing/2014/main" id="{432E975D-CB31-830A-917E-2719A2536FAA}"/>
                </a:ext>
              </a:extLst>
            </p:cNvPr>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1200"/>
            </a:p>
          </p:txBody>
        </p:sp>
        <p:sp>
          <p:nvSpPr>
            <p:cNvPr id="7" name="TextBox 7">
              <a:extLst>
                <a:ext uri="{FF2B5EF4-FFF2-40B4-BE49-F238E27FC236}">
                  <a16:creationId xmlns:a16="http://schemas.microsoft.com/office/drawing/2014/main" id="{B689A57B-BE34-DE16-5ADF-689C764DFC26}"/>
                </a:ext>
              </a:extLst>
            </p:cNvPr>
            <p:cNvSpPr txBox="1"/>
            <p:nvPr/>
          </p:nvSpPr>
          <p:spPr>
            <a:xfrm>
              <a:off x="0" y="-38100"/>
              <a:ext cx="50565" cy="2747433"/>
            </a:xfrm>
            <a:prstGeom prst="rect">
              <a:avLst/>
            </a:prstGeom>
          </p:spPr>
          <p:txBody>
            <a:bodyPr lIns="33867" tIns="33867" rIns="33867" bIns="33867" rtlCol="0" anchor="ctr"/>
            <a:lstStyle/>
            <a:p>
              <a:pPr algn="ctr">
                <a:lnSpc>
                  <a:spcPts val="1400"/>
                </a:lnSpc>
              </a:pPr>
              <a:endParaRPr sz="1200"/>
            </a:p>
          </p:txBody>
        </p:sp>
      </p:grpSp>
      <p:sp>
        <p:nvSpPr>
          <p:cNvPr id="8" name="TextBox 8">
            <a:extLst>
              <a:ext uri="{FF2B5EF4-FFF2-40B4-BE49-F238E27FC236}">
                <a16:creationId xmlns:a16="http://schemas.microsoft.com/office/drawing/2014/main" id="{A9B6C31A-F434-B1E9-791F-7013FCFA0E25}"/>
              </a:ext>
            </a:extLst>
          </p:cNvPr>
          <p:cNvSpPr txBox="1"/>
          <p:nvPr/>
        </p:nvSpPr>
        <p:spPr>
          <a:xfrm>
            <a:off x="360366" y="298450"/>
            <a:ext cx="11145834" cy="795411"/>
          </a:xfrm>
          <a:prstGeom prst="rect">
            <a:avLst/>
          </a:prstGeom>
        </p:spPr>
        <p:txBody>
          <a:bodyPr lIns="0" tIns="0" rIns="0" bIns="0" rtlCol="0" anchor="t">
            <a:spAutoFit/>
          </a:bodyPr>
          <a:lstStyle/>
          <a:p>
            <a:pPr>
              <a:lnSpc>
                <a:spcPts val="6000"/>
              </a:lnSpc>
            </a:pPr>
            <a:r>
              <a:rPr lang="en-US" sz="6400" dirty="0"/>
              <a:t>Carryforward</a:t>
            </a:r>
            <a:endParaRPr lang="en-US" sz="5000" dirty="0">
              <a:solidFill>
                <a:srgbClr val="000000"/>
              </a:solidFill>
              <a:latin typeface="Inter Bold"/>
              <a:ea typeface="Inter Bold"/>
              <a:cs typeface="Inter Bold"/>
              <a:sym typeface="Inter Bold"/>
            </a:endParaRPr>
          </a:p>
        </p:txBody>
      </p:sp>
      <p:sp>
        <p:nvSpPr>
          <p:cNvPr id="9" name="Freeform 9">
            <a:extLst>
              <a:ext uri="{FF2B5EF4-FFF2-40B4-BE49-F238E27FC236}">
                <a16:creationId xmlns:a16="http://schemas.microsoft.com/office/drawing/2014/main" id="{544106C3-7751-6EC7-78D2-223346D9930F}"/>
              </a:ext>
            </a:extLst>
          </p:cNvPr>
          <p:cNvSpPr/>
          <p:nvPr/>
        </p:nvSpPr>
        <p:spPr>
          <a:xfrm rot="5400000">
            <a:off x="10657450" y="-768146"/>
            <a:ext cx="1990056" cy="2237861"/>
          </a:xfrm>
          <a:custGeom>
            <a:avLst/>
            <a:gdLst/>
            <a:ahLst/>
            <a:cxnLst/>
            <a:rect l="l" t="t" r="r" b="b"/>
            <a:pathLst>
              <a:path w="2985084" h="3356791">
                <a:moveTo>
                  <a:pt x="0" y="0"/>
                </a:moveTo>
                <a:lnTo>
                  <a:pt x="2985084" y="0"/>
                </a:lnTo>
                <a:lnTo>
                  <a:pt x="2985084" y="3356791"/>
                </a:lnTo>
                <a:lnTo>
                  <a:pt x="0" y="3356791"/>
                </a:lnTo>
                <a:lnTo>
                  <a:pt x="0" y="0"/>
                </a:lnTo>
                <a:close/>
              </a:path>
            </a:pathLst>
          </a:custGeom>
          <a:blipFill>
            <a:blip r:embed="rId2">
              <a:alphaModFix amt="27000"/>
              <a:extLst>
                <a:ext uri="{96DAC541-7B7A-43D3-8B79-37D633B846F1}">
                  <asvg:svgBlip xmlns:asvg="http://schemas.microsoft.com/office/drawing/2016/SVG/main" r:embed="rId3"/>
                </a:ext>
              </a:extLst>
            </a:blip>
            <a:stretch>
              <a:fillRect t="-574" r="-37138"/>
            </a:stretch>
          </a:blipFill>
        </p:spPr>
        <p:txBody>
          <a:bodyPr/>
          <a:lstStyle/>
          <a:p>
            <a:endParaRPr lang="en-US" sz="1200"/>
          </a:p>
        </p:txBody>
      </p:sp>
      <p:sp>
        <p:nvSpPr>
          <p:cNvPr id="10" name="Freeform 10">
            <a:extLst>
              <a:ext uri="{FF2B5EF4-FFF2-40B4-BE49-F238E27FC236}">
                <a16:creationId xmlns:a16="http://schemas.microsoft.com/office/drawing/2014/main" id="{BD8AB5B3-0E9C-9ACC-833E-29161F960595}"/>
              </a:ext>
            </a:extLst>
          </p:cNvPr>
          <p:cNvSpPr/>
          <p:nvPr/>
        </p:nvSpPr>
        <p:spPr>
          <a:xfrm>
            <a:off x="127993" y="6176401"/>
            <a:ext cx="12064007" cy="676803"/>
          </a:xfrm>
          <a:custGeom>
            <a:avLst/>
            <a:gdLst/>
            <a:ahLst/>
            <a:cxnLst/>
            <a:rect l="l" t="t" r="r" b="b"/>
            <a:pathLst>
              <a:path w="18096011" h="1015204">
                <a:moveTo>
                  <a:pt x="0" y="0"/>
                </a:moveTo>
                <a:lnTo>
                  <a:pt x="18096011" y="0"/>
                </a:lnTo>
                <a:lnTo>
                  <a:pt x="18096011" y="1015204"/>
                </a:lnTo>
                <a:lnTo>
                  <a:pt x="0" y="1015204"/>
                </a:lnTo>
                <a:lnTo>
                  <a:pt x="0" y="0"/>
                </a:lnTo>
                <a:close/>
              </a:path>
            </a:pathLst>
          </a:custGeom>
          <a:blipFill>
            <a:blip r:embed="rId4"/>
            <a:stretch>
              <a:fillRect/>
            </a:stretch>
          </a:blipFill>
        </p:spPr>
        <p:txBody>
          <a:bodyPr/>
          <a:lstStyle/>
          <a:p>
            <a:endParaRPr lang="en-US" sz="1200"/>
          </a:p>
        </p:txBody>
      </p:sp>
      <p:sp>
        <p:nvSpPr>
          <p:cNvPr id="15" name="TextBox 14">
            <a:extLst>
              <a:ext uri="{FF2B5EF4-FFF2-40B4-BE49-F238E27FC236}">
                <a16:creationId xmlns:a16="http://schemas.microsoft.com/office/drawing/2014/main" id="{4DDA2E4C-B5FB-2BE6-C6DD-A2CA12AE81C7}"/>
              </a:ext>
            </a:extLst>
          </p:cNvPr>
          <p:cNvSpPr txBox="1"/>
          <p:nvPr/>
        </p:nvSpPr>
        <p:spPr>
          <a:xfrm>
            <a:off x="255987" y="1392310"/>
            <a:ext cx="6071662" cy="5016758"/>
          </a:xfrm>
          <a:prstGeom prst="rect">
            <a:avLst/>
          </a:prstGeom>
          <a:noFill/>
        </p:spPr>
        <p:txBody>
          <a:bodyPr wrap="square">
            <a:spAutoFit/>
          </a:bodyPr>
          <a:lstStyle/>
          <a:p>
            <a:pPr marL="285750" indent="-285750">
              <a:buFont typeface="Arial" panose="020B0604020202020204" pitchFamily="34" charset="0"/>
              <a:buChar char="•"/>
            </a:pPr>
            <a:r>
              <a:rPr lang="en-US" sz="1600" dirty="0"/>
              <a:t>Carryforward is the amount of balance left in the </a:t>
            </a:r>
            <a:r>
              <a:rPr lang="en-US" sz="1600" dirty="0" err="1"/>
              <a:t>speedtype</a:t>
            </a:r>
            <a:r>
              <a:rPr lang="en-US" sz="1600" dirty="0"/>
              <a:t> at year end.</a:t>
            </a:r>
          </a:p>
          <a:p>
            <a:pPr marL="742950" lvl="1" indent="-285750">
              <a:buFont typeface="Arial" panose="020B0604020202020204" pitchFamily="34" charset="0"/>
              <a:buChar char="•"/>
            </a:pPr>
            <a:r>
              <a:rPr lang="en-US" sz="1600" dirty="0"/>
              <a:t>The balance will come back as temporary funds next fiscal year.</a:t>
            </a:r>
          </a:p>
          <a:p>
            <a:pPr marL="1200150" lvl="2" indent="-285750">
              <a:buFont typeface="Arial" panose="020B0604020202020204" pitchFamily="34" charset="0"/>
              <a:buChar char="•"/>
            </a:pPr>
            <a:r>
              <a:rPr lang="en-US" sz="1600" b="1" dirty="0"/>
              <a:t>No matter where the balance originated, the funds will carryforward to account code 460000.</a:t>
            </a:r>
          </a:p>
          <a:p>
            <a:pPr lvl="2"/>
            <a:endParaRPr lang="en-US" sz="1600" b="1" dirty="0"/>
          </a:p>
          <a:p>
            <a:pPr marL="742950" lvl="1" indent="-285750">
              <a:buFont typeface="Arial" panose="020B0604020202020204" pitchFamily="34" charset="0"/>
              <a:buChar char="•"/>
            </a:pPr>
            <a:r>
              <a:rPr lang="en-US" sz="1600" dirty="0"/>
              <a:t>All Carryforward funds must first be approved by Chancellor’s Cabinet.  After their approval, the Budget Office completes the BJE.  </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To utilize balances immediately the next fiscal year, it is best to transfer balances to your Fund 72s. </a:t>
            </a:r>
          </a:p>
          <a:p>
            <a:pPr marL="285750" indent="-285750">
              <a:buFont typeface="Arial" panose="020B0604020202020204" pitchFamily="34" charset="0"/>
              <a:buChar char="•"/>
            </a:pPr>
            <a:r>
              <a:rPr lang="en-US" sz="1600" dirty="0"/>
              <a:t>Transferring balances to reserves at year end will give access to those funds as soon as the ledgers open for the new fiscal year.  </a:t>
            </a:r>
          </a:p>
          <a:p>
            <a:pPr marL="742950" lvl="1" indent="-285750">
              <a:buFont typeface="Arial" panose="020B0604020202020204" pitchFamily="34" charset="0"/>
              <a:buChar char="•"/>
            </a:pPr>
            <a:r>
              <a:rPr lang="en-US" sz="1600" dirty="0"/>
              <a:t>Leaving budget balances on the books at year end, will cause a delay in a department’s ability to use those funds next fiscal year.  </a:t>
            </a:r>
          </a:p>
          <a:p>
            <a:endParaRPr lang="en-US" sz="3200" dirty="0"/>
          </a:p>
        </p:txBody>
      </p:sp>
      <p:pic>
        <p:nvPicPr>
          <p:cNvPr id="12" name="Picture 11">
            <a:extLst>
              <a:ext uri="{FF2B5EF4-FFF2-40B4-BE49-F238E27FC236}">
                <a16:creationId xmlns:a16="http://schemas.microsoft.com/office/drawing/2014/main" id="{5ABB74B0-0D7B-1A73-F360-EF849B9B5019}"/>
              </a:ext>
            </a:extLst>
          </p:cNvPr>
          <p:cNvPicPr>
            <a:picLocks noChangeAspect="1"/>
          </p:cNvPicPr>
          <p:nvPr/>
        </p:nvPicPr>
        <p:blipFill>
          <a:blip r:embed="rId5"/>
          <a:stretch>
            <a:fillRect/>
          </a:stretch>
        </p:blipFill>
        <p:spPr>
          <a:xfrm>
            <a:off x="6455643" y="1852930"/>
            <a:ext cx="5442088" cy="3589462"/>
          </a:xfrm>
          <a:prstGeom prst="rect">
            <a:avLst/>
          </a:prstGeom>
        </p:spPr>
      </p:pic>
    </p:spTree>
    <p:extLst>
      <p:ext uri="{BB962C8B-B14F-4D97-AF65-F5344CB8AC3E}">
        <p14:creationId xmlns:p14="http://schemas.microsoft.com/office/powerpoint/2010/main" val="100134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993" y="0"/>
            <a:ext cx="12128004" cy="1319117"/>
            <a:chOff x="0" y="0"/>
            <a:chExt cx="4791310" cy="521132"/>
          </a:xfrm>
        </p:grpSpPr>
        <p:sp>
          <p:nvSpPr>
            <p:cNvPr id="3" name="Freeform 3"/>
            <p:cNvSpPr/>
            <p:nvPr/>
          </p:nvSpPr>
          <p:spPr>
            <a:xfrm>
              <a:off x="0" y="0"/>
              <a:ext cx="4791310" cy="521132"/>
            </a:xfrm>
            <a:custGeom>
              <a:avLst/>
              <a:gdLst/>
              <a:ahLst/>
              <a:cxnLst/>
              <a:rect l="l" t="t" r="r" b="b"/>
              <a:pathLst>
                <a:path w="4791310" h="521132">
                  <a:moveTo>
                    <a:pt x="0" y="0"/>
                  </a:moveTo>
                  <a:lnTo>
                    <a:pt x="4791310" y="0"/>
                  </a:lnTo>
                  <a:lnTo>
                    <a:pt x="4791310" y="521132"/>
                  </a:lnTo>
                  <a:lnTo>
                    <a:pt x="0" y="521132"/>
                  </a:lnTo>
                  <a:close/>
                </a:path>
              </a:pathLst>
            </a:custGeom>
            <a:solidFill>
              <a:srgbClr val="C6AD5F"/>
            </a:solidFill>
          </p:spPr>
          <p:txBody>
            <a:bodyPr/>
            <a:lstStyle/>
            <a:p>
              <a:endParaRPr lang="en-US" sz="1200"/>
            </a:p>
          </p:txBody>
        </p:sp>
        <p:sp>
          <p:nvSpPr>
            <p:cNvPr id="4" name="TextBox 4"/>
            <p:cNvSpPr txBox="1"/>
            <p:nvPr/>
          </p:nvSpPr>
          <p:spPr>
            <a:xfrm>
              <a:off x="0" y="-47625"/>
              <a:ext cx="4791310" cy="568757"/>
            </a:xfrm>
            <a:prstGeom prst="rect">
              <a:avLst/>
            </a:prstGeom>
          </p:spPr>
          <p:txBody>
            <a:bodyPr lIns="169333" tIns="169333" rIns="169333" bIns="169333" rtlCol="0" anchor="ctr"/>
            <a:lstStyle/>
            <a:p>
              <a:pPr>
                <a:lnSpc>
                  <a:spcPts val="2239"/>
                </a:lnSpc>
              </a:pPr>
              <a:endParaRPr sz="1200"/>
            </a:p>
          </p:txBody>
        </p:sp>
      </p:grpSp>
      <p:grpSp>
        <p:nvGrpSpPr>
          <p:cNvPr id="5" name="Group 5"/>
          <p:cNvGrpSpPr/>
          <p:nvPr/>
        </p:nvGrpSpPr>
        <p:grpSpPr>
          <a:xfrm>
            <a:off x="0" y="0"/>
            <a:ext cx="127993" cy="6858000"/>
            <a:chOff x="0" y="0"/>
            <a:chExt cx="50565" cy="2709333"/>
          </a:xfrm>
        </p:grpSpPr>
        <p:sp>
          <p:nvSpPr>
            <p:cNvPr id="6" name="Freeform 6"/>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070707"/>
            </a:solidFill>
          </p:spPr>
          <p:txBody>
            <a:bodyPr/>
            <a:lstStyle/>
            <a:p>
              <a:endParaRPr lang="en-US" sz="1200"/>
            </a:p>
          </p:txBody>
        </p:sp>
        <p:sp>
          <p:nvSpPr>
            <p:cNvPr id="7" name="TextBox 7"/>
            <p:cNvSpPr txBox="1"/>
            <p:nvPr/>
          </p:nvSpPr>
          <p:spPr>
            <a:xfrm>
              <a:off x="0" y="-38100"/>
              <a:ext cx="50565" cy="2747433"/>
            </a:xfrm>
            <a:prstGeom prst="rect">
              <a:avLst/>
            </a:prstGeom>
          </p:spPr>
          <p:txBody>
            <a:bodyPr lIns="33867" tIns="33867" rIns="33867" bIns="33867" rtlCol="0" anchor="ctr"/>
            <a:lstStyle/>
            <a:p>
              <a:pPr algn="ctr">
                <a:lnSpc>
                  <a:spcPts val="1400"/>
                </a:lnSpc>
              </a:pPr>
              <a:endParaRPr sz="1200"/>
            </a:p>
          </p:txBody>
        </p:sp>
      </p:grpSp>
      <p:sp>
        <p:nvSpPr>
          <p:cNvPr id="8" name="TextBox 8"/>
          <p:cNvSpPr txBox="1"/>
          <p:nvPr/>
        </p:nvSpPr>
        <p:spPr>
          <a:xfrm>
            <a:off x="387796" y="241106"/>
            <a:ext cx="11804204" cy="833883"/>
          </a:xfrm>
          <a:prstGeom prst="rect">
            <a:avLst/>
          </a:prstGeom>
        </p:spPr>
        <p:txBody>
          <a:bodyPr lIns="0" tIns="0" rIns="0" bIns="0" rtlCol="0" anchor="t">
            <a:spAutoFit/>
          </a:bodyPr>
          <a:lstStyle/>
          <a:p>
            <a:pPr>
              <a:lnSpc>
                <a:spcPts val="6400"/>
              </a:lnSpc>
            </a:pPr>
            <a:r>
              <a:rPr lang="en-US" sz="6400" dirty="0"/>
              <a:t>Best Practices</a:t>
            </a:r>
            <a:endParaRPr lang="en-US" sz="5334" dirty="0">
              <a:solidFill>
                <a:srgbClr val="000000"/>
              </a:solidFill>
              <a:latin typeface="Inter Bold"/>
              <a:ea typeface="Inter Bold"/>
              <a:cs typeface="Inter Bold"/>
              <a:sym typeface="Inter Bold"/>
            </a:endParaRPr>
          </a:p>
        </p:txBody>
      </p:sp>
      <p:sp>
        <p:nvSpPr>
          <p:cNvPr id="9" name="Freeform 9"/>
          <p:cNvSpPr/>
          <p:nvPr/>
        </p:nvSpPr>
        <p:spPr>
          <a:xfrm rot="5400000">
            <a:off x="9377834" y="-1659472"/>
            <a:ext cx="2951428" cy="3318945"/>
          </a:xfrm>
          <a:custGeom>
            <a:avLst/>
            <a:gdLst/>
            <a:ahLst/>
            <a:cxnLst/>
            <a:rect l="l" t="t" r="r" b="b"/>
            <a:pathLst>
              <a:path w="4427142" h="4978417">
                <a:moveTo>
                  <a:pt x="0" y="0"/>
                </a:moveTo>
                <a:lnTo>
                  <a:pt x="4427142" y="0"/>
                </a:lnTo>
                <a:lnTo>
                  <a:pt x="4427142" y="4978416"/>
                </a:lnTo>
                <a:lnTo>
                  <a:pt x="0" y="4978416"/>
                </a:lnTo>
                <a:lnTo>
                  <a:pt x="0" y="0"/>
                </a:lnTo>
                <a:close/>
              </a:path>
            </a:pathLst>
          </a:custGeom>
          <a:blipFill>
            <a:blip r:embed="rId3">
              <a:alphaModFix amt="27000"/>
              <a:extLst>
                <a:ext uri="{96DAC541-7B7A-43D3-8B79-37D633B846F1}">
                  <asvg:svgBlip xmlns:asvg="http://schemas.microsoft.com/office/drawing/2016/SVG/main" r:embed="rId4"/>
                </a:ext>
              </a:extLst>
            </a:blip>
            <a:stretch>
              <a:fillRect t="-574" r="-37138"/>
            </a:stretch>
          </a:blipFill>
        </p:spPr>
        <p:txBody>
          <a:bodyPr/>
          <a:lstStyle/>
          <a:p>
            <a:endParaRPr lang="en-US" sz="1200"/>
          </a:p>
        </p:txBody>
      </p:sp>
      <p:sp>
        <p:nvSpPr>
          <p:cNvPr id="10" name="Freeform 10"/>
          <p:cNvSpPr/>
          <p:nvPr/>
        </p:nvSpPr>
        <p:spPr>
          <a:xfrm>
            <a:off x="0" y="6169221"/>
            <a:ext cx="12192000" cy="683983"/>
          </a:xfrm>
          <a:custGeom>
            <a:avLst/>
            <a:gdLst/>
            <a:ahLst/>
            <a:cxnLst/>
            <a:rect l="l" t="t" r="r" b="b"/>
            <a:pathLst>
              <a:path w="18288000" h="1025975">
                <a:moveTo>
                  <a:pt x="0" y="0"/>
                </a:moveTo>
                <a:lnTo>
                  <a:pt x="18288000" y="0"/>
                </a:lnTo>
                <a:lnTo>
                  <a:pt x="18288000" y="1025975"/>
                </a:lnTo>
                <a:lnTo>
                  <a:pt x="0" y="1025975"/>
                </a:lnTo>
                <a:lnTo>
                  <a:pt x="0" y="0"/>
                </a:lnTo>
                <a:close/>
              </a:path>
            </a:pathLst>
          </a:custGeom>
          <a:blipFill>
            <a:blip r:embed="rId5"/>
            <a:stretch>
              <a:fillRect/>
            </a:stretch>
          </a:blipFill>
        </p:spPr>
        <p:txBody>
          <a:bodyPr/>
          <a:lstStyle/>
          <a:p>
            <a:endParaRPr lang="en-US" sz="1200"/>
          </a:p>
        </p:txBody>
      </p:sp>
      <p:sp>
        <p:nvSpPr>
          <p:cNvPr id="14" name="TextBox 13">
            <a:extLst>
              <a:ext uri="{FF2B5EF4-FFF2-40B4-BE49-F238E27FC236}">
                <a16:creationId xmlns:a16="http://schemas.microsoft.com/office/drawing/2014/main" id="{A6C1D7DC-DA5C-4CF7-54D0-594DA46A74D2}"/>
              </a:ext>
            </a:extLst>
          </p:cNvPr>
          <p:cNvSpPr txBox="1"/>
          <p:nvPr/>
        </p:nvSpPr>
        <p:spPr>
          <a:xfrm>
            <a:off x="5367528" y="1400778"/>
            <a:ext cx="6704901" cy="5201424"/>
          </a:xfrm>
          <a:prstGeom prst="rect">
            <a:avLst/>
          </a:prstGeom>
          <a:noFill/>
        </p:spPr>
        <p:txBody>
          <a:bodyPr wrap="square">
            <a:spAutoFit/>
          </a:bodyPr>
          <a:lstStyle/>
          <a:p>
            <a:pPr marL="285750" indent="-285750">
              <a:buFont typeface="Arial" panose="020B0604020202020204" pitchFamily="34" charset="0"/>
              <a:buChar char="•"/>
            </a:pPr>
            <a:r>
              <a:rPr lang="en-US" sz="2000" dirty="0"/>
              <a:t>Please include detailed descriptions in your line descriptions and the long description.</a:t>
            </a:r>
          </a:p>
          <a:p>
            <a:pPr marL="285750" indent="-285750">
              <a:buFont typeface="Arial" panose="020B0604020202020204" pitchFamily="34" charset="0"/>
              <a:buChar char="•"/>
            </a:pPr>
            <a:r>
              <a:rPr lang="en-US" sz="2000" dirty="0"/>
              <a:t>Attach appropriate supporting documents.</a:t>
            </a:r>
          </a:p>
          <a:p>
            <a:pPr marL="285750" indent="-285750">
              <a:buFont typeface="Arial" panose="020B0604020202020204" pitchFamily="34" charset="0"/>
              <a:buChar char="•"/>
            </a:pPr>
            <a:r>
              <a:rPr lang="en-US" sz="2000" dirty="0"/>
              <a:t>The 14 line BJE limit still remains. The longer the BJE, the more likely the Budget office will be to contact you for clarification. </a:t>
            </a:r>
            <a:r>
              <a:rPr lang="en-US" sz="2000" dirty="0">
                <a:ea typeface="Calibri" panose="020F0502020204030204" pitchFamily="34" charset="0"/>
                <a:cs typeface="Times New Roman" panose="02020603050405020304" pitchFamily="18" charset="0"/>
              </a:rPr>
              <a:t>We look at every line.  One mistake will delay the clean up of many speed types in a longer entry.</a:t>
            </a:r>
            <a:endParaRPr lang="en-US" sz="2000" dirty="0"/>
          </a:p>
          <a:p>
            <a:pPr marL="285750" indent="-285750">
              <a:buFont typeface="Arial" panose="020B0604020202020204" pitchFamily="34" charset="0"/>
              <a:buChar char="•"/>
            </a:pPr>
            <a:r>
              <a:rPr lang="en-US" sz="2000" b="1" dirty="0"/>
              <a:t>Start your Year End clean up now.  </a:t>
            </a:r>
            <a:r>
              <a:rPr lang="en-US" sz="2000" dirty="0"/>
              <a:t>To minimize stress and mistakes from being rushed, let’s start early.  </a:t>
            </a:r>
          </a:p>
          <a:p>
            <a:pPr marL="285750" indent="-285750">
              <a:buFont typeface="Arial" panose="020B0604020202020204" pitchFamily="34" charset="0"/>
              <a:buChar char="•"/>
            </a:pPr>
            <a:r>
              <a:rPr lang="en-US" sz="2000" dirty="0">
                <a:ea typeface="Calibri" panose="020F0502020204030204" pitchFamily="34" charset="0"/>
                <a:cs typeface="Times New Roman" panose="02020603050405020304" pitchFamily="18" charset="0"/>
              </a:rPr>
              <a:t>When completing a cash transfer, it is acceptable to submit both the actuals JE and the BJE at the same time.  Please attach the “print version” of the JE to the BJE. </a:t>
            </a:r>
          </a:p>
          <a:p>
            <a:pPr marL="285750" indent="-285750">
              <a:buFont typeface="Arial" panose="020B0604020202020204" pitchFamily="34" charset="0"/>
              <a:buChar char="•"/>
            </a:pPr>
            <a:r>
              <a:rPr lang="en-US" sz="2000" dirty="0">
                <a:ea typeface="Calibri" panose="020F0502020204030204" pitchFamily="34" charset="0"/>
                <a:cs typeface="Times New Roman" panose="02020603050405020304" pitchFamily="18" charset="0"/>
              </a:rPr>
              <a:t>Start by cleaning up positions.  Everything else is easy after this.  Next, clean up by account, then make your cash transfers to reserves.</a:t>
            </a:r>
          </a:p>
          <a:p>
            <a:pPr lvl="1"/>
            <a:endParaRPr lang="en-US" sz="3200" dirty="0"/>
          </a:p>
        </p:txBody>
      </p:sp>
      <p:pic>
        <p:nvPicPr>
          <p:cNvPr id="20" name="Picture 19">
            <a:extLst>
              <a:ext uri="{FF2B5EF4-FFF2-40B4-BE49-F238E27FC236}">
                <a16:creationId xmlns:a16="http://schemas.microsoft.com/office/drawing/2014/main" id="{12B9B980-B5E9-6C19-4321-43A4B9BDB721}"/>
              </a:ext>
            </a:extLst>
          </p:cNvPr>
          <p:cNvPicPr>
            <a:picLocks noChangeAspect="1"/>
          </p:cNvPicPr>
          <p:nvPr/>
        </p:nvPicPr>
        <p:blipFill>
          <a:blip r:embed="rId6"/>
          <a:stretch>
            <a:fillRect/>
          </a:stretch>
        </p:blipFill>
        <p:spPr>
          <a:xfrm>
            <a:off x="621035" y="1367350"/>
            <a:ext cx="4305901" cy="47536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b271c9-ee7f-47ee-a027-60aecbddc7aa">
      <Terms xmlns="http://schemas.microsoft.com/office/infopath/2007/PartnerControls"/>
    </lcf76f155ced4ddcb4097134ff3c332f>
    <TaxCatchAll xmlns="7e7c7817-ec34-45ad-9b7e-c4f198f0ca8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00F208A30F3F4996419D32898A3164" ma:contentTypeVersion="17" ma:contentTypeDescription="Create a new document." ma:contentTypeScope="" ma:versionID="e421fab9913e02356787b71ce221fc37">
  <xsd:schema xmlns:xsd="http://www.w3.org/2001/XMLSchema" xmlns:xs="http://www.w3.org/2001/XMLSchema" xmlns:p="http://schemas.microsoft.com/office/2006/metadata/properties" xmlns:ns2="94b271c9-ee7f-47ee-a027-60aecbddc7aa" xmlns:ns3="7e7c7817-ec34-45ad-9b7e-c4f198f0ca8e" targetNamespace="http://schemas.microsoft.com/office/2006/metadata/properties" ma:root="true" ma:fieldsID="e3bd95c094872f70f4b509c007010262" ns2:_="" ns3:_="">
    <xsd:import namespace="94b271c9-ee7f-47ee-a027-60aecbddc7aa"/>
    <xsd:import namespace="7e7c7817-ec34-45ad-9b7e-c4f198f0ca8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271c9-ee7f-47ee-a027-60aecbddc7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373dcc-d629-4f14-9a28-796bffe9265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7c7817-ec34-45ad-9b7e-c4f198f0ca8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4168357-7c3b-4ebf-a64c-5b3d64efe0b2}" ma:internalName="TaxCatchAll" ma:showField="CatchAllData" ma:web="7e7c7817-ec34-45ad-9b7e-c4f198f0ca8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C7CA96-4A12-4EBF-B7A5-3658A830AB4A}">
  <ds:schemaRefs>
    <ds:schemaRef ds:uri="http://schemas.microsoft.com/office/2006/metadata/properties"/>
    <ds:schemaRef ds:uri="http://schemas.microsoft.com/office/infopath/2007/PartnerControls"/>
    <ds:schemaRef ds:uri="1fcf2a1b-bc9a-493f-a43b-b836bd1f20f0"/>
    <ds:schemaRef ds:uri="542a4f28-97a1-4a88-a5ba-6c50c590f768"/>
  </ds:schemaRefs>
</ds:datastoreItem>
</file>

<file path=customXml/itemProps2.xml><?xml version="1.0" encoding="utf-8"?>
<ds:datastoreItem xmlns:ds="http://schemas.openxmlformats.org/officeDocument/2006/customXml" ds:itemID="{44415A4D-251A-4ADC-866E-53429C5A2225}">
  <ds:schemaRefs>
    <ds:schemaRef ds:uri="http://schemas.microsoft.com/sharepoint/v3/contenttype/forms"/>
  </ds:schemaRefs>
</ds:datastoreItem>
</file>

<file path=customXml/itemProps3.xml><?xml version="1.0" encoding="utf-8"?>
<ds:datastoreItem xmlns:ds="http://schemas.openxmlformats.org/officeDocument/2006/customXml" ds:itemID="{A081B563-A033-4AC6-B118-E635AC1652EC}"/>
</file>

<file path=docProps/app.xml><?xml version="1.0" encoding="utf-8"?>
<Properties xmlns="http://schemas.openxmlformats.org/officeDocument/2006/extended-properties" xmlns:vt="http://schemas.openxmlformats.org/officeDocument/2006/docPropsVTypes">
  <TotalTime>106</TotalTime>
  <Words>727</Words>
  <Application>Microsoft Office PowerPoint</Application>
  <PresentationFormat>Widescreen</PresentationFormat>
  <Paragraphs>44</Paragraphs>
  <Slides>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Calibri</vt:lpstr>
      <vt:lpstr>Inter</vt:lpstr>
      <vt:lpstr>Inter Bold</vt:lpstr>
      <vt:lpstr>Office Theme</vt:lpstr>
      <vt:lpstr>FY25 Year End BAPCO Budget Slides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Davies</dc:creator>
  <cp:lastModifiedBy>Terri Wagner</cp:lastModifiedBy>
  <cp:revision>1</cp:revision>
  <dcterms:created xsi:type="dcterms:W3CDTF">2025-05-23T16:07:43Z</dcterms:created>
  <dcterms:modified xsi:type="dcterms:W3CDTF">2025-05-27T14:35:58Z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0x010100A800F208A30F3F4996419D32898A3164</vt:lpwstr>
  </property>
  <property fmtid="{D5CDD505-2E9C-101B-9397-08002B2CF9AE}" pid="3" name="MediaServiceImageTags">
    <vt:lpwstr/>
  </property>
</Properties>
</file>