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Lst>
  <p:notesMasterIdLst>
    <p:notesMasterId r:id="rId57"/>
  </p:notesMasterIdLst>
  <p:sldIdLst>
    <p:sldId id="256" r:id="rId7"/>
    <p:sldId id="291" r:id="rId8"/>
    <p:sldId id="289" r:id="rId9"/>
    <p:sldId id="298" r:id="rId10"/>
    <p:sldId id="306" r:id="rId11"/>
    <p:sldId id="257" r:id="rId12"/>
    <p:sldId id="307" r:id="rId13"/>
    <p:sldId id="308" r:id="rId14"/>
    <p:sldId id="261" r:id="rId15"/>
    <p:sldId id="262" r:id="rId16"/>
    <p:sldId id="260" r:id="rId17"/>
    <p:sldId id="266" r:id="rId18"/>
    <p:sldId id="309" r:id="rId19"/>
    <p:sldId id="310" r:id="rId20"/>
    <p:sldId id="311" r:id="rId21"/>
    <p:sldId id="267" r:id="rId22"/>
    <p:sldId id="312" r:id="rId23"/>
    <p:sldId id="313" r:id="rId24"/>
    <p:sldId id="314" r:id="rId25"/>
    <p:sldId id="315" r:id="rId26"/>
    <p:sldId id="316" r:id="rId27"/>
    <p:sldId id="317" r:id="rId28"/>
    <p:sldId id="318" r:id="rId29"/>
    <p:sldId id="290" r:id="rId30"/>
    <p:sldId id="268" r:id="rId31"/>
    <p:sldId id="271" r:id="rId32"/>
    <p:sldId id="273" r:id="rId33"/>
    <p:sldId id="270" r:id="rId34"/>
    <p:sldId id="278" r:id="rId35"/>
    <p:sldId id="293" r:id="rId36"/>
    <p:sldId id="304" r:id="rId37"/>
    <p:sldId id="258" r:id="rId38"/>
    <p:sldId id="264" r:id="rId39"/>
    <p:sldId id="259" r:id="rId40"/>
    <p:sldId id="265" r:id="rId41"/>
    <p:sldId id="263" r:id="rId42"/>
    <p:sldId id="275" r:id="rId43"/>
    <p:sldId id="272" r:id="rId44"/>
    <p:sldId id="300" r:id="rId45"/>
    <p:sldId id="301" r:id="rId46"/>
    <p:sldId id="302" r:id="rId47"/>
    <p:sldId id="277" r:id="rId48"/>
    <p:sldId id="295" r:id="rId49"/>
    <p:sldId id="296" r:id="rId50"/>
    <p:sldId id="299" r:id="rId51"/>
    <p:sldId id="305" r:id="rId52"/>
    <p:sldId id="322" r:id="rId53"/>
    <p:sldId id="297" r:id="rId54"/>
    <p:sldId id="276" r:id="rId55"/>
    <p:sldId id="26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9"/>
    <a:srgbClr val="D3B979"/>
    <a:srgbClr val="D2C121"/>
    <a:srgbClr val="D2B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26054-D691-48F0-A4F5-6B4B990FFA7D}" v="18" dt="2025-05-28T21:31:26.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Martinez" userId="6d929cec-bf0d-4e3f-90ad-e7dcc825d520" providerId="ADAL" clId="{2985B05B-C38C-4280-B952-EB6D61986C14}"/>
    <pc:docChg chg="addSld delSld modSld">
      <pc:chgData name="Nicholas Martinez" userId="6d929cec-bf0d-4e3f-90ad-e7dcc825d520" providerId="ADAL" clId="{2985B05B-C38C-4280-B952-EB6D61986C14}" dt="2025-05-27T17:11:52.236" v="1" actId="2696"/>
      <pc:docMkLst>
        <pc:docMk/>
      </pc:docMkLst>
      <pc:sldChg chg="del">
        <pc:chgData name="Nicholas Martinez" userId="6d929cec-bf0d-4e3f-90ad-e7dcc825d520" providerId="ADAL" clId="{2985B05B-C38C-4280-B952-EB6D61986C14}" dt="2025-05-27T17:11:52.236" v="1" actId="2696"/>
        <pc:sldMkLst>
          <pc:docMk/>
          <pc:sldMk cId="3096856047" sldId="303"/>
        </pc:sldMkLst>
      </pc:sldChg>
      <pc:sldChg chg="add">
        <pc:chgData name="Nicholas Martinez" userId="6d929cec-bf0d-4e3f-90ad-e7dcc825d520" providerId="ADAL" clId="{2985B05B-C38C-4280-B952-EB6D61986C14}" dt="2025-05-27T17:11:14.306" v="0"/>
        <pc:sldMkLst>
          <pc:docMk/>
          <pc:sldMk cId="3881160575" sldId="305"/>
        </pc:sldMkLst>
      </pc:sldChg>
    </pc:docChg>
  </pc:docChgLst>
  <pc:docChgLst>
    <pc:chgData name="Nicholas Martinez" userId="6d929cec-bf0d-4e3f-90ad-e7dcc825d520" providerId="ADAL" clId="{0E726054-D691-48F0-A4F5-6B4B990FFA7D}"/>
    <pc:docChg chg="undo custSel addSld delSld modSld">
      <pc:chgData name="Nicholas Martinez" userId="6d929cec-bf0d-4e3f-90ad-e7dcc825d520" providerId="ADAL" clId="{0E726054-D691-48F0-A4F5-6B4B990FFA7D}" dt="2025-05-28T21:31:26.400" v="64"/>
      <pc:docMkLst>
        <pc:docMk/>
      </pc:docMkLst>
      <pc:sldChg chg="addSp delSp add del setBg delDesignElem">
        <pc:chgData name="Nicholas Martinez" userId="6d929cec-bf0d-4e3f-90ad-e7dcc825d520" providerId="ADAL" clId="{0E726054-D691-48F0-A4F5-6B4B990FFA7D}" dt="2025-05-27T21:34:05.694" v="31"/>
        <pc:sldMkLst>
          <pc:docMk/>
          <pc:sldMk cId="3501263374" sldId="257"/>
        </pc:sldMkLst>
        <pc:spChg chg="add del">
          <ac:chgData name="Nicholas Martinez" userId="6d929cec-bf0d-4e3f-90ad-e7dcc825d520" providerId="ADAL" clId="{0E726054-D691-48F0-A4F5-6B4B990FFA7D}" dt="2025-05-27T21:34:02.583" v="30"/>
          <ac:spMkLst>
            <pc:docMk/>
            <pc:sldMk cId="3501263374" sldId="257"/>
            <ac:spMk id="8" creationId="{C9A36457-A5F4-4103-A443-02581C09185B}"/>
          </ac:spMkLst>
        </pc:spChg>
        <pc:spChg chg="add del">
          <ac:chgData name="Nicholas Martinez" userId="6d929cec-bf0d-4e3f-90ad-e7dcc825d520" providerId="ADAL" clId="{0E726054-D691-48F0-A4F5-6B4B990FFA7D}" dt="2025-05-27T21:34:02.583" v="30"/>
          <ac:spMkLst>
            <pc:docMk/>
            <pc:sldMk cId="3501263374" sldId="257"/>
            <ac:spMk id="10" creationId="{DC5FB7E8-B636-40FA-BE8D-48145C0F5C57}"/>
          </ac:spMkLst>
        </pc:spChg>
        <pc:spChg chg="add del">
          <ac:chgData name="Nicholas Martinez" userId="6d929cec-bf0d-4e3f-90ad-e7dcc825d520" providerId="ADAL" clId="{0E726054-D691-48F0-A4F5-6B4B990FFA7D}" dt="2025-05-27T21:34:02.583" v="30"/>
          <ac:spMkLst>
            <pc:docMk/>
            <pc:sldMk cId="3501263374" sldId="257"/>
            <ac:spMk id="12" creationId="{142DCE2C-2863-46FA-9BE7-24365A24D9BA}"/>
          </ac:spMkLst>
        </pc:spChg>
      </pc:sldChg>
      <pc:sldChg chg="addSp delSp modSp add del mod setBg delDesignElem">
        <pc:chgData name="Nicholas Martinez" userId="6d929cec-bf0d-4e3f-90ad-e7dcc825d520" providerId="ADAL" clId="{0E726054-D691-48F0-A4F5-6B4B990FFA7D}" dt="2025-05-27T21:34:05.694" v="31"/>
        <pc:sldMkLst>
          <pc:docMk/>
          <pc:sldMk cId="4290999373" sldId="260"/>
        </pc:sldMkLst>
        <pc:spChg chg="mod">
          <ac:chgData name="Nicholas Martinez" userId="6d929cec-bf0d-4e3f-90ad-e7dcc825d520" providerId="ADAL" clId="{0E726054-D691-48F0-A4F5-6B4B990FFA7D}" dt="2025-05-27T21:34:02.583" v="30"/>
          <ac:spMkLst>
            <pc:docMk/>
            <pc:sldMk cId="4290999373" sldId="260"/>
            <ac:spMk id="2" creationId="{42B2E407-DBA3-6BD7-C6C9-CF051FC21032}"/>
          </ac:spMkLst>
        </pc:spChg>
        <pc:spChg chg="add del">
          <ac:chgData name="Nicholas Martinez" userId="6d929cec-bf0d-4e3f-90ad-e7dcc825d520" providerId="ADAL" clId="{0E726054-D691-48F0-A4F5-6B4B990FFA7D}" dt="2025-05-27T21:34:02.583" v="30"/>
          <ac:spMkLst>
            <pc:docMk/>
            <pc:sldMk cId="4290999373" sldId="260"/>
            <ac:spMk id="8" creationId="{C9A36457-A5F4-4103-A443-02581C09185B}"/>
          </ac:spMkLst>
        </pc:spChg>
        <pc:spChg chg="add del">
          <ac:chgData name="Nicholas Martinez" userId="6d929cec-bf0d-4e3f-90ad-e7dcc825d520" providerId="ADAL" clId="{0E726054-D691-48F0-A4F5-6B4B990FFA7D}" dt="2025-05-27T21:34:02.583" v="30"/>
          <ac:spMkLst>
            <pc:docMk/>
            <pc:sldMk cId="4290999373" sldId="260"/>
            <ac:spMk id="10" creationId="{DC5FB7E8-B636-40FA-BE8D-48145C0F5C57}"/>
          </ac:spMkLst>
        </pc:spChg>
        <pc:spChg chg="add del">
          <ac:chgData name="Nicholas Martinez" userId="6d929cec-bf0d-4e3f-90ad-e7dcc825d520" providerId="ADAL" clId="{0E726054-D691-48F0-A4F5-6B4B990FFA7D}" dt="2025-05-27T21:34:02.583" v="30"/>
          <ac:spMkLst>
            <pc:docMk/>
            <pc:sldMk cId="4290999373" sldId="260"/>
            <ac:spMk id="12" creationId="{142DCE2C-2863-46FA-9BE7-24365A24D9BA}"/>
          </ac:spMkLst>
        </pc:spChg>
      </pc:sldChg>
      <pc:sldChg chg="addSp delSp modSp add del mod setBg delDesignElem">
        <pc:chgData name="Nicholas Martinez" userId="6d929cec-bf0d-4e3f-90ad-e7dcc825d520" providerId="ADAL" clId="{0E726054-D691-48F0-A4F5-6B4B990FFA7D}" dt="2025-05-27T21:34:05.694" v="31"/>
        <pc:sldMkLst>
          <pc:docMk/>
          <pc:sldMk cId="927346107" sldId="261"/>
        </pc:sldMkLst>
        <pc:spChg chg="mod">
          <ac:chgData name="Nicholas Martinez" userId="6d929cec-bf0d-4e3f-90ad-e7dcc825d520" providerId="ADAL" clId="{0E726054-D691-48F0-A4F5-6B4B990FFA7D}" dt="2025-05-27T21:34:02.583" v="30"/>
          <ac:spMkLst>
            <pc:docMk/>
            <pc:sldMk cId="927346107" sldId="261"/>
            <ac:spMk id="2" creationId="{42B2E407-DBA3-6BD7-C6C9-CF051FC21032}"/>
          </ac:spMkLst>
        </pc:spChg>
        <pc:spChg chg="add del">
          <ac:chgData name="Nicholas Martinez" userId="6d929cec-bf0d-4e3f-90ad-e7dcc825d520" providerId="ADAL" clId="{0E726054-D691-48F0-A4F5-6B4B990FFA7D}" dt="2025-05-27T21:34:02.583" v="30"/>
          <ac:spMkLst>
            <pc:docMk/>
            <pc:sldMk cId="927346107" sldId="261"/>
            <ac:spMk id="8" creationId="{C9A36457-A5F4-4103-A443-02581C09185B}"/>
          </ac:spMkLst>
        </pc:spChg>
        <pc:spChg chg="add del">
          <ac:chgData name="Nicholas Martinez" userId="6d929cec-bf0d-4e3f-90ad-e7dcc825d520" providerId="ADAL" clId="{0E726054-D691-48F0-A4F5-6B4B990FFA7D}" dt="2025-05-27T21:34:02.583" v="30"/>
          <ac:spMkLst>
            <pc:docMk/>
            <pc:sldMk cId="927346107" sldId="261"/>
            <ac:spMk id="10" creationId="{DC5FB7E8-B636-40FA-BE8D-48145C0F5C57}"/>
          </ac:spMkLst>
        </pc:spChg>
        <pc:spChg chg="add del">
          <ac:chgData name="Nicholas Martinez" userId="6d929cec-bf0d-4e3f-90ad-e7dcc825d520" providerId="ADAL" clId="{0E726054-D691-48F0-A4F5-6B4B990FFA7D}" dt="2025-05-27T21:34:02.583" v="30"/>
          <ac:spMkLst>
            <pc:docMk/>
            <pc:sldMk cId="927346107" sldId="261"/>
            <ac:spMk id="12" creationId="{142DCE2C-2863-46FA-9BE7-24365A24D9BA}"/>
          </ac:spMkLst>
        </pc:spChg>
      </pc:sldChg>
      <pc:sldChg chg="addSp delSp modSp add del mod setBg delDesignElem">
        <pc:chgData name="Nicholas Martinez" userId="6d929cec-bf0d-4e3f-90ad-e7dcc825d520" providerId="ADAL" clId="{0E726054-D691-48F0-A4F5-6B4B990FFA7D}" dt="2025-05-28T20:57:27.762" v="36" actId="20577"/>
        <pc:sldMkLst>
          <pc:docMk/>
          <pc:sldMk cId="537588181" sldId="262"/>
        </pc:sldMkLst>
        <pc:spChg chg="mod">
          <ac:chgData name="Nicholas Martinez" userId="6d929cec-bf0d-4e3f-90ad-e7dcc825d520" providerId="ADAL" clId="{0E726054-D691-48F0-A4F5-6B4B990FFA7D}" dt="2025-05-27T21:34:02.583" v="30"/>
          <ac:spMkLst>
            <pc:docMk/>
            <pc:sldMk cId="537588181" sldId="262"/>
            <ac:spMk id="2" creationId="{42B2E407-DBA3-6BD7-C6C9-CF051FC21032}"/>
          </ac:spMkLst>
        </pc:spChg>
        <pc:spChg chg="mod">
          <ac:chgData name="Nicholas Martinez" userId="6d929cec-bf0d-4e3f-90ad-e7dcc825d520" providerId="ADAL" clId="{0E726054-D691-48F0-A4F5-6B4B990FFA7D}" dt="2025-05-28T20:57:27.762" v="36" actId="20577"/>
          <ac:spMkLst>
            <pc:docMk/>
            <pc:sldMk cId="537588181" sldId="262"/>
            <ac:spMk id="6" creationId="{022BA2B2-106D-A889-9446-B800C8ABA7A0}"/>
          </ac:spMkLst>
        </pc:spChg>
        <pc:spChg chg="add del">
          <ac:chgData name="Nicholas Martinez" userId="6d929cec-bf0d-4e3f-90ad-e7dcc825d520" providerId="ADAL" clId="{0E726054-D691-48F0-A4F5-6B4B990FFA7D}" dt="2025-05-27T21:34:02.583" v="30"/>
          <ac:spMkLst>
            <pc:docMk/>
            <pc:sldMk cId="537588181" sldId="262"/>
            <ac:spMk id="8" creationId="{C9A36457-A5F4-4103-A443-02581C09185B}"/>
          </ac:spMkLst>
        </pc:spChg>
        <pc:spChg chg="add del">
          <ac:chgData name="Nicholas Martinez" userId="6d929cec-bf0d-4e3f-90ad-e7dcc825d520" providerId="ADAL" clId="{0E726054-D691-48F0-A4F5-6B4B990FFA7D}" dt="2025-05-27T21:34:02.583" v="30"/>
          <ac:spMkLst>
            <pc:docMk/>
            <pc:sldMk cId="537588181" sldId="262"/>
            <ac:spMk id="10" creationId="{DC5FB7E8-B636-40FA-BE8D-48145C0F5C57}"/>
          </ac:spMkLst>
        </pc:spChg>
        <pc:spChg chg="add del">
          <ac:chgData name="Nicholas Martinez" userId="6d929cec-bf0d-4e3f-90ad-e7dcc825d520" providerId="ADAL" clId="{0E726054-D691-48F0-A4F5-6B4B990FFA7D}" dt="2025-05-27T21:34:02.583" v="30"/>
          <ac:spMkLst>
            <pc:docMk/>
            <pc:sldMk cId="537588181" sldId="262"/>
            <ac:spMk id="12" creationId="{142DCE2C-2863-46FA-9BE7-24365A24D9BA}"/>
          </ac:spMkLst>
        </pc:spChg>
      </pc:sldChg>
      <pc:sldChg chg="addSp delSp modSp add del mod setBg delDesignElem">
        <pc:chgData name="Nicholas Martinez" userId="6d929cec-bf0d-4e3f-90ad-e7dcc825d520" providerId="ADAL" clId="{0E726054-D691-48F0-A4F5-6B4B990FFA7D}" dt="2025-05-27T21:34:05.694" v="31"/>
        <pc:sldMkLst>
          <pc:docMk/>
          <pc:sldMk cId="2510282986" sldId="266"/>
        </pc:sldMkLst>
        <pc:spChg chg="mod">
          <ac:chgData name="Nicholas Martinez" userId="6d929cec-bf0d-4e3f-90ad-e7dcc825d520" providerId="ADAL" clId="{0E726054-D691-48F0-A4F5-6B4B990FFA7D}" dt="2025-05-27T21:34:02.583" v="30"/>
          <ac:spMkLst>
            <pc:docMk/>
            <pc:sldMk cId="2510282986" sldId="266"/>
            <ac:spMk id="2" creationId="{42B2E407-DBA3-6BD7-C6C9-CF051FC21032}"/>
          </ac:spMkLst>
        </pc:spChg>
        <pc:spChg chg="add del">
          <ac:chgData name="Nicholas Martinez" userId="6d929cec-bf0d-4e3f-90ad-e7dcc825d520" providerId="ADAL" clId="{0E726054-D691-48F0-A4F5-6B4B990FFA7D}" dt="2025-05-27T21:34:02.583" v="30"/>
          <ac:spMkLst>
            <pc:docMk/>
            <pc:sldMk cId="2510282986" sldId="266"/>
            <ac:spMk id="8" creationId="{C9A36457-A5F4-4103-A443-02581C09185B}"/>
          </ac:spMkLst>
        </pc:spChg>
        <pc:spChg chg="add del">
          <ac:chgData name="Nicholas Martinez" userId="6d929cec-bf0d-4e3f-90ad-e7dcc825d520" providerId="ADAL" clId="{0E726054-D691-48F0-A4F5-6B4B990FFA7D}" dt="2025-05-27T21:34:02.583" v="30"/>
          <ac:spMkLst>
            <pc:docMk/>
            <pc:sldMk cId="2510282986" sldId="266"/>
            <ac:spMk id="10" creationId="{DC5FB7E8-B636-40FA-BE8D-48145C0F5C57}"/>
          </ac:spMkLst>
        </pc:spChg>
        <pc:spChg chg="add del">
          <ac:chgData name="Nicholas Martinez" userId="6d929cec-bf0d-4e3f-90ad-e7dcc825d520" providerId="ADAL" clId="{0E726054-D691-48F0-A4F5-6B4B990FFA7D}" dt="2025-05-27T21:34:02.583" v="30"/>
          <ac:spMkLst>
            <pc:docMk/>
            <pc:sldMk cId="2510282986" sldId="266"/>
            <ac:spMk id="12" creationId="{142DCE2C-2863-46FA-9BE7-24365A24D9BA}"/>
          </ac:spMkLst>
        </pc:spChg>
      </pc:sldChg>
      <pc:sldChg chg="addSp delSp add del setBg delDesignElem">
        <pc:chgData name="Nicholas Martinez" userId="6d929cec-bf0d-4e3f-90ad-e7dcc825d520" providerId="ADAL" clId="{0E726054-D691-48F0-A4F5-6B4B990FFA7D}" dt="2025-05-27T21:34:05.694" v="31"/>
        <pc:sldMkLst>
          <pc:docMk/>
          <pc:sldMk cId="210995353" sldId="267"/>
        </pc:sldMkLst>
        <pc:spChg chg="add del">
          <ac:chgData name="Nicholas Martinez" userId="6d929cec-bf0d-4e3f-90ad-e7dcc825d520" providerId="ADAL" clId="{0E726054-D691-48F0-A4F5-6B4B990FFA7D}" dt="2025-05-27T21:34:02.583" v="30"/>
          <ac:spMkLst>
            <pc:docMk/>
            <pc:sldMk cId="210995353" sldId="267"/>
            <ac:spMk id="8" creationId="{C9A36457-A5F4-4103-A443-02581C09185B}"/>
          </ac:spMkLst>
        </pc:spChg>
        <pc:spChg chg="add del">
          <ac:chgData name="Nicholas Martinez" userId="6d929cec-bf0d-4e3f-90ad-e7dcc825d520" providerId="ADAL" clId="{0E726054-D691-48F0-A4F5-6B4B990FFA7D}" dt="2025-05-27T21:34:02.583" v="30"/>
          <ac:spMkLst>
            <pc:docMk/>
            <pc:sldMk cId="210995353" sldId="267"/>
            <ac:spMk id="10" creationId="{DC5FB7E8-B636-40FA-BE8D-48145C0F5C57}"/>
          </ac:spMkLst>
        </pc:spChg>
        <pc:spChg chg="add del">
          <ac:chgData name="Nicholas Martinez" userId="6d929cec-bf0d-4e3f-90ad-e7dcc825d520" providerId="ADAL" clId="{0E726054-D691-48F0-A4F5-6B4B990FFA7D}" dt="2025-05-27T21:34:02.583" v="30"/>
          <ac:spMkLst>
            <pc:docMk/>
            <pc:sldMk cId="210995353" sldId="267"/>
            <ac:spMk id="12" creationId="{142DCE2C-2863-46FA-9BE7-24365A24D9BA}"/>
          </ac:spMkLst>
        </pc:spChg>
      </pc:sldChg>
      <pc:sldChg chg="modSp">
        <pc:chgData name="Nicholas Martinez" userId="6d929cec-bf0d-4e3f-90ad-e7dcc825d520" providerId="ADAL" clId="{0E726054-D691-48F0-A4F5-6B4B990FFA7D}" dt="2025-05-28T21:31:26.400" v="64"/>
        <pc:sldMkLst>
          <pc:docMk/>
          <pc:sldMk cId="0" sldId="268"/>
        </pc:sldMkLst>
        <pc:graphicFrameChg chg="mod">
          <ac:chgData name="Nicholas Martinez" userId="6d929cec-bf0d-4e3f-90ad-e7dcc825d520" providerId="ADAL" clId="{0E726054-D691-48F0-A4F5-6B4B990FFA7D}" dt="2025-05-28T21:31:26.400" v="64"/>
          <ac:graphicFrameMkLst>
            <pc:docMk/>
            <pc:sldMk cId="0" sldId="268"/>
            <ac:graphicFrameMk id="9" creationId="{1150EA85-F169-4FF6-A984-B38F51FDD281}"/>
          </ac:graphicFrameMkLst>
        </pc:graphicFrameChg>
      </pc:sldChg>
      <pc:sldChg chg="modSp mod">
        <pc:chgData name="Nicholas Martinez" userId="6d929cec-bf0d-4e3f-90ad-e7dcc825d520" providerId="ADAL" clId="{0E726054-D691-48F0-A4F5-6B4B990FFA7D}" dt="2025-05-28T21:02:07.176" v="54" actId="20577"/>
        <pc:sldMkLst>
          <pc:docMk/>
          <pc:sldMk cId="2799844189" sldId="275"/>
        </pc:sldMkLst>
        <pc:spChg chg="mod">
          <ac:chgData name="Nicholas Martinez" userId="6d929cec-bf0d-4e3f-90ad-e7dcc825d520" providerId="ADAL" clId="{0E726054-D691-48F0-A4F5-6B4B990FFA7D}" dt="2025-05-28T21:02:07.176" v="54" actId="20577"/>
          <ac:spMkLst>
            <pc:docMk/>
            <pc:sldMk cId="2799844189" sldId="275"/>
            <ac:spMk id="7" creationId="{00000000-0000-0000-0000-000000000000}"/>
          </ac:spMkLst>
        </pc:spChg>
      </pc:sldChg>
      <pc:sldChg chg="addSp delSp add del setBg delDesignElem">
        <pc:chgData name="Nicholas Martinez" userId="6d929cec-bf0d-4e3f-90ad-e7dcc825d520" providerId="ADAL" clId="{0E726054-D691-48F0-A4F5-6B4B990FFA7D}" dt="2025-05-27T21:34:05.694" v="31"/>
        <pc:sldMkLst>
          <pc:docMk/>
          <pc:sldMk cId="2817460387" sldId="306"/>
        </pc:sldMkLst>
        <pc:spChg chg="add del">
          <ac:chgData name="Nicholas Martinez" userId="6d929cec-bf0d-4e3f-90ad-e7dcc825d520" providerId="ADAL" clId="{0E726054-D691-48F0-A4F5-6B4B990FFA7D}" dt="2025-05-27T21:34:02.583" v="30"/>
          <ac:spMkLst>
            <pc:docMk/>
            <pc:sldMk cId="2817460387" sldId="306"/>
            <ac:spMk id="9" creationId="{0E91F5CA-B392-444C-88E3-BF5BAAEBDEB0}"/>
          </ac:spMkLst>
        </pc:spChg>
        <pc:spChg chg="add del">
          <ac:chgData name="Nicholas Martinez" userId="6d929cec-bf0d-4e3f-90ad-e7dcc825d520" providerId="ADAL" clId="{0E726054-D691-48F0-A4F5-6B4B990FFA7D}" dt="2025-05-27T21:34:02.583" v="30"/>
          <ac:spMkLst>
            <pc:docMk/>
            <pc:sldMk cId="2817460387" sldId="306"/>
            <ac:spMk id="11" creationId="{DFCA2118-59A2-4310-A4B2-F2CBA821E842}"/>
          </ac:spMkLst>
        </pc:spChg>
      </pc:sldChg>
      <pc:sldChg chg="addSp delSp modSp add del mod setBg delDesignElem">
        <pc:chgData name="Nicholas Martinez" userId="6d929cec-bf0d-4e3f-90ad-e7dcc825d520" providerId="ADAL" clId="{0E726054-D691-48F0-A4F5-6B4B990FFA7D}" dt="2025-05-27T21:34:05.694" v="31"/>
        <pc:sldMkLst>
          <pc:docMk/>
          <pc:sldMk cId="3049254063" sldId="307"/>
        </pc:sldMkLst>
        <pc:spChg chg="mod">
          <ac:chgData name="Nicholas Martinez" userId="6d929cec-bf0d-4e3f-90ad-e7dcc825d520" providerId="ADAL" clId="{0E726054-D691-48F0-A4F5-6B4B990FFA7D}" dt="2025-05-27T21:34:02.583" v="30"/>
          <ac:spMkLst>
            <pc:docMk/>
            <pc:sldMk cId="3049254063" sldId="307"/>
            <ac:spMk id="2" creationId="{42B2E407-DBA3-6BD7-C6C9-CF051FC21032}"/>
          </ac:spMkLst>
        </pc:spChg>
        <pc:spChg chg="add del">
          <ac:chgData name="Nicholas Martinez" userId="6d929cec-bf0d-4e3f-90ad-e7dcc825d520" providerId="ADAL" clId="{0E726054-D691-48F0-A4F5-6B4B990FFA7D}" dt="2025-05-27T21:34:02.583" v="30"/>
          <ac:spMkLst>
            <pc:docMk/>
            <pc:sldMk cId="3049254063" sldId="307"/>
            <ac:spMk id="8" creationId="{C9A36457-A5F4-4103-A443-02581C09185B}"/>
          </ac:spMkLst>
        </pc:spChg>
        <pc:spChg chg="add del">
          <ac:chgData name="Nicholas Martinez" userId="6d929cec-bf0d-4e3f-90ad-e7dcc825d520" providerId="ADAL" clId="{0E726054-D691-48F0-A4F5-6B4B990FFA7D}" dt="2025-05-27T21:34:02.583" v="30"/>
          <ac:spMkLst>
            <pc:docMk/>
            <pc:sldMk cId="3049254063" sldId="307"/>
            <ac:spMk id="10" creationId="{DC5FB7E8-B636-40FA-BE8D-48145C0F5C57}"/>
          </ac:spMkLst>
        </pc:spChg>
        <pc:spChg chg="add del">
          <ac:chgData name="Nicholas Martinez" userId="6d929cec-bf0d-4e3f-90ad-e7dcc825d520" providerId="ADAL" clId="{0E726054-D691-48F0-A4F5-6B4B990FFA7D}" dt="2025-05-27T21:34:02.583" v="30"/>
          <ac:spMkLst>
            <pc:docMk/>
            <pc:sldMk cId="3049254063" sldId="307"/>
            <ac:spMk id="12" creationId="{142DCE2C-2863-46FA-9BE7-24365A24D9BA}"/>
          </ac:spMkLst>
        </pc:spChg>
      </pc:sldChg>
      <pc:sldChg chg="addSp delSp modSp add del mod setBg delDesignElem">
        <pc:chgData name="Nicholas Martinez" userId="6d929cec-bf0d-4e3f-90ad-e7dcc825d520" providerId="ADAL" clId="{0E726054-D691-48F0-A4F5-6B4B990FFA7D}" dt="2025-05-27T21:34:05.694" v="31"/>
        <pc:sldMkLst>
          <pc:docMk/>
          <pc:sldMk cId="3720653858" sldId="308"/>
        </pc:sldMkLst>
        <pc:spChg chg="mod">
          <ac:chgData name="Nicholas Martinez" userId="6d929cec-bf0d-4e3f-90ad-e7dcc825d520" providerId="ADAL" clId="{0E726054-D691-48F0-A4F5-6B4B990FFA7D}" dt="2025-05-27T21:34:02.583" v="30"/>
          <ac:spMkLst>
            <pc:docMk/>
            <pc:sldMk cId="3720653858" sldId="308"/>
            <ac:spMk id="2" creationId="{42B2E407-DBA3-6BD7-C6C9-CF051FC21032}"/>
          </ac:spMkLst>
        </pc:spChg>
        <pc:spChg chg="add del">
          <ac:chgData name="Nicholas Martinez" userId="6d929cec-bf0d-4e3f-90ad-e7dcc825d520" providerId="ADAL" clId="{0E726054-D691-48F0-A4F5-6B4B990FFA7D}" dt="2025-05-27T21:34:02.583" v="30"/>
          <ac:spMkLst>
            <pc:docMk/>
            <pc:sldMk cId="3720653858" sldId="308"/>
            <ac:spMk id="8" creationId="{C9A36457-A5F4-4103-A443-02581C09185B}"/>
          </ac:spMkLst>
        </pc:spChg>
        <pc:spChg chg="add del">
          <ac:chgData name="Nicholas Martinez" userId="6d929cec-bf0d-4e3f-90ad-e7dcc825d520" providerId="ADAL" clId="{0E726054-D691-48F0-A4F5-6B4B990FFA7D}" dt="2025-05-27T21:34:02.583" v="30"/>
          <ac:spMkLst>
            <pc:docMk/>
            <pc:sldMk cId="3720653858" sldId="308"/>
            <ac:spMk id="10" creationId="{DC5FB7E8-B636-40FA-BE8D-48145C0F5C57}"/>
          </ac:spMkLst>
        </pc:spChg>
        <pc:spChg chg="add del">
          <ac:chgData name="Nicholas Martinez" userId="6d929cec-bf0d-4e3f-90ad-e7dcc825d520" providerId="ADAL" clId="{0E726054-D691-48F0-A4F5-6B4B990FFA7D}" dt="2025-05-27T21:34:02.583" v="30"/>
          <ac:spMkLst>
            <pc:docMk/>
            <pc:sldMk cId="3720653858" sldId="308"/>
            <ac:spMk id="12" creationId="{142DCE2C-2863-46FA-9BE7-24365A24D9BA}"/>
          </ac:spMkLst>
        </pc:spChg>
      </pc:sldChg>
      <pc:sldChg chg="addSp delSp add del setBg delDesignElem">
        <pc:chgData name="Nicholas Martinez" userId="6d929cec-bf0d-4e3f-90ad-e7dcc825d520" providerId="ADAL" clId="{0E726054-D691-48F0-A4F5-6B4B990FFA7D}" dt="2025-05-27T21:34:05.694" v="31"/>
        <pc:sldMkLst>
          <pc:docMk/>
          <pc:sldMk cId="2928429073" sldId="309"/>
        </pc:sldMkLst>
        <pc:spChg chg="add del">
          <ac:chgData name="Nicholas Martinez" userId="6d929cec-bf0d-4e3f-90ad-e7dcc825d520" providerId="ADAL" clId="{0E726054-D691-48F0-A4F5-6B4B990FFA7D}" dt="2025-05-27T21:34:02.583" v="30"/>
          <ac:spMkLst>
            <pc:docMk/>
            <pc:sldMk cId="2928429073" sldId="309"/>
            <ac:spMk id="8" creationId="{C9A36457-A5F4-4103-A443-02581C09185B}"/>
          </ac:spMkLst>
        </pc:spChg>
        <pc:spChg chg="add del">
          <ac:chgData name="Nicholas Martinez" userId="6d929cec-bf0d-4e3f-90ad-e7dcc825d520" providerId="ADAL" clId="{0E726054-D691-48F0-A4F5-6B4B990FFA7D}" dt="2025-05-27T21:34:02.583" v="30"/>
          <ac:spMkLst>
            <pc:docMk/>
            <pc:sldMk cId="2928429073" sldId="309"/>
            <ac:spMk id="10" creationId="{DC5FB7E8-B636-40FA-BE8D-48145C0F5C57}"/>
          </ac:spMkLst>
        </pc:spChg>
        <pc:spChg chg="add del">
          <ac:chgData name="Nicholas Martinez" userId="6d929cec-bf0d-4e3f-90ad-e7dcc825d520" providerId="ADAL" clId="{0E726054-D691-48F0-A4F5-6B4B990FFA7D}" dt="2025-05-27T21:34:02.583" v="30"/>
          <ac:spMkLst>
            <pc:docMk/>
            <pc:sldMk cId="2928429073" sldId="309"/>
            <ac:spMk id="12" creationId="{142DCE2C-2863-46FA-9BE7-24365A24D9BA}"/>
          </ac:spMkLst>
        </pc:spChg>
      </pc:sldChg>
      <pc:sldChg chg="addSp delSp modSp add del mod setBg delDesignElem">
        <pc:chgData name="Nicholas Martinez" userId="6d929cec-bf0d-4e3f-90ad-e7dcc825d520" providerId="ADAL" clId="{0E726054-D691-48F0-A4F5-6B4B990FFA7D}" dt="2025-05-27T21:34:05.694" v="31"/>
        <pc:sldMkLst>
          <pc:docMk/>
          <pc:sldMk cId="3720827306" sldId="310"/>
        </pc:sldMkLst>
        <pc:spChg chg="mod">
          <ac:chgData name="Nicholas Martinez" userId="6d929cec-bf0d-4e3f-90ad-e7dcc825d520" providerId="ADAL" clId="{0E726054-D691-48F0-A4F5-6B4B990FFA7D}" dt="2025-05-27T21:34:02.583" v="30"/>
          <ac:spMkLst>
            <pc:docMk/>
            <pc:sldMk cId="3720827306" sldId="310"/>
            <ac:spMk id="2" creationId="{42B2E407-DBA3-6BD7-C6C9-CF051FC21032}"/>
          </ac:spMkLst>
        </pc:spChg>
        <pc:spChg chg="add del">
          <ac:chgData name="Nicholas Martinez" userId="6d929cec-bf0d-4e3f-90ad-e7dcc825d520" providerId="ADAL" clId="{0E726054-D691-48F0-A4F5-6B4B990FFA7D}" dt="2025-05-27T21:34:02.583" v="30"/>
          <ac:spMkLst>
            <pc:docMk/>
            <pc:sldMk cId="3720827306" sldId="310"/>
            <ac:spMk id="8" creationId="{C9A36457-A5F4-4103-A443-02581C09185B}"/>
          </ac:spMkLst>
        </pc:spChg>
        <pc:spChg chg="add del">
          <ac:chgData name="Nicholas Martinez" userId="6d929cec-bf0d-4e3f-90ad-e7dcc825d520" providerId="ADAL" clId="{0E726054-D691-48F0-A4F5-6B4B990FFA7D}" dt="2025-05-27T21:34:02.583" v="30"/>
          <ac:spMkLst>
            <pc:docMk/>
            <pc:sldMk cId="3720827306" sldId="310"/>
            <ac:spMk id="10" creationId="{DC5FB7E8-B636-40FA-BE8D-48145C0F5C57}"/>
          </ac:spMkLst>
        </pc:spChg>
        <pc:spChg chg="add del">
          <ac:chgData name="Nicholas Martinez" userId="6d929cec-bf0d-4e3f-90ad-e7dcc825d520" providerId="ADAL" clId="{0E726054-D691-48F0-A4F5-6B4B990FFA7D}" dt="2025-05-27T21:34:02.583" v="30"/>
          <ac:spMkLst>
            <pc:docMk/>
            <pc:sldMk cId="3720827306" sldId="310"/>
            <ac:spMk id="12" creationId="{142DCE2C-2863-46FA-9BE7-24365A24D9BA}"/>
          </ac:spMkLst>
        </pc:spChg>
      </pc:sldChg>
      <pc:sldChg chg="addSp delSp modSp add del mod setBg delDesignElem">
        <pc:chgData name="Nicholas Martinez" userId="6d929cec-bf0d-4e3f-90ad-e7dcc825d520" providerId="ADAL" clId="{0E726054-D691-48F0-A4F5-6B4B990FFA7D}" dt="2025-05-28T20:57:58.139" v="42" actId="20577"/>
        <pc:sldMkLst>
          <pc:docMk/>
          <pc:sldMk cId="1942098080" sldId="311"/>
        </pc:sldMkLst>
        <pc:spChg chg="mod">
          <ac:chgData name="Nicholas Martinez" userId="6d929cec-bf0d-4e3f-90ad-e7dcc825d520" providerId="ADAL" clId="{0E726054-D691-48F0-A4F5-6B4B990FFA7D}" dt="2025-05-27T21:34:02.583" v="30"/>
          <ac:spMkLst>
            <pc:docMk/>
            <pc:sldMk cId="1942098080" sldId="311"/>
            <ac:spMk id="2" creationId="{42B2E407-DBA3-6BD7-C6C9-CF051FC21032}"/>
          </ac:spMkLst>
        </pc:spChg>
        <pc:spChg chg="mod">
          <ac:chgData name="Nicholas Martinez" userId="6d929cec-bf0d-4e3f-90ad-e7dcc825d520" providerId="ADAL" clId="{0E726054-D691-48F0-A4F5-6B4B990FFA7D}" dt="2025-05-28T20:57:58.139" v="42" actId="20577"/>
          <ac:spMkLst>
            <pc:docMk/>
            <pc:sldMk cId="1942098080" sldId="311"/>
            <ac:spMk id="6" creationId="{022BA2B2-106D-A889-9446-B800C8ABA7A0}"/>
          </ac:spMkLst>
        </pc:spChg>
        <pc:spChg chg="add del">
          <ac:chgData name="Nicholas Martinez" userId="6d929cec-bf0d-4e3f-90ad-e7dcc825d520" providerId="ADAL" clId="{0E726054-D691-48F0-A4F5-6B4B990FFA7D}" dt="2025-05-27T21:34:02.583" v="30"/>
          <ac:spMkLst>
            <pc:docMk/>
            <pc:sldMk cId="1942098080" sldId="311"/>
            <ac:spMk id="8" creationId="{C9A36457-A5F4-4103-A443-02581C09185B}"/>
          </ac:spMkLst>
        </pc:spChg>
        <pc:spChg chg="add del">
          <ac:chgData name="Nicholas Martinez" userId="6d929cec-bf0d-4e3f-90ad-e7dcc825d520" providerId="ADAL" clId="{0E726054-D691-48F0-A4F5-6B4B990FFA7D}" dt="2025-05-27T21:34:02.583" v="30"/>
          <ac:spMkLst>
            <pc:docMk/>
            <pc:sldMk cId="1942098080" sldId="311"/>
            <ac:spMk id="10" creationId="{DC5FB7E8-B636-40FA-BE8D-48145C0F5C57}"/>
          </ac:spMkLst>
        </pc:spChg>
        <pc:spChg chg="add del">
          <ac:chgData name="Nicholas Martinez" userId="6d929cec-bf0d-4e3f-90ad-e7dcc825d520" providerId="ADAL" clId="{0E726054-D691-48F0-A4F5-6B4B990FFA7D}" dt="2025-05-27T21:34:02.583" v="30"/>
          <ac:spMkLst>
            <pc:docMk/>
            <pc:sldMk cId="1942098080" sldId="311"/>
            <ac:spMk id="12" creationId="{142DCE2C-2863-46FA-9BE7-24365A24D9BA}"/>
          </ac:spMkLst>
        </pc:spChg>
      </pc:sldChg>
      <pc:sldChg chg="addSp delSp add del setBg delDesignElem">
        <pc:chgData name="Nicholas Martinez" userId="6d929cec-bf0d-4e3f-90ad-e7dcc825d520" providerId="ADAL" clId="{0E726054-D691-48F0-A4F5-6B4B990FFA7D}" dt="2025-05-27T21:34:05.694" v="31"/>
        <pc:sldMkLst>
          <pc:docMk/>
          <pc:sldMk cId="1066916054" sldId="312"/>
        </pc:sldMkLst>
        <pc:spChg chg="add del">
          <ac:chgData name="Nicholas Martinez" userId="6d929cec-bf0d-4e3f-90ad-e7dcc825d520" providerId="ADAL" clId="{0E726054-D691-48F0-A4F5-6B4B990FFA7D}" dt="2025-05-27T21:34:02.583" v="30"/>
          <ac:spMkLst>
            <pc:docMk/>
            <pc:sldMk cId="1066916054" sldId="312"/>
            <ac:spMk id="8" creationId="{C9A36457-A5F4-4103-A443-02581C09185B}"/>
          </ac:spMkLst>
        </pc:spChg>
        <pc:spChg chg="add del">
          <ac:chgData name="Nicholas Martinez" userId="6d929cec-bf0d-4e3f-90ad-e7dcc825d520" providerId="ADAL" clId="{0E726054-D691-48F0-A4F5-6B4B990FFA7D}" dt="2025-05-27T21:34:02.583" v="30"/>
          <ac:spMkLst>
            <pc:docMk/>
            <pc:sldMk cId="1066916054" sldId="312"/>
            <ac:spMk id="10" creationId="{DC5FB7E8-B636-40FA-BE8D-48145C0F5C57}"/>
          </ac:spMkLst>
        </pc:spChg>
        <pc:spChg chg="add del">
          <ac:chgData name="Nicholas Martinez" userId="6d929cec-bf0d-4e3f-90ad-e7dcc825d520" providerId="ADAL" clId="{0E726054-D691-48F0-A4F5-6B4B990FFA7D}" dt="2025-05-27T21:34:02.583" v="30"/>
          <ac:spMkLst>
            <pc:docMk/>
            <pc:sldMk cId="1066916054" sldId="312"/>
            <ac:spMk id="12" creationId="{142DCE2C-2863-46FA-9BE7-24365A24D9BA}"/>
          </ac:spMkLst>
        </pc:spChg>
      </pc:sldChg>
      <pc:sldChg chg="addSp delSp add del setBg delDesignElem">
        <pc:chgData name="Nicholas Martinez" userId="6d929cec-bf0d-4e3f-90ad-e7dcc825d520" providerId="ADAL" clId="{0E726054-D691-48F0-A4F5-6B4B990FFA7D}" dt="2025-05-27T21:34:05.694" v="31"/>
        <pc:sldMkLst>
          <pc:docMk/>
          <pc:sldMk cId="1629895931" sldId="313"/>
        </pc:sldMkLst>
        <pc:spChg chg="add del">
          <ac:chgData name="Nicholas Martinez" userId="6d929cec-bf0d-4e3f-90ad-e7dcc825d520" providerId="ADAL" clId="{0E726054-D691-48F0-A4F5-6B4B990FFA7D}" dt="2025-05-27T21:34:02.583" v="30"/>
          <ac:spMkLst>
            <pc:docMk/>
            <pc:sldMk cId="1629895931" sldId="313"/>
            <ac:spMk id="8" creationId="{C9A36457-A5F4-4103-A443-02581C09185B}"/>
          </ac:spMkLst>
        </pc:spChg>
        <pc:spChg chg="add del">
          <ac:chgData name="Nicholas Martinez" userId="6d929cec-bf0d-4e3f-90ad-e7dcc825d520" providerId="ADAL" clId="{0E726054-D691-48F0-A4F5-6B4B990FFA7D}" dt="2025-05-27T21:34:02.583" v="30"/>
          <ac:spMkLst>
            <pc:docMk/>
            <pc:sldMk cId="1629895931" sldId="313"/>
            <ac:spMk id="10" creationId="{DC5FB7E8-B636-40FA-BE8D-48145C0F5C57}"/>
          </ac:spMkLst>
        </pc:spChg>
        <pc:spChg chg="add del">
          <ac:chgData name="Nicholas Martinez" userId="6d929cec-bf0d-4e3f-90ad-e7dcc825d520" providerId="ADAL" clId="{0E726054-D691-48F0-A4F5-6B4B990FFA7D}" dt="2025-05-27T21:34:02.583" v="30"/>
          <ac:spMkLst>
            <pc:docMk/>
            <pc:sldMk cId="1629895931" sldId="313"/>
            <ac:spMk id="12" creationId="{142DCE2C-2863-46FA-9BE7-24365A24D9BA}"/>
          </ac:spMkLst>
        </pc:spChg>
      </pc:sldChg>
      <pc:sldChg chg="addSp delSp modSp add del mod setBg delDesignElem">
        <pc:chgData name="Nicholas Martinez" userId="6d929cec-bf0d-4e3f-90ad-e7dcc825d520" providerId="ADAL" clId="{0E726054-D691-48F0-A4F5-6B4B990FFA7D}" dt="2025-05-27T21:34:05.694" v="31"/>
        <pc:sldMkLst>
          <pc:docMk/>
          <pc:sldMk cId="934671465" sldId="314"/>
        </pc:sldMkLst>
        <pc:spChg chg="mod">
          <ac:chgData name="Nicholas Martinez" userId="6d929cec-bf0d-4e3f-90ad-e7dcc825d520" providerId="ADAL" clId="{0E726054-D691-48F0-A4F5-6B4B990FFA7D}" dt="2025-05-27T21:34:02.583" v="30"/>
          <ac:spMkLst>
            <pc:docMk/>
            <pc:sldMk cId="934671465" sldId="314"/>
            <ac:spMk id="2" creationId="{42B2E407-DBA3-6BD7-C6C9-CF051FC21032}"/>
          </ac:spMkLst>
        </pc:spChg>
        <pc:spChg chg="add del">
          <ac:chgData name="Nicholas Martinez" userId="6d929cec-bf0d-4e3f-90ad-e7dcc825d520" providerId="ADAL" clId="{0E726054-D691-48F0-A4F5-6B4B990FFA7D}" dt="2025-05-27T21:34:02.583" v="30"/>
          <ac:spMkLst>
            <pc:docMk/>
            <pc:sldMk cId="934671465" sldId="314"/>
            <ac:spMk id="8" creationId="{C9A36457-A5F4-4103-A443-02581C09185B}"/>
          </ac:spMkLst>
        </pc:spChg>
        <pc:spChg chg="add del">
          <ac:chgData name="Nicholas Martinez" userId="6d929cec-bf0d-4e3f-90ad-e7dcc825d520" providerId="ADAL" clId="{0E726054-D691-48F0-A4F5-6B4B990FFA7D}" dt="2025-05-27T21:34:02.583" v="30"/>
          <ac:spMkLst>
            <pc:docMk/>
            <pc:sldMk cId="934671465" sldId="314"/>
            <ac:spMk id="10" creationId="{DC5FB7E8-B636-40FA-BE8D-48145C0F5C57}"/>
          </ac:spMkLst>
        </pc:spChg>
        <pc:spChg chg="add del">
          <ac:chgData name="Nicholas Martinez" userId="6d929cec-bf0d-4e3f-90ad-e7dcc825d520" providerId="ADAL" clId="{0E726054-D691-48F0-A4F5-6B4B990FFA7D}" dt="2025-05-27T21:34:02.583" v="30"/>
          <ac:spMkLst>
            <pc:docMk/>
            <pc:sldMk cId="934671465" sldId="314"/>
            <ac:spMk id="12" creationId="{142DCE2C-2863-46FA-9BE7-24365A24D9BA}"/>
          </ac:spMkLst>
        </pc:spChg>
      </pc:sldChg>
      <pc:sldChg chg="addSp delSp modSp add del mod setBg delDesignElem">
        <pc:chgData name="Nicholas Martinez" userId="6d929cec-bf0d-4e3f-90ad-e7dcc825d520" providerId="ADAL" clId="{0E726054-D691-48F0-A4F5-6B4B990FFA7D}" dt="2025-05-28T21:00:46.342" v="53" actId="20577"/>
        <pc:sldMkLst>
          <pc:docMk/>
          <pc:sldMk cId="3514751613" sldId="315"/>
        </pc:sldMkLst>
        <pc:spChg chg="add del">
          <ac:chgData name="Nicholas Martinez" userId="6d929cec-bf0d-4e3f-90ad-e7dcc825d520" providerId="ADAL" clId="{0E726054-D691-48F0-A4F5-6B4B990FFA7D}" dt="2025-05-27T21:34:02.583" v="30"/>
          <ac:spMkLst>
            <pc:docMk/>
            <pc:sldMk cId="3514751613" sldId="315"/>
            <ac:spMk id="8" creationId="{C9A36457-A5F4-4103-A443-02581C09185B}"/>
          </ac:spMkLst>
        </pc:spChg>
        <pc:spChg chg="add del">
          <ac:chgData name="Nicholas Martinez" userId="6d929cec-bf0d-4e3f-90ad-e7dcc825d520" providerId="ADAL" clId="{0E726054-D691-48F0-A4F5-6B4B990FFA7D}" dt="2025-05-27T21:34:02.583" v="30"/>
          <ac:spMkLst>
            <pc:docMk/>
            <pc:sldMk cId="3514751613" sldId="315"/>
            <ac:spMk id="10" creationId="{DC5FB7E8-B636-40FA-BE8D-48145C0F5C57}"/>
          </ac:spMkLst>
        </pc:spChg>
        <pc:spChg chg="add del">
          <ac:chgData name="Nicholas Martinez" userId="6d929cec-bf0d-4e3f-90ad-e7dcc825d520" providerId="ADAL" clId="{0E726054-D691-48F0-A4F5-6B4B990FFA7D}" dt="2025-05-27T21:34:02.583" v="30"/>
          <ac:spMkLst>
            <pc:docMk/>
            <pc:sldMk cId="3514751613" sldId="315"/>
            <ac:spMk id="12" creationId="{142DCE2C-2863-46FA-9BE7-24365A24D9BA}"/>
          </ac:spMkLst>
        </pc:spChg>
        <pc:spChg chg="mod">
          <ac:chgData name="Nicholas Martinez" userId="6d929cec-bf0d-4e3f-90ad-e7dcc825d520" providerId="ADAL" clId="{0E726054-D691-48F0-A4F5-6B4B990FFA7D}" dt="2025-05-28T21:00:46.342" v="53" actId="20577"/>
          <ac:spMkLst>
            <pc:docMk/>
            <pc:sldMk cId="3514751613" sldId="315"/>
            <ac:spMk id="14" creationId="{6D6FF871-789B-EAA8-DAD4-C6F525A5384E}"/>
          </ac:spMkLst>
        </pc:spChg>
      </pc:sldChg>
      <pc:sldChg chg="addSp delSp add del setBg delDesignElem">
        <pc:chgData name="Nicholas Martinez" userId="6d929cec-bf0d-4e3f-90ad-e7dcc825d520" providerId="ADAL" clId="{0E726054-D691-48F0-A4F5-6B4B990FFA7D}" dt="2025-05-27T21:34:05.694" v="31"/>
        <pc:sldMkLst>
          <pc:docMk/>
          <pc:sldMk cId="1406138997" sldId="316"/>
        </pc:sldMkLst>
        <pc:spChg chg="add del">
          <ac:chgData name="Nicholas Martinez" userId="6d929cec-bf0d-4e3f-90ad-e7dcc825d520" providerId="ADAL" clId="{0E726054-D691-48F0-A4F5-6B4B990FFA7D}" dt="2025-05-27T21:34:02.583" v="30"/>
          <ac:spMkLst>
            <pc:docMk/>
            <pc:sldMk cId="1406138997" sldId="316"/>
            <ac:spMk id="8" creationId="{C9A36457-A5F4-4103-A443-02581C09185B}"/>
          </ac:spMkLst>
        </pc:spChg>
        <pc:spChg chg="add del">
          <ac:chgData name="Nicholas Martinez" userId="6d929cec-bf0d-4e3f-90ad-e7dcc825d520" providerId="ADAL" clId="{0E726054-D691-48F0-A4F5-6B4B990FFA7D}" dt="2025-05-27T21:34:02.583" v="30"/>
          <ac:spMkLst>
            <pc:docMk/>
            <pc:sldMk cId="1406138997" sldId="316"/>
            <ac:spMk id="10" creationId="{DC5FB7E8-B636-40FA-BE8D-48145C0F5C57}"/>
          </ac:spMkLst>
        </pc:spChg>
        <pc:spChg chg="add del">
          <ac:chgData name="Nicholas Martinez" userId="6d929cec-bf0d-4e3f-90ad-e7dcc825d520" providerId="ADAL" clId="{0E726054-D691-48F0-A4F5-6B4B990FFA7D}" dt="2025-05-27T21:34:02.583" v="30"/>
          <ac:spMkLst>
            <pc:docMk/>
            <pc:sldMk cId="1406138997" sldId="316"/>
            <ac:spMk id="12" creationId="{142DCE2C-2863-46FA-9BE7-24365A24D9BA}"/>
          </ac:spMkLst>
        </pc:spChg>
      </pc:sldChg>
      <pc:sldChg chg="addSp delSp add del setBg delDesignElem">
        <pc:chgData name="Nicholas Martinez" userId="6d929cec-bf0d-4e3f-90ad-e7dcc825d520" providerId="ADAL" clId="{0E726054-D691-48F0-A4F5-6B4B990FFA7D}" dt="2025-05-27T21:34:05.694" v="31"/>
        <pc:sldMkLst>
          <pc:docMk/>
          <pc:sldMk cId="2969707328" sldId="317"/>
        </pc:sldMkLst>
        <pc:spChg chg="add del">
          <ac:chgData name="Nicholas Martinez" userId="6d929cec-bf0d-4e3f-90ad-e7dcc825d520" providerId="ADAL" clId="{0E726054-D691-48F0-A4F5-6B4B990FFA7D}" dt="2025-05-27T21:34:02.583" v="30"/>
          <ac:spMkLst>
            <pc:docMk/>
            <pc:sldMk cId="2969707328" sldId="317"/>
            <ac:spMk id="8" creationId="{C9A36457-A5F4-4103-A443-02581C09185B}"/>
          </ac:spMkLst>
        </pc:spChg>
        <pc:spChg chg="add del">
          <ac:chgData name="Nicholas Martinez" userId="6d929cec-bf0d-4e3f-90ad-e7dcc825d520" providerId="ADAL" clId="{0E726054-D691-48F0-A4F5-6B4B990FFA7D}" dt="2025-05-27T21:34:02.583" v="30"/>
          <ac:spMkLst>
            <pc:docMk/>
            <pc:sldMk cId="2969707328" sldId="317"/>
            <ac:spMk id="10" creationId="{DC5FB7E8-B636-40FA-BE8D-48145C0F5C57}"/>
          </ac:spMkLst>
        </pc:spChg>
        <pc:spChg chg="add del">
          <ac:chgData name="Nicholas Martinez" userId="6d929cec-bf0d-4e3f-90ad-e7dcc825d520" providerId="ADAL" clId="{0E726054-D691-48F0-A4F5-6B4B990FFA7D}" dt="2025-05-27T21:34:02.583" v="30"/>
          <ac:spMkLst>
            <pc:docMk/>
            <pc:sldMk cId="2969707328" sldId="317"/>
            <ac:spMk id="12" creationId="{142DCE2C-2863-46FA-9BE7-24365A24D9BA}"/>
          </ac:spMkLst>
        </pc:spChg>
      </pc:sldChg>
      <pc:sldChg chg="addSp delSp add del setBg delDesignElem">
        <pc:chgData name="Nicholas Martinez" userId="6d929cec-bf0d-4e3f-90ad-e7dcc825d520" providerId="ADAL" clId="{0E726054-D691-48F0-A4F5-6B4B990FFA7D}" dt="2025-05-27T21:34:05.694" v="31"/>
        <pc:sldMkLst>
          <pc:docMk/>
          <pc:sldMk cId="3819028384" sldId="318"/>
        </pc:sldMkLst>
        <pc:spChg chg="add del">
          <ac:chgData name="Nicholas Martinez" userId="6d929cec-bf0d-4e3f-90ad-e7dcc825d520" providerId="ADAL" clId="{0E726054-D691-48F0-A4F5-6B4B990FFA7D}" dt="2025-05-27T21:34:02.583" v="30"/>
          <ac:spMkLst>
            <pc:docMk/>
            <pc:sldMk cId="3819028384" sldId="318"/>
            <ac:spMk id="9" creationId="{0E91F5CA-B392-444C-88E3-BF5BAAEBDEB0}"/>
          </ac:spMkLst>
        </pc:spChg>
        <pc:spChg chg="add del">
          <ac:chgData name="Nicholas Martinez" userId="6d929cec-bf0d-4e3f-90ad-e7dcc825d520" providerId="ADAL" clId="{0E726054-D691-48F0-A4F5-6B4B990FFA7D}" dt="2025-05-27T21:34:02.583" v="30"/>
          <ac:spMkLst>
            <pc:docMk/>
            <pc:sldMk cId="3819028384" sldId="318"/>
            <ac:spMk id="11" creationId="{DFCA2118-59A2-4310-A4B2-F2CBA821E842}"/>
          </ac:spMkLst>
        </pc:spChg>
      </pc:sldChg>
      <pc:sldChg chg="add">
        <pc:chgData name="Nicholas Martinez" userId="6d929cec-bf0d-4e3f-90ad-e7dcc825d520" providerId="ADAL" clId="{0E726054-D691-48F0-A4F5-6B4B990FFA7D}" dt="2025-05-27T21:36:27.574" v="32"/>
        <pc:sldMkLst>
          <pc:docMk/>
          <pc:sldMk cId="2703868992" sldId="322"/>
        </pc:sldMkLst>
      </pc:sldChg>
    </pc:docChg>
  </pc:docChgLst>
  <pc:docChgLst>
    <pc:chgData name="Melinda Hamilton" userId="S::mhamilto@uccs.edu::401aaa49-fb59-4728-becc-3906d12c0208" providerId="AD" clId="Web-{EA933F32-12D4-E4D2-96EB-D3A97DA56A66}"/>
    <pc:docChg chg="modSld">
      <pc:chgData name="Melinda Hamilton" userId="S::mhamilto@uccs.edu::401aaa49-fb59-4728-becc-3906d12c0208" providerId="AD" clId="Web-{EA933F32-12D4-E4D2-96EB-D3A97DA56A66}" dt="2025-05-28T15:30:19.509" v="69"/>
      <pc:docMkLst>
        <pc:docMk/>
      </pc:docMkLst>
      <pc:sldChg chg="modNotes">
        <pc:chgData name="Melinda Hamilton" userId="S::mhamilto@uccs.edu::401aaa49-fb59-4728-becc-3906d12c0208" providerId="AD" clId="Web-{EA933F32-12D4-E4D2-96EB-D3A97DA56A66}" dt="2025-05-28T15:30:19.509" v="69"/>
        <pc:sldMkLst>
          <pc:docMk/>
          <pc:sldMk cId="3881160575" sldId="305"/>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3.xml.rels><?xml version="1.0" encoding="UTF-8" standalone="yes"?>
<Relationships xmlns="http://schemas.openxmlformats.org/package/2006/relationships"><Relationship Id="rId2" Type="http://schemas.openxmlformats.org/officeDocument/2006/relationships/hyperlink" Target="https://www.uccs.edu/rmd/uccs-controllers-office/year-end-information" TargetMode="External"/><Relationship Id="rId1" Type="http://schemas.openxmlformats.org/officeDocument/2006/relationships/hyperlink" Target="https://vcaf.uccs.edu/units/controllers-office/year-end"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3.xml.rels><?xml version="1.0" encoding="UTF-8" standalone="yes"?>
<Relationships xmlns="http://schemas.openxmlformats.org/package/2006/relationships"><Relationship Id="rId2" Type="http://schemas.openxmlformats.org/officeDocument/2006/relationships/hyperlink" Target="https://www.uccs.edu/rmd/uccs-controllers-office/year-end-information" TargetMode="External"/><Relationship Id="rId1" Type="http://schemas.openxmlformats.org/officeDocument/2006/relationships/hyperlink" Target="https://vcaf.uccs.edu/units/controllers-office/year-end"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2BE08-C2EE-487C-919F-0E8A2E4CED4A}"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5455BCFE-FB98-48CD-85C7-C689D95281D5}">
      <dgm:prSet/>
      <dgm:spPr/>
      <dgm:t>
        <a:bodyPr/>
        <a:lstStyle/>
        <a:p>
          <a:r>
            <a:rPr lang="en-US"/>
            <a:t>Introduce Presenters</a:t>
          </a:r>
        </a:p>
      </dgm:t>
    </dgm:pt>
    <dgm:pt modelId="{76242B29-6F04-4575-A8A7-326EBB869A34}" type="parTrans" cxnId="{D436A21E-DB80-4064-A668-36CC47469BA9}">
      <dgm:prSet/>
      <dgm:spPr/>
      <dgm:t>
        <a:bodyPr/>
        <a:lstStyle/>
        <a:p>
          <a:endParaRPr lang="en-US"/>
        </a:p>
      </dgm:t>
    </dgm:pt>
    <dgm:pt modelId="{2FC13151-7773-4BB0-8050-467C00712E7E}" type="sibTrans" cxnId="{D436A21E-DB80-4064-A668-36CC47469BA9}">
      <dgm:prSet/>
      <dgm:spPr/>
      <dgm:t>
        <a:bodyPr/>
        <a:lstStyle/>
        <a:p>
          <a:endParaRPr lang="en-US"/>
        </a:p>
      </dgm:t>
    </dgm:pt>
    <dgm:pt modelId="{6E167860-2E9F-46C6-AB5A-2451FA04F4C0}">
      <dgm:prSet/>
      <dgm:spPr/>
      <dgm:t>
        <a:bodyPr/>
        <a:lstStyle/>
        <a:p>
          <a:r>
            <a:rPr lang="en-US"/>
            <a:t>PSC Presentation</a:t>
          </a:r>
        </a:p>
      </dgm:t>
    </dgm:pt>
    <dgm:pt modelId="{590C7DA4-9725-4C9B-905E-BD2DA97AF551}" type="parTrans" cxnId="{EFD97B0B-0C07-428E-BBB4-E95D73E3FA22}">
      <dgm:prSet/>
      <dgm:spPr/>
      <dgm:t>
        <a:bodyPr/>
        <a:lstStyle/>
        <a:p>
          <a:endParaRPr lang="en-US"/>
        </a:p>
      </dgm:t>
    </dgm:pt>
    <dgm:pt modelId="{0752C0FC-66D8-4FBB-8EC8-432A989F2336}" type="sibTrans" cxnId="{EFD97B0B-0C07-428E-BBB4-E95D73E3FA22}">
      <dgm:prSet/>
      <dgm:spPr/>
      <dgm:t>
        <a:bodyPr/>
        <a:lstStyle/>
        <a:p>
          <a:endParaRPr lang="en-US"/>
        </a:p>
      </dgm:t>
    </dgm:pt>
    <dgm:pt modelId="{57973AFD-6E84-4C73-AD16-2253960EE904}">
      <dgm:prSet/>
      <dgm:spPr/>
      <dgm:t>
        <a:bodyPr/>
        <a:lstStyle/>
        <a:p>
          <a:r>
            <a:rPr lang="en-US"/>
            <a:t>UCCS Presentation</a:t>
          </a:r>
        </a:p>
      </dgm:t>
    </dgm:pt>
    <dgm:pt modelId="{B409BAA4-FAA8-4F57-B104-44F0D693BE1C}" type="parTrans" cxnId="{9153973D-9B00-41AF-A396-F3C3EC8275F5}">
      <dgm:prSet/>
      <dgm:spPr/>
      <dgm:t>
        <a:bodyPr/>
        <a:lstStyle/>
        <a:p>
          <a:endParaRPr lang="en-US"/>
        </a:p>
      </dgm:t>
    </dgm:pt>
    <dgm:pt modelId="{553E57D9-0327-43AD-8C04-46B1AB95335E}" type="sibTrans" cxnId="{9153973D-9B00-41AF-A396-F3C3EC8275F5}">
      <dgm:prSet/>
      <dgm:spPr/>
      <dgm:t>
        <a:bodyPr/>
        <a:lstStyle/>
        <a:p>
          <a:endParaRPr lang="en-US"/>
        </a:p>
      </dgm:t>
    </dgm:pt>
    <dgm:pt modelId="{B94FF676-CFD2-4B91-8F45-EF31A0282497}" type="pres">
      <dgm:prSet presAssocID="{41B2BE08-C2EE-487C-919F-0E8A2E4CED4A}" presName="root" presStyleCnt="0">
        <dgm:presLayoutVars>
          <dgm:dir/>
          <dgm:resizeHandles val="exact"/>
        </dgm:presLayoutVars>
      </dgm:prSet>
      <dgm:spPr/>
    </dgm:pt>
    <dgm:pt modelId="{CF55DCB4-943F-4292-AB3E-B78421EB5BA1}" type="pres">
      <dgm:prSet presAssocID="{5455BCFE-FB98-48CD-85C7-C689D95281D5}" presName="compNode" presStyleCnt="0"/>
      <dgm:spPr/>
    </dgm:pt>
    <dgm:pt modelId="{712869AE-3CB4-46F0-816B-B8B8B1E43EF1}" type="pres">
      <dgm:prSet presAssocID="{5455BCFE-FB98-48CD-85C7-C689D95281D5}" presName="iconRect" presStyleLbl="node1" presStyleIdx="0" presStyleCnt="3" custLinFactNeighborX="22168" custLinFactNeighborY="-66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7A95A018-C133-42FD-955D-69195FE350F7}" type="pres">
      <dgm:prSet presAssocID="{5455BCFE-FB98-48CD-85C7-C689D95281D5}" presName="spaceRect" presStyleCnt="0"/>
      <dgm:spPr/>
    </dgm:pt>
    <dgm:pt modelId="{09F59302-2010-4790-9B56-584058F77526}" type="pres">
      <dgm:prSet presAssocID="{5455BCFE-FB98-48CD-85C7-C689D95281D5}" presName="textRect" presStyleLbl="revTx" presStyleIdx="0" presStyleCnt="3">
        <dgm:presLayoutVars>
          <dgm:chMax val="1"/>
          <dgm:chPref val="1"/>
        </dgm:presLayoutVars>
      </dgm:prSet>
      <dgm:spPr/>
    </dgm:pt>
    <dgm:pt modelId="{3FA09E8C-4322-417E-9957-1C095DCB5086}" type="pres">
      <dgm:prSet presAssocID="{2FC13151-7773-4BB0-8050-467C00712E7E}" presName="sibTrans" presStyleCnt="0"/>
      <dgm:spPr/>
    </dgm:pt>
    <dgm:pt modelId="{A45C9940-B6EB-4271-8FC8-479FDFF65E79}" type="pres">
      <dgm:prSet presAssocID="{6E167860-2E9F-46C6-AB5A-2451FA04F4C0}" presName="compNode" presStyleCnt="0"/>
      <dgm:spPr/>
    </dgm:pt>
    <dgm:pt modelId="{C9BFDC17-A84A-441A-B382-6960BA35D6C4}" type="pres">
      <dgm:prSet presAssocID="{6E167860-2E9F-46C6-AB5A-2451FA04F4C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BC466F71-0939-40A3-84F0-E724E14639EA}" type="pres">
      <dgm:prSet presAssocID="{6E167860-2E9F-46C6-AB5A-2451FA04F4C0}" presName="spaceRect" presStyleCnt="0"/>
      <dgm:spPr/>
    </dgm:pt>
    <dgm:pt modelId="{A608C9DA-E79F-4A69-BCD4-71E310694156}" type="pres">
      <dgm:prSet presAssocID="{6E167860-2E9F-46C6-AB5A-2451FA04F4C0}" presName="textRect" presStyleLbl="revTx" presStyleIdx="1" presStyleCnt="3">
        <dgm:presLayoutVars>
          <dgm:chMax val="1"/>
          <dgm:chPref val="1"/>
        </dgm:presLayoutVars>
      </dgm:prSet>
      <dgm:spPr/>
    </dgm:pt>
    <dgm:pt modelId="{2DA14C64-6E91-42CF-853A-03F0438F2C67}" type="pres">
      <dgm:prSet presAssocID="{0752C0FC-66D8-4FBB-8EC8-432A989F2336}" presName="sibTrans" presStyleCnt="0"/>
      <dgm:spPr/>
    </dgm:pt>
    <dgm:pt modelId="{EDFB5697-1556-4CEC-A1B2-5F0B4754770A}" type="pres">
      <dgm:prSet presAssocID="{57973AFD-6E84-4C73-AD16-2253960EE904}" presName="compNode" presStyleCnt="0"/>
      <dgm:spPr/>
    </dgm:pt>
    <dgm:pt modelId="{7A955C5D-CF0B-4438-8D9F-7E7F26CECF47}" type="pres">
      <dgm:prSet presAssocID="{57973AFD-6E84-4C73-AD16-2253960EE9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Org Chart"/>
        </a:ext>
      </dgm:extLst>
    </dgm:pt>
    <dgm:pt modelId="{445A05B6-C200-43B1-AD47-1E5EF77BFF3A}" type="pres">
      <dgm:prSet presAssocID="{57973AFD-6E84-4C73-AD16-2253960EE904}" presName="spaceRect" presStyleCnt="0"/>
      <dgm:spPr/>
    </dgm:pt>
    <dgm:pt modelId="{65182F08-4971-4D2E-BE49-CBC08EB3D7FC}" type="pres">
      <dgm:prSet presAssocID="{57973AFD-6E84-4C73-AD16-2253960EE904}" presName="textRect" presStyleLbl="revTx" presStyleIdx="2" presStyleCnt="3">
        <dgm:presLayoutVars>
          <dgm:chMax val="1"/>
          <dgm:chPref val="1"/>
        </dgm:presLayoutVars>
      </dgm:prSet>
      <dgm:spPr/>
    </dgm:pt>
  </dgm:ptLst>
  <dgm:cxnLst>
    <dgm:cxn modelId="{EFD97B0B-0C07-428E-BBB4-E95D73E3FA22}" srcId="{41B2BE08-C2EE-487C-919F-0E8A2E4CED4A}" destId="{6E167860-2E9F-46C6-AB5A-2451FA04F4C0}" srcOrd="1" destOrd="0" parTransId="{590C7DA4-9725-4C9B-905E-BD2DA97AF551}" sibTransId="{0752C0FC-66D8-4FBB-8EC8-432A989F2336}"/>
    <dgm:cxn modelId="{5A48BB0B-C78C-48E1-ADF5-025F4D34C101}" type="presOf" srcId="{57973AFD-6E84-4C73-AD16-2253960EE904}" destId="{65182F08-4971-4D2E-BE49-CBC08EB3D7FC}" srcOrd="0" destOrd="0" presId="urn:microsoft.com/office/officeart/2018/2/layout/IconLabelList"/>
    <dgm:cxn modelId="{D436A21E-DB80-4064-A668-36CC47469BA9}" srcId="{41B2BE08-C2EE-487C-919F-0E8A2E4CED4A}" destId="{5455BCFE-FB98-48CD-85C7-C689D95281D5}" srcOrd="0" destOrd="0" parTransId="{76242B29-6F04-4575-A8A7-326EBB869A34}" sibTransId="{2FC13151-7773-4BB0-8050-467C00712E7E}"/>
    <dgm:cxn modelId="{9153973D-9B00-41AF-A396-F3C3EC8275F5}" srcId="{41B2BE08-C2EE-487C-919F-0E8A2E4CED4A}" destId="{57973AFD-6E84-4C73-AD16-2253960EE904}" srcOrd="2" destOrd="0" parTransId="{B409BAA4-FAA8-4F57-B104-44F0D693BE1C}" sibTransId="{553E57D9-0327-43AD-8C04-46B1AB95335E}"/>
    <dgm:cxn modelId="{89E7DE43-DEC9-4B14-B277-D1B84ECED012}" type="presOf" srcId="{41B2BE08-C2EE-487C-919F-0E8A2E4CED4A}" destId="{B94FF676-CFD2-4B91-8F45-EF31A0282497}" srcOrd="0" destOrd="0" presId="urn:microsoft.com/office/officeart/2018/2/layout/IconLabelList"/>
    <dgm:cxn modelId="{6315BB4B-E74F-4C1C-BFDA-CC04FA31B154}" type="presOf" srcId="{5455BCFE-FB98-48CD-85C7-C689D95281D5}" destId="{09F59302-2010-4790-9B56-584058F77526}" srcOrd="0" destOrd="0" presId="urn:microsoft.com/office/officeart/2018/2/layout/IconLabelList"/>
    <dgm:cxn modelId="{79D87DC7-9088-40EA-A306-84C22779EA80}" type="presOf" srcId="{6E167860-2E9F-46C6-AB5A-2451FA04F4C0}" destId="{A608C9DA-E79F-4A69-BCD4-71E310694156}" srcOrd="0" destOrd="0" presId="urn:microsoft.com/office/officeart/2018/2/layout/IconLabelList"/>
    <dgm:cxn modelId="{9F6082A9-BCEF-4725-9DF5-C85F1EB96ED7}" type="presParOf" srcId="{B94FF676-CFD2-4B91-8F45-EF31A0282497}" destId="{CF55DCB4-943F-4292-AB3E-B78421EB5BA1}" srcOrd="0" destOrd="0" presId="urn:microsoft.com/office/officeart/2018/2/layout/IconLabelList"/>
    <dgm:cxn modelId="{96B66052-D214-4DA3-9966-6AE072C204A9}" type="presParOf" srcId="{CF55DCB4-943F-4292-AB3E-B78421EB5BA1}" destId="{712869AE-3CB4-46F0-816B-B8B8B1E43EF1}" srcOrd="0" destOrd="0" presId="urn:microsoft.com/office/officeart/2018/2/layout/IconLabelList"/>
    <dgm:cxn modelId="{355C6FE2-96D5-4043-B2E4-6A381FF28403}" type="presParOf" srcId="{CF55DCB4-943F-4292-AB3E-B78421EB5BA1}" destId="{7A95A018-C133-42FD-955D-69195FE350F7}" srcOrd="1" destOrd="0" presId="urn:microsoft.com/office/officeart/2018/2/layout/IconLabelList"/>
    <dgm:cxn modelId="{6D0E5648-5148-4730-B4F0-570713083BA7}" type="presParOf" srcId="{CF55DCB4-943F-4292-AB3E-B78421EB5BA1}" destId="{09F59302-2010-4790-9B56-584058F77526}" srcOrd="2" destOrd="0" presId="urn:microsoft.com/office/officeart/2018/2/layout/IconLabelList"/>
    <dgm:cxn modelId="{715B9924-04A5-4504-9A5A-C91D3DA7FAB8}" type="presParOf" srcId="{B94FF676-CFD2-4B91-8F45-EF31A0282497}" destId="{3FA09E8C-4322-417E-9957-1C095DCB5086}" srcOrd="1" destOrd="0" presId="urn:microsoft.com/office/officeart/2018/2/layout/IconLabelList"/>
    <dgm:cxn modelId="{D0E55F60-682E-4065-960C-89963DB3BFA4}" type="presParOf" srcId="{B94FF676-CFD2-4B91-8F45-EF31A0282497}" destId="{A45C9940-B6EB-4271-8FC8-479FDFF65E79}" srcOrd="2" destOrd="0" presId="urn:microsoft.com/office/officeart/2018/2/layout/IconLabelList"/>
    <dgm:cxn modelId="{99541BF2-BBB7-4C19-8D80-886AD2B7F3C4}" type="presParOf" srcId="{A45C9940-B6EB-4271-8FC8-479FDFF65E79}" destId="{C9BFDC17-A84A-441A-B382-6960BA35D6C4}" srcOrd="0" destOrd="0" presId="urn:microsoft.com/office/officeart/2018/2/layout/IconLabelList"/>
    <dgm:cxn modelId="{064992CB-B7A7-4BE3-908E-1014D63AEB3D}" type="presParOf" srcId="{A45C9940-B6EB-4271-8FC8-479FDFF65E79}" destId="{BC466F71-0939-40A3-84F0-E724E14639EA}" srcOrd="1" destOrd="0" presId="urn:microsoft.com/office/officeart/2018/2/layout/IconLabelList"/>
    <dgm:cxn modelId="{14AE5234-F5CB-402A-98E2-A56D47279958}" type="presParOf" srcId="{A45C9940-B6EB-4271-8FC8-479FDFF65E79}" destId="{A608C9DA-E79F-4A69-BCD4-71E310694156}" srcOrd="2" destOrd="0" presId="urn:microsoft.com/office/officeart/2018/2/layout/IconLabelList"/>
    <dgm:cxn modelId="{EB8CF91E-D5C4-47E9-BE20-BF73F679B12D}" type="presParOf" srcId="{B94FF676-CFD2-4B91-8F45-EF31A0282497}" destId="{2DA14C64-6E91-42CF-853A-03F0438F2C67}" srcOrd="3" destOrd="0" presId="urn:microsoft.com/office/officeart/2018/2/layout/IconLabelList"/>
    <dgm:cxn modelId="{030445F1-134E-4A23-8A92-6168C311C255}" type="presParOf" srcId="{B94FF676-CFD2-4B91-8F45-EF31A0282497}" destId="{EDFB5697-1556-4CEC-A1B2-5F0B4754770A}" srcOrd="4" destOrd="0" presId="urn:microsoft.com/office/officeart/2018/2/layout/IconLabelList"/>
    <dgm:cxn modelId="{CEF45E8E-6509-4E3B-9FDB-5A639ABDF297}" type="presParOf" srcId="{EDFB5697-1556-4CEC-A1B2-5F0B4754770A}" destId="{7A955C5D-CF0B-4438-8D9F-7E7F26CECF47}" srcOrd="0" destOrd="0" presId="urn:microsoft.com/office/officeart/2018/2/layout/IconLabelList"/>
    <dgm:cxn modelId="{0F05079C-AA2E-401A-8129-E048F68CCCC8}" type="presParOf" srcId="{EDFB5697-1556-4CEC-A1B2-5F0B4754770A}" destId="{445A05B6-C200-43B1-AD47-1E5EF77BFF3A}" srcOrd="1" destOrd="0" presId="urn:microsoft.com/office/officeart/2018/2/layout/IconLabelList"/>
    <dgm:cxn modelId="{B1AA1940-B03A-4FBE-8F3A-93E70191856E}" type="presParOf" srcId="{EDFB5697-1556-4CEC-A1B2-5F0B4754770A}" destId="{65182F08-4971-4D2E-BE49-CBC08EB3D7F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B1D2A-4DC5-474C-842D-ACA4D55C1487}"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181FF531-A2E7-4B7D-8C55-28BE58BD3E05}">
      <dgm:prSet/>
      <dgm:spPr/>
      <dgm:t>
        <a:bodyPr/>
        <a:lstStyle/>
        <a:p>
          <a:pPr>
            <a:defRPr b="1"/>
          </a:pPr>
          <a:r>
            <a:rPr lang="en-US"/>
            <a:t>CU Efficiency Awards</a:t>
          </a:r>
        </a:p>
      </dgm:t>
    </dgm:pt>
    <dgm:pt modelId="{382756FC-9777-4CA7-B3D7-EE47C808F26A}" type="parTrans" cxnId="{C0BC3F82-EFF7-42A5-AAD9-0422E1DAC741}">
      <dgm:prSet/>
      <dgm:spPr/>
      <dgm:t>
        <a:bodyPr/>
        <a:lstStyle/>
        <a:p>
          <a:endParaRPr lang="en-US"/>
        </a:p>
      </dgm:t>
    </dgm:pt>
    <dgm:pt modelId="{72E4C7C3-7C22-4B31-B6F8-A94FBF1F40A5}" type="sibTrans" cxnId="{C0BC3F82-EFF7-42A5-AAD9-0422E1DAC741}">
      <dgm:prSet/>
      <dgm:spPr/>
      <dgm:t>
        <a:bodyPr/>
        <a:lstStyle/>
        <a:p>
          <a:endParaRPr lang="en-US"/>
        </a:p>
      </dgm:t>
    </dgm:pt>
    <dgm:pt modelId="{31452E6B-B422-40A6-8368-31657598A914}">
      <dgm:prSet/>
      <dgm:spPr/>
      <dgm:t>
        <a:bodyPr/>
        <a:lstStyle/>
        <a:p>
          <a:r>
            <a:rPr lang="en-US" dirty="0"/>
            <a:t>Top 10 to present videos May 22nd, expo in Fall 25</a:t>
          </a:r>
        </a:p>
      </dgm:t>
    </dgm:pt>
    <dgm:pt modelId="{943C3D21-954C-4C26-84C8-ED9520FDB72D}" type="parTrans" cxnId="{E161C79A-5E3C-43CE-9282-A47BB116D8CA}">
      <dgm:prSet/>
      <dgm:spPr/>
      <dgm:t>
        <a:bodyPr/>
        <a:lstStyle/>
        <a:p>
          <a:endParaRPr lang="en-US"/>
        </a:p>
      </dgm:t>
    </dgm:pt>
    <dgm:pt modelId="{01FF4AF8-E474-4C40-8523-CC7FE39D8FEF}" type="sibTrans" cxnId="{E161C79A-5E3C-43CE-9282-A47BB116D8CA}">
      <dgm:prSet/>
      <dgm:spPr/>
      <dgm:t>
        <a:bodyPr/>
        <a:lstStyle/>
        <a:p>
          <a:endParaRPr lang="en-US"/>
        </a:p>
      </dgm:t>
    </dgm:pt>
    <dgm:pt modelId="{9EDED209-0170-4BAF-998E-50E273A32543}">
      <dgm:prSet/>
      <dgm:spPr/>
      <dgm:t>
        <a:bodyPr/>
        <a:lstStyle/>
        <a:p>
          <a:pPr>
            <a:defRPr b="1"/>
          </a:pPr>
          <a:r>
            <a:rPr lang="en-US" dirty="0"/>
            <a:t>FY26 Endowment Distribution</a:t>
          </a:r>
        </a:p>
      </dgm:t>
    </dgm:pt>
    <dgm:pt modelId="{F7E07E0C-1C43-494C-9451-4134C4480AD0}" type="parTrans" cxnId="{0ACADCCC-7BD0-47BE-972A-F04EBECB4B38}">
      <dgm:prSet/>
      <dgm:spPr/>
      <dgm:t>
        <a:bodyPr/>
        <a:lstStyle/>
        <a:p>
          <a:endParaRPr lang="en-US"/>
        </a:p>
      </dgm:t>
    </dgm:pt>
    <dgm:pt modelId="{02DC1F33-5C68-4BF5-A367-8EBCD554948C}" type="sibTrans" cxnId="{0ACADCCC-7BD0-47BE-972A-F04EBECB4B38}">
      <dgm:prSet/>
      <dgm:spPr/>
      <dgm:t>
        <a:bodyPr/>
        <a:lstStyle/>
        <a:p>
          <a:endParaRPr lang="en-US"/>
        </a:p>
      </dgm:t>
    </dgm:pt>
    <dgm:pt modelId="{5AF60AA2-D296-4499-ACAF-A1CE592A3CD2}">
      <dgm:prSet/>
      <dgm:spPr/>
      <dgm:t>
        <a:bodyPr/>
        <a:lstStyle/>
        <a:p>
          <a:r>
            <a:rPr lang="en-US" dirty="0"/>
            <a:t>July 1st as planned </a:t>
          </a:r>
        </a:p>
        <a:p>
          <a:r>
            <a:rPr lang="en-US" dirty="0"/>
            <a:t>(per CUF website)</a:t>
          </a:r>
        </a:p>
      </dgm:t>
    </dgm:pt>
    <dgm:pt modelId="{B4B69E09-3E9F-4085-96C9-DDC7C857E4AF}" type="parTrans" cxnId="{5F45D92E-5943-45C1-8F34-F89A7BF4FCB2}">
      <dgm:prSet/>
      <dgm:spPr/>
      <dgm:t>
        <a:bodyPr/>
        <a:lstStyle/>
        <a:p>
          <a:endParaRPr lang="en-US"/>
        </a:p>
      </dgm:t>
    </dgm:pt>
    <dgm:pt modelId="{05BBFF1C-698A-4766-8D92-AA78A9285A2B}" type="sibTrans" cxnId="{5F45D92E-5943-45C1-8F34-F89A7BF4FCB2}">
      <dgm:prSet/>
      <dgm:spPr/>
      <dgm:t>
        <a:bodyPr/>
        <a:lstStyle/>
        <a:p>
          <a:endParaRPr lang="en-US"/>
        </a:p>
      </dgm:t>
    </dgm:pt>
    <dgm:pt modelId="{EC44D7DD-C297-4BCA-AB79-1C94BC2EDB90}">
      <dgm:prSet/>
      <dgm:spPr/>
      <dgm:t>
        <a:bodyPr/>
        <a:lstStyle/>
        <a:p>
          <a:pPr>
            <a:defRPr b="1"/>
          </a:pPr>
          <a:r>
            <a:rPr lang="en-US" dirty="0"/>
            <a:t>Thanks for your continued support!</a:t>
          </a:r>
        </a:p>
      </dgm:t>
    </dgm:pt>
    <dgm:pt modelId="{DFFF9526-0077-49BE-A3A0-6F3777C6CDE9}" type="parTrans" cxnId="{FCD93258-B688-45F6-9C9F-A5DCE0834B60}">
      <dgm:prSet/>
      <dgm:spPr/>
      <dgm:t>
        <a:bodyPr/>
        <a:lstStyle/>
        <a:p>
          <a:endParaRPr lang="en-US"/>
        </a:p>
      </dgm:t>
    </dgm:pt>
    <dgm:pt modelId="{322A91EA-5378-4FF6-9A5D-20FABF86FD3E}" type="sibTrans" cxnId="{FCD93258-B688-45F6-9C9F-A5DCE0834B60}">
      <dgm:prSet/>
      <dgm:spPr/>
      <dgm:t>
        <a:bodyPr/>
        <a:lstStyle/>
        <a:p>
          <a:endParaRPr lang="en-US"/>
        </a:p>
      </dgm:t>
    </dgm:pt>
    <dgm:pt modelId="{FF41F595-B064-41CC-81C5-60710CA2EC1B}" type="pres">
      <dgm:prSet presAssocID="{BC8B1D2A-4DC5-474C-842D-ACA4D55C1487}" presName="root" presStyleCnt="0">
        <dgm:presLayoutVars>
          <dgm:dir/>
          <dgm:resizeHandles val="exact"/>
        </dgm:presLayoutVars>
      </dgm:prSet>
      <dgm:spPr/>
    </dgm:pt>
    <dgm:pt modelId="{5E511D56-A6D5-4DF0-81E6-CA1AA717AA29}" type="pres">
      <dgm:prSet presAssocID="{181FF531-A2E7-4B7D-8C55-28BE58BD3E05}" presName="compNode" presStyleCnt="0"/>
      <dgm:spPr/>
    </dgm:pt>
    <dgm:pt modelId="{20942A32-0878-40CE-A34E-F434CAFBCBDF}" type="pres">
      <dgm:prSet presAssocID="{181FF531-A2E7-4B7D-8C55-28BE58BD3E0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bbon"/>
        </a:ext>
      </dgm:extLst>
    </dgm:pt>
    <dgm:pt modelId="{6F2B3653-DF9C-4C0E-860B-AFAB81721AD4}" type="pres">
      <dgm:prSet presAssocID="{181FF531-A2E7-4B7D-8C55-28BE58BD3E05}" presName="iconSpace" presStyleCnt="0"/>
      <dgm:spPr/>
    </dgm:pt>
    <dgm:pt modelId="{65CBCC3C-810C-4493-BFFD-911656AB25E9}" type="pres">
      <dgm:prSet presAssocID="{181FF531-A2E7-4B7D-8C55-28BE58BD3E05}" presName="parTx" presStyleLbl="revTx" presStyleIdx="0" presStyleCnt="6">
        <dgm:presLayoutVars>
          <dgm:chMax val="0"/>
          <dgm:chPref val="0"/>
        </dgm:presLayoutVars>
      </dgm:prSet>
      <dgm:spPr/>
    </dgm:pt>
    <dgm:pt modelId="{ACE1B75D-1951-427C-ACF5-C8D3CF284D4F}" type="pres">
      <dgm:prSet presAssocID="{181FF531-A2E7-4B7D-8C55-28BE58BD3E05}" presName="txSpace" presStyleCnt="0"/>
      <dgm:spPr/>
    </dgm:pt>
    <dgm:pt modelId="{7784ADCF-C06F-430B-AE67-4F10F1F9DE48}" type="pres">
      <dgm:prSet presAssocID="{181FF531-A2E7-4B7D-8C55-28BE58BD3E05}" presName="desTx" presStyleLbl="revTx" presStyleIdx="1" presStyleCnt="6">
        <dgm:presLayoutVars/>
      </dgm:prSet>
      <dgm:spPr/>
    </dgm:pt>
    <dgm:pt modelId="{49E8D2C4-F964-4EF5-A562-7CC061DFEA4A}" type="pres">
      <dgm:prSet presAssocID="{72E4C7C3-7C22-4B31-B6F8-A94FBF1F40A5}" presName="sibTrans" presStyleCnt="0"/>
      <dgm:spPr/>
    </dgm:pt>
    <dgm:pt modelId="{E319E7B7-CFA0-4F84-87C9-3E02F56D928A}" type="pres">
      <dgm:prSet presAssocID="{9EDED209-0170-4BAF-998E-50E273A32543}" presName="compNode" presStyleCnt="0"/>
      <dgm:spPr/>
    </dgm:pt>
    <dgm:pt modelId="{8D07D222-A5F3-4304-B704-F252A4193389}" type="pres">
      <dgm:prSet presAssocID="{9EDED209-0170-4BAF-998E-50E273A325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428F523-11C5-4ADE-A12B-835F017128AC}" type="pres">
      <dgm:prSet presAssocID="{9EDED209-0170-4BAF-998E-50E273A32543}" presName="iconSpace" presStyleCnt="0"/>
      <dgm:spPr/>
    </dgm:pt>
    <dgm:pt modelId="{805B4187-1A08-4A57-90E5-5890A83F4514}" type="pres">
      <dgm:prSet presAssocID="{9EDED209-0170-4BAF-998E-50E273A32543}" presName="parTx" presStyleLbl="revTx" presStyleIdx="2" presStyleCnt="6">
        <dgm:presLayoutVars>
          <dgm:chMax val="0"/>
          <dgm:chPref val="0"/>
        </dgm:presLayoutVars>
      </dgm:prSet>
      <dgm:spPr/>
    </dgm:pt>
    <dgm:pt modelId="{A07499F2-0B92-47F0-83B8-92BA0BC7CB98}" type="pres">
      <dgm:prSet presAssocID="{9EDED209-0170-4BAF-998E-50E273A32543}" presName="txSpace" presStyleCnt="0"/>
      <dgm:spPr/>
    </dgm:pt>
    <dgm:pt modelId="{D577FC04-26BF-425F-A4AB-BFB5D44785D5}" type="pres">
      <dgm:prSet presAssocID="{9EDED209-0170-4BAF-998E-50E273A32543}" presName="desTx" presStyleLbl="revTx" presStyleIdx="3" presStyleCnt="6">
        <dgm:presLayoutVars/>
      </dgm:prSet>
      <dgm:spPr/>
    </dgm:pt>
    <dgm:pt modelId="{030304B9-A9DC-41F7-9A62-0990FF8626B8}" type="pres">
      <dgm:prSet presAssocID="{02DC1F33-5C68-4BF5-A367-8EBCD554948C}" presName="sibTrans" presStyleCnt="0"/>
      <dgm:spPr/>
    </dgm:pt>
    <dgm:pt modelId="{43DC749F-B917-48F4-8F75-36E3A1CB2F7C}" type="pres">
      <dgm:prSet presAssocID="{EC44D7DD-C297-4BCA-AB79-1C94BC2EDB90}" presName="compNode" presStyleCnt="0"/>
      <dgm:spPr/>
    </dgm:pt>
    <dgm:pt modelId="{7480937B-5E3E-4546-AAF8-53F9607FF19C}" type="pres">
      <dgm:prSet presAssocID="{EC44D7DD-C297-4BCA-AB79-1C94BC2EDB90}" presName="iconRect" presStyleLbl="node1" presStyleIdx="2" presStyleCnt="3" custLinFactNeighborX="-28569" custLinFactNeighborY="44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pping Hands"/>
        </a:ext>
      </dgm:extLst>
    </dgm:pt>
    <dgm:pt modelId="{32225708-0DE3-442C-A38F-DDC6215A2F1E}" type="pres">
      <dgm:prSet presAssocID="{EC44D7DD-C297-4BCA-AB79-1C94BC2EDB90}" presName="iconSpace" presStyleCnt="0"/>
      <dgm:spPr/>
    </dgm:pt>
    <dgm:pt modelId="{4A0E5B7F-FE12-4730-99AC-732CF0B85955}" type="pres">
      <dgm:prSet presAssocID="{EC44D7DD-C297-4BCA-AB79-1C94BC2EDB90}" presName="parTx" presStyleLbl="revTx" presStyleIdx="4" presStyleCnt="6" custLinFactNeighborX="-11637" custLinFactNeighborY="-7241">
        <dgm:presLayoutVars>
          <dgm:chMax val="0"/>
          <dgm:chPref val="0"/>
        </dgm:presLayoutVars>
      </dgm:prSet>
      <dgm:spPr/>
    </dgm:pt>
    <dgm:pt modelId="{63FEAC65-6DBD-434D-9350-7B03C911E0A5}" type="pres">
      <dgm:prSet presAssocID="{EC44D7DD-C297-4BCA-AB79-1C94BC2EDB90}" presName="txSpace" presStyleCnt="0"/>
      <dgm:spPr/>
    </dgm:pt>
    <dgm:pt modelId="{D7C6C872-5DAC-46FE-845B-232319DC8EF0}" type="pres">
      <dgm:prSet presAssocID="{EC44D7DD-C297-4BCA-AB79-1C94BC2EDB90}" presName="desTx" presStyleLbl="revTx" presStyleIdx="5" presStyleCnt="6">
        <dgm:presLayoutVars/>
      </dgm:prSet>
      <dgm:spPr/>
    </dgm:pt>
  </dgm:ptLst>
  <dgm:cxnLst>
    <dgm:cxn modelId="{B914F904-DC61-4704-88FD-55272206B035}" type="presOf" srcId="{31452E6B-B422-40A6-8368-31657598A914}" destId="{7784ADCF-C06F-430B-AE67-4F10F1F9DE48}" srcOrd="0" destOrd="0" presId="urn:microsoft.com/office/officeart/2018/5/layout/CenteredIconLabelDescriptionList"/>
    <dgm:cxn modelId="{2A778A0D-1298-4ED4-BADF-7439FB512A59}" type="presOf" srcId="{5AF60AA2-D296-4499-ACAF-A1CE592A3CD2}" destId="{D577FC04-26BF-425F-A4AB-BFB5D44785D5}" srcOrd="0" destOrd="0" presId="urn:microsoft.com/office/officeart/2018/5/layout/CenteredIconLabelDescriptionList"/>
    <dgm:cxn modelId="{514CB415-AD76-434B-8A91-AD9549817757}" type="presOf" srcId="{EC44D7DD-C297-4BCA-AB79-1C94BC2EDB90}" destId="{4A0E5B7F-FE12-4730-99AC-732CF0B85955}" srcOrd="0" destOrd="0" presId="urn:microsoft.com/office/officeart/2018/5/layout/CenteredIconLabelDescriptionList"/>
    <dgm:cxn modelId="{5F45D92E-5943-45C1-8F34-F89A7BF4FCB2}" srcId="{9EDED209-0170-4BAF-998E-50E273A32543}" destId="{5AF60AA2-D296-4499-ACAF-A1CE592A3CD2}" srcOrd="0" destOrd="0" parTransId="{B4B69E09-3E9F-4085-96C9-DDC7C857E4AF}" sibTransId="{05BBFF1C-698A-4766-8D92-AA78A9285A2B}"/>
    <dgm:cxn modelId="{FCD93258-B688-45F6-9C9F-A5DCE0834B60}" srcId="{BC8B1D2A-4DC5-474C-842D-ACA4D55C1487}" destId="{EC44D7DD-C297-4BCA-AB79-1C94BC2EDB90}" srcOrd="2" destOrd="0" parTransId="{DFFF9526-0077-49BE-A3A0-6F3777C6CDE9}" sibTransId="{322A91EA-5378-4FF6-9A5D-20FABF86FD3E}"/>
    <dgm:cxn modelId="{A26E4F5A-8991-4E69-823D-65D8556799C2}" type="presOf" srcId="{9EDED209-0170-4BAF-998E-50E273A32543}" destId="{805B4187-1A08-4A57-90E5-5890A83F4514}" srcOrd="0" destOrd="0" presId="urn:microsoft.com/office/officeart/2018/5/layout/CenteredIconLabelDescriptionList"/>
    <dgm:cxn modelId="{4239AE7C-32BF-439E-BA1E-814B4AD0DAAA}" type="presOf" srcId="{BC8B1D2A-4DC5-474C-842D-ACA4D55C1487}" destId="{FF41F595-B064-41CC-81C5-60710CA2EC1B}" srcOrd="0" destOrd="0" presId="urn:microsoft.com/office/officeart/2018/5/layout/CenteredIconLabelDescriptionList"/>
    <dgm:cxn modelId="{C0BC3F82-EFF7-42A5-AAD9-0422E1DAC741}" srcId="{BC8B1D2A-4DC5-474C-842D-ACA4D55C1487}" destId="{181FF531-A2E7-4B7D-8C55-28BE58BD3E05}" srcOrd="0" destOrd="0" parTransId="{382756FC-9777-4CA7-B3D7-EE47C808F26A}" sibTransId="{72E4C7C3-7C22-4B31-B6F8-A94FBF1F40A5}"/>
    <dgm:cxn modelId="{A576E583-B8A7-4731-96EB-A186C92E6C5F}" type="presOf" srcId="{181FF531-A2E7-4B7D-8C55-28BE58BD3E05}" destId="{65CBCC3C-810C-4493-BFFD-911656AB25E9}" srcOrd="0" destOrd="0" presId="urn:microsoft.com/office/officeart/2018/5/layout/CenteredIconLabelDescriptionList"/>
    <dgm:cxn modelId="{E161C79A-5E3C-43CE-9282-A47BB116D8CA}" srcId="{181FF531-A2E7-4B7D-8C55-28BE58BD3E05}" destId="{31452E6B-B422-40A6-8368-31657598A914}" srcOrd="0" destOrd="0" parTransId="{943C3D21-954C-4C26-84C8-ED9520FDB72D}" sibTransId="{01FF4AF8-E474-4C40-8523-CC7FE39D8FEF}"/>
    <dgm:cxn modelId="{0ACADCCC-7BD0-47BE-972A-F04EBECB4B38}" srcId="{BC8B1D2A-4DC5-474C-842D-ACA4D55C1487}" destId="{9EDED209-0170-4BAF-998E-50E273A32543}" srcOrd="1" destOrd="0" parTransId="{F7E07E0C-1C43-494C-9451-4134C4480AD0}" sibTransId="{02DC1F33-5C68-4BF5-A367-8EBCD554948C}"/>
    <dgm:cxn modelId="{9E2BF44E-3A59-4C3C-B005-977580C89C25}" type="presParOf" srcId="{FF41F595-B064-41CC-81C5-60710CA2EC1B}" destId="{5E511D56-A6D5-4DF0-81E6-CA1AA717AA29}" srcOrd="0" destOrd="0" presId="urn:microsoft.com/office/officeart/2018/5/layout/CenteredIconLabelDescriptionList"/>
    <dgm:cxn modelId="{09762FE6-A071-4152-8B3F-023FB6E1537D}" type="presParOf" srcId="{5E511D56-A6D5-4DF0-81E6-CA1AA717AA29}" destId="{20942A32-0878-40CE-A34E-F434CAFBCBDF}" srcOrd="0" destOrd="0" presId="urn:microsoft.com/office/officeart/2018/5/layout/CenteredIconLabelDescriptionList"/>
    <dgm:cxn modelId="{8068A198-21C2-4AEC-B677-FB163B32BC26}" type="presParOf" srcId="{5E511D56-A6D5-4DF0-81E6-CA1AA717AA29}" destId="{6F2B3653-DF9C-4C0E-860B-AFAB81721AD4}" srcOrd="1" destOrd="0" presId="urn:microsoft.com/office/officeart/2018/5/layout/CenteredIconLabelDescriptionList"/>
    <dgm:cxn modelId="{EFAD34A3-F3E9-4F4D-ABE7-168EE1666343}" type="presParOf" srcId="{5E511D56-A6D5-4DF0-81E6-CA1AA717AA29}" destId="{65CBCC3C-810C-4493-BFFD-911656AB25E9}" srcOrd="2" destOrd="0" presId="urn:microsoft.com/office/officeart/2018/5/layout/CenteredIconLabelDescriptionList"/>
    <dgm:cxn modelId="{1E090DA4-3BE8-48DB-A3BB-20D8EEF5B5BD}" type="presParOf" srcId="{5E511D56-A6D5-4DF0-81E6-CA1AA717AA29}" destId="{ACE1B75D-1951-427C-ACF5-C8D3CF284D4F}" srcOrd="3" destOrd="0" presId="urn:microsoft.com/office/officeart/2018/5/layout/CenteredIconLabelDescriptionList"/>
    <dgm:cxn modelId="{A99BE95F-98F2-4AF9-8F00-65DE0EC7DA46}" type="presParOf" srcId="{5E511D56-A6D5-4DF0-81E6-CA1AA717AA29}" destId="{7784ADCF-C06F-430B-AE67-4F10F1F9DE48}" srcOrd="4" destOrd="0" presId="urn:microsoft.com/office/officeart/2018/5/layout/CenteredIconLabelDescriptionList"/>
    <dgm:cxn modelId="{6B019733-D025-4749-9FA8-B00974905470}" type="presParOf" srcId="{FF41F595-B064-41CC-81C5-60710CA2EC1B}" destId="{49E8D2C4-F964-4EF5-A562-7CC061DFEA4A}" srcOrd="1" destOrd="0" presId="urn:microsoft.com/office/officeart/2018/5/layout/CenteredIconLabelDescriptionList"/>
    <dgm:cxn modelId="{E4EA77FD-5745-4023-AC8B-83F54B8EC606}" type="presParOf" srcId="{FF41F595-B064-41CC-81C5-60710CA2EC1B}" destId="{E319E7B7-CFA0-4F84-87C9-3E02F56D928A}" srcOrd="2" destOrd="0" presId="urn:microsoft.com/office/officeart/2018/5/layout/CenteredIconLabelDescriptionList"/>
    <dgm:cxn modelId="{28568DD2-0EDE-40DA-A964-8C73A56A276E}" type="presParOf" srcId="{E319E7B7-CFA0-4F84-87C9-3E02F56D928A}" destId="{8D07D222-A5F3-4304-B704-F252A4193389}" srcOrd="0" destOrd="0" presId="urn:microsoft.com/office/officeart/2018/5/layout/CenteredIconLabelDescriptionList"/>
    <dgm:cxn modelId="{1B2BE5FF-9642-4233-B4BC-44D757EF74CF}" type="presParOf" srcId="{E319E7B7-CFA0-4F84-87C9-3E02F56D928A}" destId="{D428F523-11C5-4ADE-A12B-835F017128AC}" srcOrd="1" destOrd="0" presId="urn:microsoft.com/office/officeart/2018/5/layout/CenteredIconLabelDescriptionList"/>
    <dgm:cxn modelId="{F6D6E616-F6F4-4909-ADB2-D7E903887B0D}" type="presParOf" srcId="{E319E7B7-CFA0-4F84-87C9-3E02F56D928A}" destId="{805B4187-1A08-4A57-90E5-5890A83F4514}" srcOrd="2" destOrd="0" presId="urn:microsoft.com/office/officeart/2018/5/layout/CenteredIconLabelDescriptionList"/>
    <dgm:cxn modelId="{BD650A6D-5E7E-46A3-ADBB-EE95F813A069}" type="presParOf" srcId="{E319E7B7-CFA0-4F84-87C9-3E02F56D928A}" destId="{A07499F2-0B92-47F0-83B8-92BA0BC7CB98}" srcOrd="3" destOrd="0" presId="urn:microsoft.com/office/officeart/2018/5/layout/CenteredIconLabelDescriptionList"/>
    <dgm:cxn modelId="{1BD37457-8C28-4911-B046-4EE5F1D6863F}" type="presParOf" srcId="{E319E7B7-CFA0-4F84-87C9-3E02F56D928A}" destId="{D577FC04-26BF-425F-A4AB-BFB5D44785D5}" srcOrd="4" destOrd="0" presId="urn:microsoft.com/office/officeart/2018/5/layout/CenteredIconLabelDescriptionList"/>
    <dgm:cxn modelId="{22FB210A-5F16-4C87-86B2-379A897819EC}" type="presParOf" srcId="{FF41F595-B064-41CC-81C5-60710CA2EC1B}" destId="{030304B9-A9DC-41F7-9A62-0990FF8626B8}" srcOrd="3" destOrd="0" presId="urn:microsoft.com/office/officeart/2018/5/layout/CenteredIconLabelDescriptionList"/>
    <dgm:cxn modelId="{67BF4C8A-BF62-42C1-B453-278714FD18B6}" type="presParOf" srcId="{FF41F595-B064-41CC-81C5-60710CA2EC1B}" destId="{43DC749F-B917-48F4-8F75-36E3A1CB2F7C}" srcOrd="4" destOrd="0" presId="urn:microsoft.com/office/officeart/2018/5/layout/CenteredIconLabelDescriptionList"/>
    <dgm:cxn modelId="{2C9A0A21-A53C-4803-ADC5-98AF4CBAA2FF}" type="presParOf" srcId="{43DC749F-B917-48F4-8F75-36E3A1CB2F7C}" destId="{7480937B-5E3E-4546-AAF8-53F9607FF19C}" srcOrd="0" destOrd="0" presId="urn:microsoft.com/office/officeart/2018/5/layout/CenteredIconLabelDescriptionList"/>
    <dgm:cxn modelId="{D2464BD2-6E86-47BB-89FA-56D7DB499455}" type="presParOf" srcId="{43DC749F-B917-48F4-8F75-36E3A1CB2F7C}" destId="{32225708-0DE3-442C-A38F-DDC6215A2F1E}" srcOrd="1" destOrd="0" presId="urn:microsoft.com/office/officeart/2018/5/layout/CenteredIconLabelDescriptionList"/>
    <dgm:cxn modelId="{2AA62418-3FB3-40CA-96B7-D94CDA55CF4A}" type="presParOf" srcId="{43DC749F-B917-48F4-8F75-36E3A1CB2F7C}" destId="{4A0E5B7F-FE12-4730-99AC-732CF0B85955}" srcOrd="2" destOrd="0" presId="urn:microsoft.com/office/officeart/2018/5/layout/CenteredIconLabelDescriptionList"/>
    <dgm:cxn modelId="{59D8FDC0-ECD0-4EBA-83B3-0254EEEFA3D8}" type="presParOf" srcId="{43DC749F-B917-48F4-8F75-36E3A1CB2F7C}" destId="{63FEAC65-6DBD-434D-9350-7B03C911E0A5}" srcOrd="3" destOrd="0" presId="urn:microsoft.com/office/officeart/2018/5/layout/CenteredIconLabelDescriptionList"/>
    <dgm:cxn modelId="{87F621F3-A825-41C4-B597-F5E0D330CB41}" type="presParOf" srcId="{43DC749F-B917-48F4-8F75-36E3A1CB2F7C}" destId="{D7C6C872-5DAC-46FE-845B-232319DC8EF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B9D6A-5073-4A7D-94C9-72DD843EF7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6A0522-27E2-4D6D-9444-F9C8B558014E}">
      <dgm:prSet/>
      <dgm:spPr/>
      <dgm:t>
        <a:bodyPr/>
        <a:lstStyle/>
        <a:p>
          <a:r>
            <a:rPr lang="en-US" dirty="0"/>
            <a:t>OUC FYE page with FY25 INFO.</a:t>
          </a:r>
        </a:p>
      </dgm:t>
    </dgm:pt>
    <dgm:pt modelId="{812A4D4E-ECED-405A-9AC4-98FE63822BB8}" type="parTrans" cxnId="{81CAC403-074C-491E-9691-437E66767364}">
      <dgm:prSet/>
      <dgm:spPr/>
      <dgm:t>
        <a:bodyPr/>
        <a:lstStyle/>
        <a:p>
          <a:endParaRPr lang="en-US"/>
        </a:p>
      </dgm:t>
    </dgm:pt>
    <dgm:pt modelId="{F47BAB6B-139D-453E-B7BA-A48F63E51331}" type="sibTrans" cxnId="{81CAC403-074C-491E-9691-437E66767364}">
      <dgm:prSet/>
      <dgm:spPr/>
      <dgm:t>
        <a:bodyPr/>
        <a:lstStyle/>
        <a:p>
          <a:endParaRPr lang="en-US"/>
        </a:p>
      </dgm:t>
    </dgm:pt>
    <dgm:pt modelId="{AF945506-8305-407D-A572-E11164FC56BC}">
      <dgm:prSet/>
      <dgm:spPr/>
      <dgm:t>
        <a:bodyPr/>
        <a:lstStyle/>
        <a:p>
          <a:r>
            <a:rPr lang="en-US" strike="noStrike" dirty="0">
              <a:hlinkClick xmlns:r="http://schemas.openxmlformats.org/officeDocument/2006/relationships" r:id="rId1"/>
            </a:rPr>
            <a:t>https://www.cu.edu/controller/accounting-finance/fy-2025-year-end-processing-and-deadlines</a:t>
          </a:r>
          <a:endParaRPr lang="en-US" strike="noStrike" dirty="0"/>
        </a:p>
      </dgm:t>
    </dgm:pt>
    <dgm:pt modelId="{4FE77C64-A177-4C3D-ACFB-D046DC1DCAE2}" type="parTrans" cxnId="{6955D6E8-61A3-4FE0-BDCE-F6B994B34C26}">
      <dgm:prSet/>
      <dgm:spPr/>
      <dgm:t>
        <a:bodyPr/>
        <a:lstStyle/>
        <a:p>
          <a:endParaRPr lang="en-US"/>
        </a:p>
      </dgm:t>
    </dgm:pt>
    <dgm:pt modelId="{6824D70D-6F0B-4F62-9550-C6F858A8AB33}" type="sibTrans" cxnId="{6955D6E8-61A3-4FE0-BDCE-F6B994B34C26}">
      <dgm:prSet/>
      <dgm:spPr/>
      <dgm:t>
        <a:bodyPr/>
        <a:lstStyle/>
        <a:p>
          <a:endParaRPr lang="en-US"/>
        </a:p>
      </dgm:t>
    </dgm:pt>
    <dgm:pt modelId="{69CB6C84-0533-4E87-A76C-98ADD26EB1BF}">
      <dgm:prSet/>
      <dgm:spPr/>
      <dgm:t>
        <a:bodyPr/>
        <a:lstStyle/>
        <a:p>
          <a:r>
            <a:rPr lang="en-US" dirty="0"/>
            <a:t>Original YE Calendar</a:t>
          </a:r>
        </a:p>
      </dgm:t>
    </dgm:pt>
    <dgm:pt modelId="{72A056E4-4F60-4C68-B23B-7E1226CE7356}" type="parTrans" cxnId="{DE458A53-5DA8-40B0-8B79-DF24C978DA71}">
      <dgm:prSet/>
      <dgm:spPr/>
      <dgm:t>
        <a:bodyPr/>
        <a:lstStyle/>
        <a:p>
          <a:endParaRPr lang="en-US"/>
        </a:p>
      </dgm:t>
    </dgm:pt>
    <dgm:pt modelId="{68329A11-498C-421C-B7D5-96EE13A1BBF0}" type="sibTrans" cxnId="{DE458A53-5DA8-40B0-8B79-DF24C978DA71}">
      <dgm:prSet/>
      <dgm:spPr/>
      <dgm:t>
        <a:bodyPr/>
        <a:lstStyle/>
        <a:p>
          <a:endParaRPr lang="en-US"/>
        </a:p>
      </dgm:t>
    </dgm:pt>
    <dgm:pt modelId="{AA74298A-ED5B-48E8-935A-A780C054043C}">
      <dgm:prSet/>
      <dgm:spPr/>
      <dgm:t>
        <a:bodyPr/>
        <a:lstStyle/>
        <a:p>
          <a:r>
            <a:rPr lang="en-US"/>
            <a:t>UCCS Controller’s Office page</a:t>
          </a:r>
        </a:p>
      </dgm:t>
    </dgm:pt>
    <dgm:pt modelId="{50208E2D-1170-46BC-97F7-C68F865D6D02}" type="parTrans" cxnId="{4BB8EAFD-9F12-4DC4-81B1-13099D7603F3}">
      <dgm:prSet/>
      <dgm:spPr/>
      <dgm:t>
        <a:bodyPr/>
        <a:lstStyle/>
        <a:p>
          <a:endParaRPr lang="en-US"/>
        </a:p>
      </dgm:t>
    </dgm:pt>
    <dgm:pt modelId="{090F7A74-4EC8-49CF-BCEB-452A39FBBB24}" type="sibTrans" cxnId="{4BB8EAFD-9F12-4DC4-81B1-13099D7603F3}">
      <dgm:prSet/>
      <dgm:spPr/>
      <dgm:t>
        <a:bodyPr/>
        <a:lstStyle/>
        <a:p>
          <a:endParaRPr lang="en-US"/>
        </a:p>
      </dgm:t>
    </dgm:pt>
    <dgm:pt modelId="{120F617D-1917-4406-9608-367F26A42466}">
      <dgm:prSet/>
      <dgm:spPr/>
      <dgm:t>
        <a:bodyPr/>
        <a:lstStyle/>
        <a:p>
          <a:r>
            <a:rPr lang="en-US">
              <a:hlinkClick xmlns:r="http://schemas.openxmlformats.org/officeDocument/2006/relationships" r:id="rId2"/>
            </a:rPr>
            <a:t>https://vcaf.uccs.edu/units/controllers-office/year-end</a:t>
          </a:r>
          <a:endParaRPr lang="en-US" dirty="0"/>
        </a:p>
      </dgm:t>
    </dgm:pt>
    <dgm:pt modelId="{B33838C3-28C5-42E0-835F-3EFFC6055C64}" type="parTrans" cxnId="{BCFA4E5D-93FF-4E75-B6A6-CEFB3990DA39}">
      <dgm:prSet/>
      <dgm:spPr/>
      <dgm:t>
        <a:bodyPr/>
        <a:lstStyle/>
        <a:p>
          <a:endParaRPr lang="en-US"/>
        </a:p>
      </dgm:t>
    </dgm:pt>
    <dgm:pt modelId="{22CB60EE-BB91-4994-AFEA-2F31BF5A3CCF}" type="sibTrans" cxnId="{BCFA4E5D-93FF-4E75-B6A6-CEFB3990DA39}">
      <dgm:prSet/>
      <dgm:spPr/>
      <dgm:t>
        <a:bodyPr/>
        <a:lstStyle/>
        <a:p>
          <a:endParaRPr lang="en-US"/>
        </a:p>
      </dgm:t>
    </dgm:pt>
    <dgm:pt modelId="{756C07E9-528B-4773-B455-A146F1671B45}">
      <dgm:prSet/>
      <dgm:spPr/>
      <dgm:t>
        <a:bodyPr/>
        <a:lstStyle/>
        <a:p>
          <a:r>
            <a:rPr lang="en-US" dirty="0"/>
            <a:t>YE Calendar </a:t>
          </a:r>
        </a:p>
      </dgm:t>
    </dgm:pt>
    <dgm:pt modelId="{464AB513-773B-4C9A-8F8E-D866489BB165}" type="parTrans" cxnId="{C6F2A142-D171-4593-ACC1-C877D623B056}">
      <dgm:prSet/>
      <dgm:spPr/>
      <dgm:t>
        <a:bodyPr/>
        <a:lstStyle/>
        <a:p>
          <a:endParaRPr lang="en-US"/>
        </a:p>
      </dgm:t>
    </dgm:pt>
    <dgm:pt modelId="{350A0C90-C86B-47D9-B657-D192EC0855A2}" type="sibTrans" cxnId="{C6F2A142-D171-4593-ACC1-C877D623B056}">
      <dgm:prSet/>
      <dgm:spPr/>
      <dgm:t>
        <a:bodyPr/>
        <a:lstStyle/>
        <a:p>
          <a:endParaRPr lang="en-US"/>
        </a:p>
      </dgm:t>
    </dgm:pt>
    <dgm:pt modelId="{A9E324DA-1D73-45B7-B2B2-7FED4A55FA24}">
      <dgm:prSet/>
      <dgm:spPr/>
      <dgm:t>
        <a:bodyPr/>
        <a:lstStyle/>
        <a:p>
          <a:r>
            <a:rPr lang="en-US"/>
            <a:t>PPT slides</a:t>
          </a:r>
        </a:p>
      </dgm:t>
    </dgm:pt>
    <dgm:pt modelId="{7DA0E955-1623-4183-8998-405E1EF58F66}" type="parTrans" cxnId="{5AE1BAD1-4876-44CF-933F-42275EF5E3D1}">
      <dgm:prSet/>
      <dgm:spPr/>
      <dgm:t>
        <a:bodyPr/>
        <a:lstStyle/>
        <a:p>
          <a:endParaRPr lang="en-US"/>
        </a:p>
      </dgm:t>
    </dgm:pt>
    <dgm:pt modelId="{1A252B77-C031-4FB7-8862-756F512BE385}" type="sibTrans" cxnId="{5AE1BAD1-4876-44CF-933F-42275EF5E3D1}">
      <dgm:prSet/>
      <dgm:spPr/>
      <dgm:t>
        <a:bodyPr/>
        <a:lstStyle/>
        <a:p>
          <a:endParaRPr lang="en-US"/>
        </a:p>
      </dgm:t>
    </dgm:pt>
    <dgm:pt modelId="{D2C0017E-C91C-4079-B7DD-E667894C7092}">
      <dgm:prSet/>
      <dgm:spPr/>
      <dgm:t>
        <a:bodyPr/>
        <a:lstStyle/>
        <a:p>
          <a:r>
            <a:rPr lang="en-US" dirty="0"/>
            <a:t>Accrual Information (Deadlines, How to, and Examples)</a:t>
          </a:r>
          <a:endParaRPr lang="en-US" strike="noStrike" dirty="0"/>
        </a:p>
      </dgm:t>
    </dgm:pt>
    <dgm:pt modelId="{E1690743-EA2E-442E-BC5B-33192BCECEC0}" type="parTrans" cxnId="{170482F1-FF39-48F8-A6DE-5F1F7AC43269}">
      <dgm:prSet/>
      <dgm:spPr/>
    </dgm:pt>
    <dgm:pt modelId="{040A45F1-CF31-4351-8CB5-117A8A00FD9C}" type="sibTrans" cxnId="{170482F1-FF39-48F8-A6DE-5F1F7AC43269}">
      <dgm:prSet/>
      <dgm:spPr/>
    </dgm:pt>
    <dgm:pt modelId="{484C76B6-0C61-4438-82DE-CF0C402070C2}">
      <dgm:prSet/>
      <dgm:spPr/>
      <dgm:t>
        <a:bodyPr/>
        <a:lstStyle/>
        <a:p>
          <a:r>
            <a:rPr lang="en-US" strike="noStrike" dirty="0"/>
            <a:t>Understanding PO Encumbrances</a:t>
          </a:r>
        </a:p>
      </dgm:t>
    </dgm:pt>
    <dgm:pt modelId="{F0BF5BA7-93FC-4F3F-B6C9-9861E3100FCA}" type="parTrans" cxnId="{C71F9CF7-2147-4F12-94F6-10B249E771D5}">
      <dgm:prSet/>
      <dgm:spPr/>
    </dgm:pt>
    <dgm:pt modelId="{32388E3D-7758-46A6-84B3-648CD6D2B034}" type="sibTrans" cxnId="{C71F9CF7-2147-4F12-94F6-10B249E771D5}">
      <dgm:prSet/>
      <dgm:spPr/>
    </dgm:pt>
    <dgm:pt modelId="{3A8E0A8D-0DDC-4143-A85F-D9E29A6F4C91}" type="pres">
      <dgm:prSet presAssocID="{ACBB9D6A-5073-4A7D-94C9-72DD843EF701}" presName="linear" presStyleCnt="0">
        <dgm:presLayoutVars>
          <dgm:dir/>
          <dgm:animLvl val="lvl"/>
          <dgm:resizeHandles val="exact"/>
        </dgm:presLayoutVars>
      </dgm:prSet>
      <dgm:spPr/>
    </dgm:pt>
    <dgm:pt modelId="{CA046F99-8B3E-42DD-8C52-AF9F3783DD47}" type="pres">
      <dgm:prSet presAssocID="{4C6A0522-27E2-4D6D-9444-F9C8B558014E}" presName="parentLin" presStyleCnt="0"/>
      <dgm:spPr/>
    </dgm:pt>
    <dgm:pt modelId="{38969AB8-1804-47E9-A9B6-E8EA3CC04A64}" type="pres">
      <dgm:prSet presAssocID="{4C6A0522-27E2-4D6D-9444-F9C8B558014E}" presName="parentLeftMargin" presStyleLbl="node1" presStyleIdx="0" presStyleCnt="2"/>
      <dgm:spPr/>
    </dgm:pt>
    <dgm:pt modelId="{935FD1D6-AC09-4EFC-ACAD-9D3D88B2547F}" type="pres">
      <dgm:prSet presAssocID="{4C6A0522-27E2-4D6D-9444-F9C8B558014E}" presName="parentText" presStyleLbl="node1" presStyleIdx="0" presStyleCnt="2">
        <dgm:presLayoutVars>
          <dgm:chMax val="0"/>
          <dgm:bulletEnabled val="1"/>
        </dgm:presLayoutVars>
      </dgm:prSet>
      <dgm:spPr/>
    </dgm:pt>
    <dgm:pt modelId="{4E27EC24-B58B-497C-81C2-2DCBA6261842}" type="pres">
      <dgm:prSet presAssocID="{4C6A0522-27E2-4D6D-9444-F9C8B558014E}" presName="negativeSpace" presStyleCnt="0"/>
      <dgm:spPr/>
    </dgm:pt>
    <dgm:pt modelId="{B4E3EBAD-9874-40E3-909D-8AAABE7801E9}" type="pres">
      <dgm:prSet presAssocID="{4C6A0522-27E2-4D6D-9444-F9C8B558014E}" presName="childText" presStyleLbl="conFgAcc1" presStyleIdx="0" presStyleCnt="2">
        <dgm:presLayoutVars>
          <dgm:bulletEnabled val="1"/>
        </dgm:presLayoutVars>
      </dgm:prSet>
      <dgm:spPr/>
    </dgm:pt>
    <dgm:pt modelId="{0A94D517-2CFF-48FD-BC3A-3367CC733DE5}" type="pres">
      <dgm:prSet presAssocID="{F47BAB6B-139D-453E-B7BA-A48F63E51331}" presName="spaceBetweenRectangles" presStyleCnt="0"/>
      <dgm:spPr/>
    </dgm:pt>
    <dgm:pt modelId="{181A3C75-BCE8-4197-BF3F-77A3B5454934}" type="pres">
      <dgm:prSet presAssocID="{AA74298A-ED5B-48E8-935A-A780C054043C}" presName="parentLin" presStyleCnt="0"/>
      <dgm:spPr/>
    </dgm:pt>
    <dgm:pt modelId="{7E9EBA7C-2FFF-44B6-BA72-9F0860E44E3A}" type="pres">
      <dgm:prSet presAssocID="{AA74298A-ED5B-48E8-935A-A780C054043C}" presName="parentLeftMargin" presStyleLbl="node1" presStyleIdx="0" presStyleCnt="2"/>
      <dgm:spPr/>
    </dgm:pt>
    <dgm:pt modelId="{2984A8A4-B50E-4631-8F51-33797974299F}" type="pres">
      <dgm:prSet presAssocID="{AA74298A-ED5B-48E8-935A-A780C054043C}" presName="parentText" presStyleLbl="node1" presStyleIdx="1" presStyleCnt="2">
        <dgm:presLayoutVars>
          <dgm:chMax val="0"/>
          <dgm:bulletEnabled val="1"/>
        </dgm:presLayoutVars>
      </dgm:prSet>
      <dgm:spPr/>
    </dgm:pt>
    <dgm:pt modelId="{10A581AF-09CB-4C84-A320-6BC3C9011D94}" type="pres">
      <dgm:prSet presAssocID="{AA74298A-ED5B-48E8-935A-A780C054043C}" presName="negativeSpace" presStyleCnt="0"/>
      <dgm:spPr/>
    </dgm:pt>
    <dgm:pt modelId="{F3563E27-8B0E-48E7-BC56-61E331B905EF}" type="pres">
      <dgm:prSet presAssocID="{AA74298A-ED5B-48E8-935A-A780C054043C}" presName="childText" presStyleLbl="conFgAcc1" presStyleIdx="1" presStyleCnt="2">
        <dgm:presLayoutVars>
          <dgm:bulletEnabled val="1"/>
        </dgm:presLayoutVars>
      </dgm:prSet>
      <dgm:spPr/>
    </dgm:pt>
  </dgm:ptLst>
  <dgm:cxnLst>
    <dgm:cxn modelId="{81CAC403-074C-491E-9691-437E66767364}" srcId="{ACBB9D6A-5073-4A7D-94C9-72DD843EF701}" destId="{4C6A0522-27E2-4D6D-9444-F9C8B558014E}" srcOrd="0" destOrd="0" parTransId="{812A4D4E-ECED-405A-9AC4-98FE63822BB8}" sibTransId="{F47BAB6B-139D-453E-B7BA-A48F63E51331}"/>
    <dgm:cxn modelId="{4D81622D-1AF8-440D-BE39-5BFB052492EF}" type="presOf" srcId="{4C6A0522-27E2-4D6D-9444-F9C8B558014E}" destId="{38969AB8-1804-47E9-A9B6-E8EA3CC04A64}" srcOrd="0" destOrd="0" presId="urn:microsoft.com/office/officeart/2005/8/layout/list1"/>
    <dgm:cxn modelId="{C7A2675B-45E1-4853-B626-C289319B4E42}" type="presOf" srcId="{4C6A0522-27E2-4D6D-9444-F9C8B558014E}" destId="{935FD1D6-AC09-4EFC-ACAD-9D3D88B2547F}" srcOrd="1" destOrd="0" presId="urn:microsoft.com/office/officeart/2005/8/layout/list1"/>
    <dgm:cxn modelId="{BCFA4E5D-93FF-4E75-B6A6-CEFB3990DA39}" srcId="{AA74298A-ED5B-48E8-935A-A780C054043C}" destId="{120F617D-1917-4406-9608-367F26A42466}" srcOrd="0" destOrd="0" parTransId="{B33838C3-28C5-42E0-835F-3EFFC6055C64}" sibTransId="{22CB60EE-BB91-4994-AFEA-2F31BF5A3CCF}"/>
    <dgm:cxn modelId="{4B211D42-EF1A-4BD6-9A7D-6F50648F5F3F}" type="presOf" srcId="{AF945506-8305-407D-A572-E11164FC56BC}" destId="{B4E3EBAD-9874-40E3-909D-8AAABE7801E9}" srcOrd="0" destOrd="0" presId="urn:microsoft.com/office/officeart/2005/8/layout/list1"/>
    <dgm:cxn modelId="{C6F2A142-D171-4593-ACC1-C877D623B056}" srcId="{AA74298A-ED5B-48E8-935A-A780C054043C}" destId="{756C07E9-528B-4773-B455-A146F1671B45}" srcOrd="1" destOrd="0" parTransId="{464AB513-773B-4C9A-8F8E-D866489BB165}" sibTransId="{350A0C90-C86B-47D9-B657-D192EC0855A2}"/>
    <dgm:cxn modelId="{6D763463-F566-4A65-A3F1-6F20034A9134}" type="presOf" srcId="{756C07E9-528B-4773-B455-A146F1671B45}" destId="{F3563E27-8B0E-48E7-BC56-61E331B905EF}" srcOrd="0" destOrd="1" presId="urn:microsoft.com/office/officeart/2005/8/layout/list1"/>
    <dgm:cxn modelId="{399F3646-0A72-458F-97C6-9209092A024C}" type="presOf" srcId="{D2C0017E-C91C-4079-B7DD-E667894C7092}" destId="{B4E3EBAD-9874-40E3-909D-8AAABE7801E9}" srcOrd="0" destOrd="1" presId="urn:microsoft.com/office/officeart/2005/8/layout/list1"/>
    <dgm:cxn modelId="{947E0953-2B9C-47FE-B127-725E794883DF}" type="presOf" srcId="{120F617D-1917-4406-9608-367F26A42466}" destId="{F3563E27-8B0E-48E7-BC56-61E331B905EF}" srcOrd="0" destOrd="0" presId="urn:microsoft.com/office/officeart/2005/8/layout/list1"/>
    <dgm:cxn modelId="{DE458A53-5DA8-40B0-8B79-DF24C978DA71}" srcId="{4C6A0522-27E2-4D6D-9444-F9C8B558014E}" destId="{69CB6C84-0533-4E87-A76C-98ADD26EB1BF}" srcOrd="3" destOrd="0" parTransId="{72A056E4-4F60-4C68-B23B-7E1226CE7356}" sibTransId="{68329A11-498C-421C-B7D5-96EE13A1BBF0}"/>
    <dgm:cxn modelId="{A9100555-A241-4644-84CB-38DC7D31B6BD}" type="presOf" srcId="{A9E324DA-1D73-45B7-B2B2-7FED4A55FA24}" destId="{F3563E27-8B0E-48E7-BC56-61E331B905EF}" srcOrd="0" destOrd="2" presId="urn:microsoft.com/office/officeart/2005/8/layout/list1"/>
    <dgm:cxn modelId="{8039AE88-42B7-4974-A84C-4F633F4632EF}" type="presOf" srcId="{69CB6C84-0533-4E87-A76C-98ADD26EB1BF}" destId="{B4E3EBAD-9874-40E3-909D-8AAABE7801E9}" srcOrd="0" destOrd="3" presId="urn:microsoft.com/office/officeart/2005/8/layout/list1"/>
    <dgm:cxn modelId="{BE700A92-7FDC-4670-ABFE-93FBFEE3AA04}" type="presOf" srcId="{AA74298A-ED5B-48E8-935A-A780C054043C}" destId="{2984A8A4-B50E-4631-8F51-33797974299F}" srcOrd="1" destOrd="0" presId="urn:microsoft.com/office/officeart/2005/8/layout/list1"/>
    <dgm:cxn modelId="{F0CE6DB1-CF9E-4509-927B-5AA735DA84C4}" type="presOf" srcId="{484C76B6-0C61-4438-82DE-CF0C402070C2}" destId="{B4E3EBAD-9874-40E3-909D-8AAABE7801E9}" srcOrd="0" destOrd="2" presId="urn:microsoft.com/office/officeart/2005/8/layout/list1"/>
    <dgm:cxn modelId="{4E316BB6-CACF-41C6-9AFD-E9FD567002A3}" type="presOf" srcId="{ACBB9D6A-5073-4A7D-94C9-72DD843EF701}" destId="{3A8E0A8D-0DDC-4143-A85F-D9E29A6F4C91}" srcOrd="0" destOrd="0" presId="urn:microsoft.com/office/officeart/2005/8/layout/list1"/>
    <dgm:cxn modelId="{5AE1BAD1-4876-44CF-933F-42275EF5E3D1}" srcId="{AA74298A-ED5B-48E8-935A-A780C054043C}" destId="{A9E324DA-1D73-45B7-B2B2-7FED4A55FA24}" srcOrd="2" destOrd="0" parTransId="{7DA0E955-1623-4183-8998-405E1EF58F66}" sibTransId="{1A252B77-C031-4FB7-8862-756F512BE385}"/>
    <dgm:cxn modelId="{6955D6E8-61A3-4FE0-BDCE-F6B994B34C26}" srcId="{4C6A0522-27E2-4D6D-9444-F9C8B558014E}" destId="{AF945506-8305-407D-A572-E11164FC56BC}" srcOrd="0" destOrd="0" parTransId="{4FE77C64-A177-4C3D-ACFB-D046DC1DCAE2}" sibTransId="{6824D70D-6F0B-4F62-9550-C6F858A8AB33}"/>
    <dgm:cxn modelId="{170482F1-FF39-48F8-A6DE-5F1F7AC43269}" srcId="{4C6A0522-27E2-4D6D-9444-F9C8B558014E}" destId="{D2C0017E-C91C-4079-B7DD-E667894C7092}" srcOrd="1" destOrd="0" parTransId="{E1690743-EA2E-442E-BC5B-33192BCECEC0}" sibTransId="{040A45F1-CF31-4351-8CB5-117A8A00FD9C}"/>
    <dgm:cxn modelId="{C71F9CF7-2147-4F12-94F6-10B249E771D5}" srcId="{4C6A0522-27E2-4D6D-9444-F9C8B558014E}" destId="{484C76B6-0C61-4438-82DE-CF0C402070C2}" srcOrd="2" destOrd="0" parTransId="{F0BF5BA7-93FC-4F3F-B6C9-9861E3100FCA}" sibTransId="{32388E3D-7758-46A6-84B3-648CD6D2B034}"/>
    <dgm:cxn modelId="{C39108F9-CD54-443D-A8DF-7E63631FE6D8}" type="presOf" srcId="{AA74298A-ED5B-48E8-935A-A780C054043C}" destId="{7E9EBA7C-2FFF-44B6-BA72-9F0860E44E3A}" srcOrd="0" destOrd="0" presId="urn:microsoft.com/office/officeart/2005/8/layout/list1"/>
    <dgm:cxn modelId="{4BB8EAFD-9F12-4DC4-81B1-13099D7603F3}" srcId="{ACBB9D6A-5073-4A7D-94C9-72DD843EF701}" destId="{AA74298A-ED5B-48E8-935A-A780C054043C}" srcOrd="1" destOrd="0" parTransId="{50208E2D-1170-46BC-97F7-C68F865D6D02}" sibTransId="{090F7A74-4EC8-49CF-BCEB-452A39FBBB24}"/>
    <dgm:cxn modelId="{D86544A1-9B48-4218-B527-41D5C4E1C468}" type="presParOf" srcId="{3A8E0A8D-0DDC-4143-A85F-D9E29A6F4C91}" destId="{CA046F99-8B3E-42DD-8C52-AF9F3783DD47}" srcOrd="0" destOrd="0" presId="urn:microsoft.com/office/officeart/2005/8/layout/list1"/>
    <dgm:cxn modelId="{09484C54-0273-4792-9023-CAEE48913BD4}" type="presParOf" srcId="{CA046F99-8B3E-42DD-8C52-AF9F3783DD47}" destId="{38969AB8-1804-47E9-A9B6-E8EA3CC04A64}" srcOrd="0" destOrd="0" presId="urn:microsoft.com/office/officeart/2005/8/layout/list1"/>
    <dgm:cxn modelId="{C4F7A002-796B-4F24-B18C-1889BF0EAB07}" type="presParOf" srcId="{CA046F99-8B3E-42DD-8C52-AF9F3783DD47}" destId="{935FD1D6-AC09-4EFC-ACAD-9D3D88B2547F}" srcOrd="1" destOrd="0" presId="urn:microsoft.com/office/officeart/2005/8/layout/list1"/>
    <dgm:cxn modelId="{25FE42A4-BA3A-46A0-8341-12C4FBE1B707}" type="presParOf" srcId="{3A8E0A8D-0DDC-4143-A85F-D9E29A6F4C91}" destId="{4E27EC24-B58B-497C-81C2-2DCBA6261842}" srcOrd="1" destOrd="0" presId="urn:microsoft.com/office/officeart/2005/8/layout/list1"/>
    <dgm:cxn modelId="{05600C27-50A6-4990-887D-259994AA1B07}" type="presParOf" srcId="{3A8E0A8D-0DDC-4143-A85F-D9E29A6F4C91}" destId="{B4E3EBAD-9874-40E3-909D-8AAABE7801E9}" srcOrd="2" destOrd="0" presId="urn:microsoft.com/office/officeart/2005/8/layout/list1"/>
    <dgm:cxn modelId="{DDFE5ACD-7F89-48FB-A766-9B1D35A91027}" type="presParOf" srcId="{3A8E0A8D-0DDC-4143-A85F-D9E29A6F4C91}" destId="{0A94D517-2CFF-48FD-BC3A-3367CC733DE5}" srcOrd="3" destOrd="0" presId="urn:microsoft.com/office/officeart/2005/8/layout/list1"/>
    <dgm:cxn modelId="{6BEBF3F1-F698-49C5-8D14-87DB37EA1ABE}" type="presParOf" srcId="{3A8E0A8D-0DDC-4143-A85F-D9E29A6F4C91}" destId="{181A3C75-BCE8-4197-BF3F-77A3B5454934}" srcOrd="4" destOrd="0" presId="urn:microsoft.com/office/officeart/2005/8/layout/list1"/>
    <dgm:cxn modelId="{54BA2EEB-DFBF-40C3-89C1-84EB115518D9}" type="presParOf" srcId="{181A3C75-BCE8-4197-BF3F-77A3B5454934}" destId="{7E9EBA7C-2FFF-44B6-BA72-9F0860E44E3A}" srcOrd="0" destOrd="0" presId="urn:microsoft.com/office/officeart/2005/8/layout/list1"/>
    <dgm:cxn modelId="{5C3803DD-81CE-44B7-8B9B-6D5A5150F9DB}" type="presParOf" srcId="{181A3C75-BCE8-4197-BF3F-77A3B5454934}" destId="{2984A8A4-B50E-4631-8F51-33797974299F}" srcOrd="1" destOrd="0" presId="urn:microsoft.com/office/officeart/2005/8/layout/list1"/>
    <dgm:cxn modelId="{EC8363F4-80D0-497A-BFDE-C86C8E789CAA}" type="presParOf" srcId="{3A8E0A8D-0DDC-4143-A85F-D9E29A6F4C91}" destId="{10A581AF-09CB-4C84-A320-6BC3C9011D94}" srcOrd="5" destOrd="0" presId="urn:microsoft.com/office/officeart/2005/8/layout/list1"/>
    <dgm:cxn modelId="{9A7DFA56-CD11-4FA2-B0ED-B0122EA8FBD1}" type="presParOf" srcId="{3A8E0A8D-0DDC-4143-A85F-D9E29A6F4C91}" destId="{F3563E27-8B0E-48E7-BC56-61E331B905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869AE-3CB4-46F0-816B-B8B8B1E43EF1}">
      <dsp:nvSpPr>
        <dsp:cNvPr id="0" name=""/>
        <dsp:cNvSpPr/>
      </dsp:nvSpPr>
      <dsp:spPr>
        <a:xfrm>
          <a:off x="990606" y="1142994"/>
          <a:ext cx="1081248" cy="108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F59302-2010-4790-9B56-584058F77526}">
      <dsp:nvSpPr>
        <dsp:cNvPr id="0" name=""/>
        <dsp:cNvSpPr/>
      </dsp:nvSpPr>
      <dsp:spPr>
        <a:xfrm>
          <a:off x="90151" y="2549426"/>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Introduce Presenters</a:t>
          </a:r>
        </a:p>
      </dsp:txBody>
      <dsp:txXfrm>
        <a:off x="90151" y="2549426"/>
        <a:ext cx="2402775" cy="720000"/>
      </dsp:txXfrm>
    </dsp:sp>
    <dsp:sp modelId="{C9BFDC17-A84A-441A-B382-6960BA35D6C4}">
      <dsp:nvSpPr>
        <dsp:cNvPr id="0" name=""/>
        <dsp:cNvSpPr/>
      </dsp:nvSpPr>
      <dsp:spPr>
        <a:xfrm>
          <a:off x="3574175" y="1150173"/>
          <a:ext cx="1081248" cy="1081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08C9DA-E79F-4A69-BCD4-71E310694156}">
      <dsp:nvSpPr>
        <dsp:cNvPr id="0" name=""/>
        <dsp:cNvSpPr/>
      </dsp:nvSpPr>
      <dsp:spPr>
        <a:xfrm>
          <a:off x="2913412" y="2549426"/>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PSC Presentation</a:t>
          </a:r>
        </a:p>
      </dsp:txBody>
      <dsp:txXfrm>
        <a:off x="2913412" y="2549426"/>
        <a:ext cx="2402775" cy="720000"/>
      </dsp:txXfrm>
    </dsp:sp>
    <dsp:sp modelId="{7A955C5D-CF0B-4438-8D9F-7E7F26CECF47}">
      <dsp:nvSpPr>
        <dsp:cNvPr id="0" name=""/>
        <dsp:cNvSpPr/>
      </dsp:nvSpPr>
      <dsp:spPr>
        <a:xfrm>
          <a:off x="6397436" y="1150173"/>
          <a:ext cx="1081248" cy="1081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182F08-4971-4D2E-BE49-CBC08EB3D7FC}">
      <dsp:nvSpPr>
        <dsp:cNvPr id="0" name=""/>
        <dsp:cNvSpPr/>
      </dsp:nvSpPr>
      <dsp:spPr>
        <a:xfrm>
          <a:off x="5736673" y="2549426"/>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UCCS Presentation</a:t>
          </a:r>
        </a:p>
      </dsp:txBody>
      <dsp:txXfrm>
        <a:off x="5736673" y="2549426"/>
        <a:ext cx="240277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42A32-0878-40CE-A34E-F434CAFBCBDF}">
      <dsp:nvSpPr>
        <dsp:cNvPr id="0" name=""/>
        <dsp:cNvSpPr/>
      </dsp:nvSpPr>
      <dsp:spPr>
        <a:xfrm>
          <a:off x="800128" y="1215390"/>
          <a:ext cx="859359" cy="859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CBCC3C-810C-4493-BFFD-911656AB25E9}">
      <dsp:nvSpPr>
        <dsp:cNvPr id="0" name=""/>
        <dsp:cNvSpPr/>
      </dsp:nvSpPr>
      <dsp:spPr>
        <a:xfrm>
          <a:off x="2151" y="2160268"/>
          <a:ext cx="2455312" cy="36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CU Efficiency Awards</a:t>
          </a:r>
        </a:p>
      </dsp:txBody>
      <dsp:txXfrm>
        <a:off x="2151" y="2160268"/>
        <a:ext cx="2455312" cy="368296"/>
      </dsp:txXfrm>
    </dsp:sp>
    <dsp:sp modelId="{7784ADCF-C06F-430B-AE67-4F10F1F9DE48}">
      <dsp:nvSpPr>
        <dsp:cNvPr id="0" name=""/>
        <dsp:cNvSpPr/>
      </dsp:nvSpPr>
      <dsp:spPr>
        <a:xfrm>
          <a:off x="2151" y="2568341"/>
          <a:ext cx="2455312" cy="63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Top 10 to present videos May 22nd, expo in Fall 25</a:t>
          </a:r>
        </a:p>
      </dsp:txBody>
      <dsp:txXfrm>
        <a:off x="2151" y="2568341"/>
        <a:ext cx="2455312" cy="635868"/>
      </dsp:txXfrm>
    </dsp:sp>
    <dsp:sp modelId="{8D07D222-A5F3-4304-B704-F252A4193389}">
      <dsp:nvSpPr>
        <dsp:cNvPr id="0" name=""/>
        <dsp:cNvSpPr/>
      </dsp:nvSpPr>
      <dsp:spPr>
        <a:xfrm>
          <a:off x="3685120" y="1215390"/>
          <a:ext cx="859359" cy="859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5B4187-1A08-4A57-90E5-5890A83F4514}">
      <dsp:nvSpPr>
        <dsp:cNvPr id="0" name=""/>
        <dsp:cNvSpPr/>
      </dsp:nvSpPr>
      <dsp:spPr>
        <a:xfrm>
          <a:off x="2887143" y="2160268"/>
          <a:ext cx="2455312" cy="36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FY26 Endowment Distribution</a:t>
          </a:r>
        </a:p>
      </dsp:txBody>
      <dsp:txXfrm>
        <a:off x="2887143" y="2160268"/>
        <a:ext cx="2455312" cy="368296"/>
      </dsp:txXfrm>
    </dsp:sp>
    <dsp:sp modelId="{D577FC04-26BF-425F-A4AB-BFB5D44785D5}">
      <dsp:nvSpPr>
        <dsp:cNvPr id="0" name=""/>
        <dsp:cNvSpPr/>
      </dsp:nvSpPr>
      <dsp:spPr>
        <a:xfrm>
          <a:off x="2887143" y="2568341"/>
          <a:ext cx="2455312" cy="635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July 1st as planned </a:t>
          </a:r>
        </a:p>
        <a:p>
          <a:pPr marL="0" lvl="0" indent="0" algn="ctr" defTabSz="488950">
            <a:lnSpc>
              <a:spcPct val="90000"/>
            </a:lnSpc>
            <a:spcBef>
              <a:spcPct val="0"/>
            </a:spcBef>
            <a:spcAft>
              <a:spcPct val="35000"/>
            </a:spcAft>
            <a:buNone/>
          </a:pPr>
          <a:r>
            <a:rPr lang="en-US" sz="1100" kern="1200" dirty="0"/>
            <a:t>(per CUF website)</a:t>
          </a:r>
        </a:p>
      </dsp:txBody>
      <dsp:txXfrm>
        <a:off x="2887143" y="2568341"/>
        <a:ext cx="2455312" cy="635868"/>
      </dsp:txXfrm>
    </dsp:sp>
    <dsp:sp modelId="{7480937B-5E3E-4546-AAF8-53F9607FF19C}">
      <dsp:nvSpPr>
        <dsp:cNvPr id="0" name=""/>
        <dsp:cNvSpPr/>
      </dsp:nvSpPr>
      <dsp:spPr>
        <a:xfrm>
          <a:off x="6324602" y="1219196"/>
          <a:ext cx="859359" cy="859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0E5B7F-FE12-4730-99AC-732CF0B85955}">
      <dsp:nvSpPr>
        <dsp:cNvPr id="0" name=""/>
        <dsp:cNvSpPr/>
      </dsp:nvSpPr>
      <dsp:spPr>
        <a:xfrm>
          <a:off x="5486411" y="2133600"/>
          <a:ext cx="2455312" cy="36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Thanks for your continued support!</a:t>
          </a:r>
        </a:p>
      </dsp:txBody>
      <dsp:txXfrm>
        <a:off x="5486411" y="2133600"/>
        <a:ext cx="2455312" cy="368296"/>
      </dsp:txXfrm>
    </dsp:sp>
    <dsp:sp modelId="{D7C6C872-5DAC-46FE-845B-232319DC8EF0}">
      <dsp:nvSpPr>
        <dsp:cNvPr id="0" name=""/>
        <dsp:cNvSpPr/>
      </dsp:nvSpPr>
      <dsp:spPr>
        <a:xfrm>
          <a:off x="5772135" y="2568341"/>
          <a:ext cx="2455312" cy="63586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3EBAD-9874-40E3-909D-8AAABE7801E9}">
      <dsp:nvSpPr>
        <dsp:cNvPr id="0" name=""/>
        <dsp:cNvSpPr/>
      </dsp:nvSpPr>
      <dsp:spPr>
        <a:xfrm>
          <a:off x="0" y="333974"/>
          <a:ext cx="8229600" cy="211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n-US" sz="2100" strike="noStrike" kern="1200" dirty="0">
              <a:hlinkClick xmlns:r="http://schemas.openxmlformats.org/officeDocument/2006/relationships" r:id="rId1"/>
            </a:rPr>
            <a:t>https://www.cu.edu/controller/accounting-finance/fy-2025-year-end-processing-and-deadlines</a:t>
          </a:r>
          <a:endParaRPr lang="en-US" sz="2100" strike="noStrike" kern="1200" dirty="0"/>
        </a:p>
        <a:p>
          <a:pPr marL="228600" lvl="1" indent="-228600" algn="l" defTabSz="933450">
            <a:lnSpc>
              <a:spcPct val="90000"/>
            </a:lnSpc>
            <a:spcBef>
              <a:spcPct val="0"/>
            </a:spcBef>
            <a:spcAft>
              <a:spcPct val="15000"/>
            </a:spcAft>
            <a:buChar char="•"/>
          </a:pPr>
          <a:r>
            <a:rPr lang="en-US" sz="2100" kern="1200" dirty="0"/>
            <a:t>Accrual Information (Deadlines, How to, and Examples)</a:t>
          </a:r>
          <a:endParaRPr lang="en-US" sz="2100" strike="noStrike" kern="1200" dirty="0"/>
        </a:p>
        <a:p>
          <a:pPr marL="228600" lvl="1" indent="-228600" algn="l" defTabSz="933450">
            <a:lnSpc>
              <a:spcPct val="90000"/>
            </a:lnSpc>
            <a:spcBef>
              <a:spcPct val="0"/>
            </a:spcBef>
            <a:spcAft>
              <a:spcPct val="15000"/>
            </a:spcAft>
            <a:buChar char="•"/>
          </a:pPr>
          <a:r>
            <a:rPr lang="en-US" sz="2100" strike="noStrike" kern="1200" dirty="0"/>
            <a:t>Understanding PO Encumbrances</a:t>
          </a:r>
        </a:p>
        <a:p>
          <a:pPr marL="228600" lvl="1" indent="-228600" algn="l" defTabSz="933450">
            <a:lnSpc>
              <a:spcPct val="90000"/>
            </a:lnSpc>
            <a:spcBef>
              <a:spcPct val="0"/>
            </a:spcBef>
            <a:spcAft>
              <a:spcPct val="15000"/>
            </a:spcAft>
            <a:buChar char="•"/>
          </a:pPr>
          <a:r>
            <a:rPr lang="en-US" sz="2100" kern="1200" dirty="0"/>
            <a:t>Original YE Calendar</a:t>
          </a:r>
        </a:p>
      </dsp:txBody>
      <dsp:txXfrm>
        <a:off x="0" y="333974"/>
        <a:ext cx="8229600" cy="2116800"/>
      </dsp:txXfrm>
    </dsp:sp>
    <dsp:sp modelId="{935FD1D6-AC09-4EFC-ACAD-9D3D88B2547F}">
      <dsp:nvSpPr>
        <dsp:cNvPr id="0" name=""/>
        <dsp:cNvSpPr/>
      </dsp:nvSpPr>
      <dsp:spPr>
        <a:xfrm>
          <a:off x="411480" y="24014"/>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US" sz="2100" kern="1200" dirty="0"/>
            <a:t>OUC FYE page with FY25 INFO.</a:t>
          </a:r>
        </a:p>
      </dsp:txBody>
      <dsp:txXfrm>
        <a:off x="441742" y="54276"/>
        <a:ext cx="5700196" cy="559396"/>
      </dsp:txXfrm>
    </dsp:sp>
    <dsp:sp modelId="{F3563E27-8B0E-48E7-BC56-61E331B905EF}">
      <dsp:nvSpPr>
        <dsp:cNvPr id="0" name=""/>
        <dsp:cNvSpPr/>
      </dsp:nvSpPr>
      <dsp:spPr>
        <a:xfrm>
          <a:off x="0" y="2874135"/>
          <a:ext cx="8229600" cy="15214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hlinkClick xmlns:r="http://schemas.openxmlformats.org/officeDocument/2006/relationships" r:id="rId2"/>
            </a:rPr>
            <a:t>https://vcaf.uccs.edu/units/controllers-office/year-end</a:t>
          </a:r>
          <a:endParaRPr lang="en-US" sz="2100" kern="1200" dirty="0"/>
        </a:p>
        <a:p>
          <a:pPr marL="228600" lvl="1" indent="-228600" algn="l" defTabSz="933450">
            <a:lnSpc>
              <a:spcPct val="90000"/>
            </a:lnSpc>
            <a:spcBef>
              <a:spcPct val="0"/>
            </a:spcBef>
            <a:spcAft>
              <a:spcPct val="15000"/>
            </a:spcAft>
            <a:buChar char="•"/>
          </a:pPr>
          <a:r>
            <a:rPr lang="en-US" sz="2100" kern="1200" dirty="0"/>
            <a:t>YE Calendar </a:t>
          </a:r>
        </a:p>
        <a:p>
          <a:pPr marL="228600" lvl="1" indent="-228600" algn="l" defTabSz="933450">
            <a:lnSpc>
              <a:spcPct val="90000"/>
            </a:lnSpc>
            <a:spcBef>
              <a:spcPct val="0"/>
            </a:spcBef>
            <a:spcAft>
              <a:spcPct val="15000"/>
            </a:spcAft>
            <a:buChar char="•"/>
          </a:pPr>
          <a:r>
            <a:rPr lang="en-US" sz="2100" kern="1200"/>
            <a:t>PPT slides</a:t>
          </a:r>
        </a:p>
      </dsp:txBody>
      <dsp:txXfrm>
        <a:off x="0" y="2874135"/>
        <a:ext cx="8229600" cy="1521449"/>
      </dsp:txXfrm>
    </dsp:sp>
    <dsp:sp modelId="{2984A8A4-B50E-4631-8F51-33797974299F}">
      <dsp:nvSpPr>
        <dsp:cNvPr id="0" name=""/>
        <dsp:cNvSpPr/>
      </dsp:nvSpPr>
      <dsp:spPr>
        <a:xfrm>
          <a:off x="411480" y="2564175"/>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US" sz="2100" kern="1200"/>
            <a:t>UCCS Controller’s Office page</a:t>
          </a:r>
        </a:p>
      </dsp:txBody>
      <dsp:txXfrm>
        <a:off x="441742" y="2594437"/>
        <a:ext cx="5700196" cy="55939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F4D3E-93EE-440E-AC46-235814D02F64}" type="datetimeFigureOut">
              <a:rPr lang="en-US" smtClean="0"/>
              <a:t>5/28/2025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9D275-F96D-4C36-9E23-5E0537F88DF2}" type="slidenum">
              <a:rPr lang="en-US" smtClean="0"/>
              <a:t>‹#›</a:t>
            </a:fld>
            <a:endParaRPr lang="en-US"/>
          </a:p>
        </p:txBody>
      </p:sp>
    </p:spTree>
    <p:extLst>
      <p:ext uri="{BB962C8B-B14F-4D97-AF65-F5344CB8AC3E}">
        <p14:creationId xmlns:p14="http://schemas.microsoft.com/office/powerpoint/2010/main" val="422268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9D275-F96D-4C36-9E23-5E0537F88DF2}" type="slidenum">
              <a:rPr lang="en-US" smtClean="0"/>
              <a:t>24</a:t>
            </a:fld>
            <a:endParaRPr lang="en-US"/>
          </a:p>
        </p:txBody>
      </p:sp>
    </p:spTree>
    <p:extLst>
      <p:ext uri="{BB962C8B-B14F-4D97-AF65-F5344CB8AC3E}">
        <p14:creationId xmlns:p14="http://schemas.microsoft.com/office/powerpoint/2010/main" val="2966295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38</a:t>
            </a:fld>
            <a:endParaRPr lang="en-US"/>
          </a:p>
        </p:txBody>
      </p:sp>
    </p:spTree>
    <p:extLst>
      <p:ext uri="{BB962C8B-B14F-4D97-AF65-F5344CB8AC3E}">
        <p14:creationId xmlns:p14="http://schemas.microsoft.com/office/powerpoint/2010/main" val="161992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CCO (Campus Controller’s Office)</a:t>
            </a:r>
          </a:p>
        </p:txBody>
      </p:sp>
      <p:sp>
        <p:nvSpPr>
          <p:cNvPr id="4" name="Slide Number Placeholder 3"/>
          <p:cNvSpPr>
            <a:spLocks noGrp="1"/>
          </p:cNvSpPr>
          <p:nvPr>
            <p:ph type="sldNum" sz="quarter" idx="5"/>
          </p:nvPr>
        </p:nvSpPr>
        <p:spPr/>
        <p:txBody>
          <a:bodyPr/>
          <a:lstStyle/>
          <a:p>
            <a:fld id="{7259D275-F96D-4C36-9E23-5E0537F88DF2}" type="slidenum">
              <a:rPr lang="en-US" smtClean="0"/>
              <a:t>39</a:t>
            </a:fld>
            <a:endParaRPr lang="en-US"/>
          </a:p>
        </p:txBody>
      </p:sp>
    </p:spTree>
    <p:extLst>
      <p:ext uri="{BB962C8B-B14F-4D97-AF65-F5344CB8AC3E}">
        <p14:creationId xmlns:p14="http://schemas.microsoft.com/office/powerpoint/2010/main" val="2533476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40</a:t>
            </a:fld>
            <a:endParaRPr lang="en-US"/>
          </a:p>
        </p:txBody>
      </p:sp>
    </p:spTree>
    <p:extLst>
      <p:ext uri="{BB962C8B-B14F-4D97-AF65-F5344CB8AC3E}">
        <p14:creationId xmlns:p14="http://schemas.microsoft.com/office/powerpoint/2010/main" val="386078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41</a:t>
            </a:fld>
            <a:endParaRPr lang="en-US"/>
          </a:p>
        </p:txBody>
      </p:sp>
    </p:spTree>
    <p:extLst>
      <p:ext uri="{BB962C8B-B14F-4D97-AF65-F5344CB8AC3E}">
        <p14:creationId xmlns:p14="http://schemas.microsoft.com/office/powerpoint/2010/main" val="1677234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42</a:t>
            </a:fld>
            <a:endParaRPr lang="en-US"/>
          </a:p>
        </p:txBody>
      </p:sp>
    </p:spTree>
    <p:extLst>
      <p:ext uri="{BB962C8B-B14F-4D97-AF65-F5344CB8AC3E}">
        <p14:creationId xmlns:p14="http://schemas.microsoft.com/office/powerpoint/2010/main" val="104550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45</a:t>
            </a:fld>
            <a:endParaRPr lang="en-US"/>
          </a:p>
        </p:txBody>
      </p:sp>
    </p:spTree>
    <p:extLst>
      <p:ext uri="{BB962C8B-B14F-4D97-AF65-F5344CB8AC3E}">
        <p14:creationId xmlns:p14="http://schemas.microsoft.com/office/powerpoint/2010/main" val="180144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Processing and cleaning up these items by first close will facilitate accurate and timely invoicing by Sponsored Projects Accounting.</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259D275-F96D-4C36-9E23-5E0537F88DF2}" type="slidenum">
              <a:rPr lang="en-US" smtClean="0"/>
              <a:t>46</a:t>
            </a:fld>
            <a:endParaRPr lang="en-US"/>
          </a:p>
        </p:txBody>
      </p:sp>
    </p:spTree>
    <p:extLst>
      <p:ext uri="{BB962C8B-B14F-4D97-AF65-F5344CB8AC3E}">
        <p14:creationId xmlns:p14="http://schemas.microsoft.com/office/powerpoint/2010/main" val="2617780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6975-D625-64F5-252A-9A6FAB764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E5E88-6706-8468-D3B4-8B483EA39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4F1E1-2C80-87A1-A06B-43DBE9B675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82920B-F7ED-9C50-6619-3545962F63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1F315-E361-495C-95D2-5B1C9C79999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21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9D275-F96D-4C36-9E23-5E0537F88DF2}" type="slidenum">
              <a:rPr lang="en-US" smtClean="0"/>
              <a:t>25</a:t>
            </a:fld>
            <a:endParaRPr lang="en-US"/>
          </a:p>
        </p:txBody>
      </p:sp>
    </p:spTree>
    <p:extLst>
      <p:ext uri="{BB962C8B-B14F-4D97-AF65-F5344CB8AC3E}">
        <p14:creationId xmlns:p14="http://schemas.microsoft.com/office/powerpoint/2010/main" val="257144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9D275-F96D-4C36-9E23-5E0537F88DF2}" type="slidenum">
              <a:rPr lang="en-US" smtClean="0"/>
              <a:t>26</a:t>
            </a:fld>
            <a:endParaRPr lang="en-US"/>
          </a:p>
        </p:txBody>
      </p:sp>
    </p:spTree>
    <p:extLst>
      <p:ext uri="{BB962C8B-B14F-4D97-AF65-F5344CB8AC3E}">
        <p14:creationId xmlns:p14="http://schemas.microsoft.com/office/powerpoint/2010/main" val="65117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27</a:t>
            </a:fld>
            <a:endParaRPr lang="en-US"/>
          </a:p>
        </p:txBody>
      </p:sp>
    </p:spTree>
    <p:extLst>
      <p:ext uri="{BB962C8B-B14F-4D97-AF65-F5344CB8AC3E}">
        <p14:creationId xmlns:p14="http://schemas.microsoft.com/office/powerpoint/2010/main" val="109917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BAD DEBT ADJUSTMENT WILL OCCUR ON 07/01 POSTING 07/02</a:t>
            </a:r>
          </a:p>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28</a:t>
            </a:fld>
            <a:endParaRPr lang="en-US"/>
          </a:p>
        </p:txBody>
      </p:sp>
    </p:spTree>
    <p:extLst>
      <p:ext uri="{BB962C8B-B14F-4D97-AF65-F5344CB8AC3E}">
        <p14:creationId xmlns:p14="http://schemas.microsoft.com/office/powerpoint/2010/main" val="3636912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 Legislature determines tuition increases before approval by BOR.</a:t>
            </a:r>
          </a:p>
        </p:txBody>
      </p:sp>
      <p:sp>
        <p:nvSpPr>
          <p:cNvPr id="4" name="Slide Number Placeholder 3"/>
          <p:cNvSpPr>
            <a:spLocks noGrp="1"/>
          </p:cNvSpPr>
          <p:nvPr>
            <p:ph type="sldNum" sz="quarter" idx="5"/>
          </p:nvPr>
        </p:nvSpPr>
        <p:spPr/>
        <p:txBody>
          <a:bodyPr/>
          <a:lstStyle/>
          <a:p>
            <a:fld id="{7C054EA7-459A-407A-93EF-8D5D7F912265}" type="slidenum">
              <a:rPr lang="en-US" smtClean="0"/>
              <a:t>32</a:t>
            </a:fld>
            <a:endParaRPr lang="en-US"/>
          </a:p>
        </p:txBody>
      </p:sp>
    </p:spTree>
    <p:extLst>
      <p:ext uri="{BB962C8B-B14F-4D97-AF65-F5344CB8AC3E}">
        <p14:creationId xmlns:p14="http://schemas.microsoft.com/office/powerpoint/2010/main" val="326460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D4134-B0B3-ACD1-4E95-5C8251A92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779B2-4035-0F95-487E-59E9B319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19954-D315-4293-BE37-0E4CBF6A4137}"/>
              </a:ext>
            </a:extLst>
          </p:cNvPr>
          <p:cNvSpPr>
            <a:spLocks noGrp="1"/>
          </p:cNvSpPr>
          <p:nvPr>
            <p:ph type="body" idx="1"/>
          </p:nvPr>
        </p:nvSpPr>
        <p:spPr/>
        <p:txBody>
          <a:bodyPr/>
          <a:lstStyle/>
          <a:p>
            <a:r>
              <a:rPr lang="en-US" dirty="0"/>
              <a:t>Colorado Legislature determines tuition increases before approval by BOR.</a:t>
            </a:r>
          </a:p>
        </p:txBody>
      </p:sp>
      <p:sp>
        <p:nvSpPr>
          <p:cNvPr id="4" name="Slide Number Placeholder 3">
            <a:extLst>
              <a:ext uri="{FF2B5EF4-FFF2-40B4-BE49-F238E27FC236}">
                <a16:creationId xmlns:a16="http://schemas.microsoft.com/office/drawing/2014/main" id="{FF1C2C90-E9B7-D7FD-6E7E-09836F5988B1}"/>
              </a:ext>
            </a:extLst>
          </p:cNvPr>
          <p:cNvSpPr>
            <a:spLocks noGrp="1"/>
          </p:cNvSpPr>
          <p:nvPr>
            <p:ph type="sldNum" sz="quarter" idx="5"/>
          </p:nvPr>
        </p:nvSpPr>
        <p:spPr/>
        <p:txBody>
          <a:bodyPr/>
          <a:lstStyle/>
          <a:p>
            <a:fld id="{7C054EA7-459A-407A-93EF-8D5D7F912265}" type="slidenum">
              <a:rPr lang="en-US" smtClean="0"/>
              <a:t>33</a:t>
            </a:fld>
            <a:endParaRPr lang="en-US"/>
          </a:p>
        </p:txBody>
      </p:sp>
    </p:spTree>
    <p:extLst>
      <p:ext uri="{BB962C8B-B14F-4D97-AF65-F5344CB8AC3E}">
        <p14:creationId xmlns:p14="http://schemas.microsoft.com/office/powerpoint/2010/main" val="29171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 based on actual head count enrolled in what SCH. Tuition and Enrollment is projected from both HC and SCH.   We need to be clear that we do consider SCH because there is a misnomer out there that we only consider HC.  System likes us to report HC, but we project off of previous Fall SCH.  </a:t>
            </a:r>
          </a:p>
        </p:txBody>
      </p:sp>
      <p:sp>
        <p:nvSpPr>
          <p:cNvPr id="4" name="Slide Number Placeholder 3"/>
          <p:cNvSpPr>
            <a:spLocks noGrp="1"/>
          </p:cNvSpPr>
          <p:nvPr>
            <p:ph type="sldNum" sz="quarter" idx="5"/>
          </p:nvPr>
        </p:nvSpPr>
        <p:spPr/>
        <p:txBody>
          <a:bodyPr/>
          <a:lstStyle/>
          <a:p>
            <a:fld id="{7C054EA7-459A-407A-93EF-8D5D7F912265}" type="slidenum">
              <a:rPr lang="en-US" smtClean="0"/>
              <a:t>36</a:t>
            </a:fld>
            <a:endParaRPr lang="en-US"/>
          </a:p>
        </p:txBody>
      </p:sp>
    </p:spTree>
    <p:extLst>
      <p:ext uri="{BB962C8B-B14F-4D97-AF65-F5344CB8AC3E}">
        <p14:creationId xmlns:p14="http://schemas.microsoft.com/office/powerpoint/2010/main" val="10486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37</a:t>
            </a:fld>
            <a:endParaRPr lang="en-US"/>
          </a:p>
        </p:txBody>
      </p:sp>
    </p:spTree>
    <p:extLst>
      <p:ext uri="{BB962C8B-B14F-4D97-AF65-F5344CB8AC3E}">
        <p14:creationId xmlns:p14="http://schemas.microsoft.com/office/powerpoint/2010/main" val="86134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81000" y="5807075"/>
            <a:ext cx="2133600" cy="365125"/>
          </a:xfrm>
        </p:spPr>
        <p:txBody>
          <a:bodyPr/>
          <a:lstStyle/>
          <a:p>
            <a:endParaRPr lang="en-US"/>
          </a:p>
        </p:txBody>
      </p:sp>
      <p:sp>
        <p:nvSpPr>
          <p:cNvPr id="5" name="Footer Placeholder 4"/>
          <p:cNvSpPr>
            <a:spLocks noGrp="1"/>
          </p:cNvSpPr>
          <p:nvPr>
            <p:ph type="ftr" sz="quarter" idx="11"/>
          </p:nvPr>
        </p:nvSpPr>
        <p:spPr>
          <a:xfrm>
            <a:off x="3124200" y="5807075"/>
            <a:ext cx="2895600" cy="365125"/>
          </a:xfrm>
        </p:spPr>
        <p:txBody>
          <a:bodyPr/>
          <a:lstStyle/>
          <a:p>
            <a:endParaRPr lang="en-US"/>
          </a:p>
        </p:txBody>
      </p:sp>
      <p:sp>
        <p:nvSpPr>
          <p:cNvPr id="6"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5"/>
            <a:ext cx="2133600" cy="365125"/>
          </a:xfrm>
        </p:spPr>
        <p:txBody>
          <a:bodyPr/>
          <a:lstStyle/>
          <a:p>
            <a:endParaRPr lang="en-US"/>
          </a:p>
        </p:txBody>
      </p:sp>
      <p:sp>
        <p:nvSpPr>
          <p:cNvPr id="8" name="Footer Placeholder 4"/>
          <p:cNvSpPr>
            <a:spLocks noGrp="1"/>
          </p:cNvSpPr>
          <p:nvPr>
            <p:ph type="ftr" sz="quarter" idx="11"/>
          </p:nvPr>
        </p:nvSpPr>
        <p:spPr>
          <a:xfrm>
            <a:off x="3124200" y="5807075"/>
            <a:ext cx="2895600" cy="365125"/>
          </a:xfrm>
        </p:spPr>
        <p:txBody>
          <a:bodyPr/>
          <a:lstStyle/>
          <a:p>
            <a:endParaRPr lang="en-US"/>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5"/>
            <a:ext cx="2133600" cy="365125"/>
          </a:xfrm>
        </p:spPr>
        <p:txBody>
          <a:bodyPr/>
          <a:lstStyle/>
          <a:p>
            <a:endParaRPr lang="en-US"/>
          </a:p>
        </p:txBody>
      </p:sp>
      <p:sp>
        <p:nvSpPr>
          <p:cNvPr id="8" name="Footer Placeholder 4"/>
          <p:cNvSpPr>
            <a:spLocks noGrp="1"/>
          </p:cNvSpPr>
          <p:nvPr>
            <p:ph type="ftr" sz="quarter" idx="11"/>
          </p:nvPr>
        </p:nvSpPr>
        <p:spPr>
          <a:xfrm>
            <a:off x="3124200" y="5807075"/>
            <a:ext cx="2895600" cy="365125"/>
          </a:xfrm>
        </p:spPr>
        <p:txBody>
          <a:bodyPr/>
          <a:lstStyle/>
          <a:p>
            <a:endParaRPr lang="en-US"/>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2438400"/>
            <a:ext cx="73914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0" y="4191000"/>
            <a:ext cx="5029200" cy="960704"/>
          </a:xfrm>
          <a:prstGeom prst="rect">
            <a:avLst/>
          </a:prstGeom>
        </p:spPr>
      </p:pic>
    </p:spTree>
    <p:extLst>
      <p:ext uri="{BB962C8B-B14F-4D97-AF65-F5344CB8AC3E}">
        <p14:creationId xmlns:p14="http://schemas.microsoft.com/office/powerpoint/2010/main" val="17374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0CFE-1752-FAEC-679E-64FD059EB8B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C8F339-4F5E-0828-E443-BD08AE9991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5FAFF04-50E9-7839-6AA0-4A690AC85F2E}"/>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5" name="Footer Placeholder 4">
            <a:extLst>
              <a:ext uri="{FF2B5EF4-FFF2-40B4-BE49-F238E27FC236}">
                <a16:creationId xmlns:a16="http://schemas.microsoft.com/office/drawing/2014/main" id="{ED93800B-BDC6-5092-5909-9BB447EEE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333F0-B435-5215-02E9-3996571B911B}"/>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245625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566F-B58D-22E2-636C-37C8FF3528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AB1AF-A6B2-4102-9E8E-9E83CEC6FD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E24BF-9D3F-8AD8-0661-A3EA380D711F}"/>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5" name="Footer Placeholder 4">
            <a:extLst>
              <a:ext uri="{FF2B5EF4-FFF2-40B4-BE49-F238E27FC236}">
                <a16:creationId xmlns:a16="http://schemas.microsoft.com/office/drawing/2014/main" id="{67EEC0D0-1623-49F2-2339-1B593E704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E2142-BE69-7E6B-B7DA-9748A9687099}"/>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092208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D092-8428-341D-C142-8CACAEE18D5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5AD11E-10CF-BEF1-0362-675A37AF955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54345-D2DE-880A-19AA-7A86F7D02D51}"/>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5" name="Footer Placeholder 4">
            <a:extLst>
              <a:ext uri="{FF2B5EF4-FFF2-40B4-BE49-F238E27FC236}">
                <a16:creationId xmlns:a16="http://schemas.microsoft.com/office/drawing/2014/main" id="{F700BFA0-5B05-B715-4C56-81A8D445B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2264F-60F5-581D-174F-CD2BC40310D5}"/>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303819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5ED3-05B8-BB9B-C978-6EF7DD8FC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01A84D-7C3B-A0C8-A4DB-8BC97131487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509BD-81E7-0410-9B5C-AD8536C148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D0E47-6C33-1298-D706-7A31A528DA7C}"/>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6" name="Footer Placeholder 5">
            <a:extLst>
              <a:ext uri="{FF2B5EF4-FFF2-40B4-BE49-F238E27FC236}">
                <a16:creationId xmlns:a16="http://schemas.microsoft.com/office/drawing/2014/main" id="{79CE4100-86A2-0248-C2C6-0B0E030FE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2CD9F-5A6B-DB7D-46C0-81A610707107}"/>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1840313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EED4-21D8-F8CD-688F-F9D28A1521E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32DFC6-BD23-C842-8B5C-2DE3E80097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0A284-1940-219C-2B19-B0CB8D2E0CE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226DF5-6503-CDB1-9A33-784B2CA3BD5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2171F-9CDB-4116-B844-EBB9EEEA197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892554-0135-06B6-EACE-9A4B2ABF5D3B}"/>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8" name="Footer Placeholder 7">
            <a:extLst>
              <a:ext uri="{FF2B5EF4-FFF2-40B4-BE49-F238E27FC236}">
                <a16:creationId xmlns:a16="http://schemas.microsoft.com/office/drawing/2014/main" id="{908CD940-0553-0649-E284-7EEC78F1C2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E9F250-4DD4-5EFD-3652-850B1B0E9824}"/>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363010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E9EF-F234-1D51-7FAF-329D1CC100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D3AFE-981E-853A-2979-1DB0A96632F3}"/>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4" name="Footer Placeholder 3">
            <a:extLst>
              <a:ext uri="{FF2B5EF4-FFF2-40B4-BE49-F238E27FC236}">
                <a16:creationId xmlns:a16="http://schemas.microsoft.com/office/drawing/2014/main" id="{B1A33C83-F188-4A84-94D5-4AA8F25E7E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A1C8D2-C83F-DD7F-D1FB-69704BC37D44}"/>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580558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51BDC-BCA1-3367-E783-C765D914A8FD}"/>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3" name="Footer Placeholder 2">
            <a:extLst>
              <a:ext uri="{FF2B5EF4-FFF2-40B4-BE49-F238E27FC236}">
                <a16:creationId xmlns:a16="http://schemas.microsoft.com/office/drawing/2014/main" id="{7E5886C1-D673-3BF3-4CB9-76E372B85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E4313B-0CFD-2ADC-CDDC-81110A919C90}"/>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13655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5"/>
            <a:ext cx="2133600" cy="365125"/>
          </a:xfrm>
        </p:spPr>
        <p:txBody>
          <a:bodyPr/>
          <a:lstStyle/>
          <a:p>
            <a:endParaRPr lang="en-US"/>
          </a:p>
        </p:txBody>
      </p:sp>
      <p:sp>
        <p:nvSpPr>
          <p:cNvPr id="11" name="Footer Placeholder 4"/>
          <p:cNvSpPr>
            <a:spLocks noGrp="1"/>
          </p:cNvSpPr>
          <p:nvPr>
            <p:ph type="ftr" sz="quarter" idx="11"/>
          </p:nvPr>
        </p:nvSpPr>
        <p:spPr>
          <a:xfrm>
            <a:off x="3124200" y="5807075"/>
            <a:ext cx="2895600" cy="365125"/>
          </a:xfrm>
        </p:spPr>
        <p:txBody>
          <a:bodyPr/>
          <a:lstStyle/>
          <a:p>
            <a:endParaRPr lang="en-US"/>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3003-78F6-C562-C52E-6DD2171883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4D8EEA5-EAA5-33B6-A725-EBD58DFBA26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941DDE-1D37-0BA1-EE30-03C945A201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7623D9-F1CA-4E08-0CEC-610C93B06C31}"/>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6" name="Footer Placeholder 5">
            <a:extLst>
              <a:ext uri="{FF2B5EF4-FFF2-40B4-BE49-F238E27FC236}">
                <a16:creationId xmlns:a16="http://schemas.microsoft.com/office/drawing/2014/main" id="{F50F31C8-955D-E892-D00A-2C6AD1E5F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1B93E-3990-513C-B2A3-676151B8A388}"/>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1271998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CD43-BBE4-AF72-E8C1-022E811115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5320842-EE8E-62D1-4E97-9096E235E2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856EBB3-DC3F-1731-9A58-E075AFA87B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3E04CF-BD2D-104E-0D17-D32B0EEBAC47}"/>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6" name="Footer Placeholder 5">
            <a:extLst>
              <a:ext uri="{FF2B5EF4-FFF2-40B4-BE49-F238E27FC236}">
                <a16:creationId xmlns:a16="http://schemas.microsoft.com/office/drawing/2014/main" id="{13603C17-F480-A0FE-A616-861EAAF87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8D525-C484-B531-9A5A-D1783679FA0F}"/>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85824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6590-CFD9-F012-CB87-5D9FF88241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5A537-9513-53D4-2E9F-B7F2523E4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FB417-7D01-C0E4-0A1F-B97AF87F4878}"/>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5" name="Footer Placeholder 4">
            <a:extLst>
              <a:ext uri="{FF2B5EF4-FFF2-40B4-BE49-F238E27FC236}">
                <a16:creationId xmlns:a16="http://schemas.microsoft.com/office/drawing/2014/main" id="{999745C2-28BF-97DC-757A-BDB1DAA90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E42E6-3FA9-64F8-3997-4599CB012F92}"/>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884221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29065-8DB8-0330-2589-54257E4B62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50AFEB-0FEF-3875-46AC-0498724FC49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87C8B-AC75-CD2C-A804-50E4425AE171}"/>
              </a:ext>
            </a:extLst>
          </p:cNvPr>
          <p:cNvSpPr>
            <a:spLocks noGrp="1"/>
          </p:cNvSpPr>
          <p:nvPr>
            <p:ph type="dt" sz="half" idx="10"/>
          </p:nvPr>
        </p:nvSpPr>
        <p:spPr/>
        <p:txBody>
          <a:bodyPr/>
          <a:lstStyle/>
          <a:p>
            <a:fld id="{9F765919-0957-4BE1-A15F-06CCEC90AB16}" type="datetimeFigureOut">
              <a:rPr lang="en-US" smtClean="0"/>
              <a:t>5/28/2025</a:t>
            </a:fld>
            <a:endParaRPr lang="en-US"/>
          </a:p>
        </p:txBody>
      </p:sp>
      <p:sp>
        <p:nvSpPr>
          <p:cNvPr id="5" name="Footer Placeholder 4">
            <a:extLst>
              <a:ext uri="{FF2B5EF4-FFF2-40B4-BE49-F238E27FC236}">
                <a16:creationId xmlns:a16="http://schemas.microsoft.com/office/drawing/2014/main" id="{CCD55359-A0C4-A7A9-D27D-1B8B46918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F7738-3559-2217-F80E-B41F51964105}"/>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1548125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81000" y="5807077"/>
            <a:ext cx="2133600" cy="365125"/>
          </a:xfrm>
        </p:spPr>
        <p:txBody>
          <a:bodyPr/>
          <a:lstStyle/>
          <a:p>
            <a:endParaRPr lang="en-US"/>
          </a:p>
        </p:txBody>
      </p:sp>
      <p:sp>
        <p:nvSpPr>
          <p:cNvPr id="5" name="Footer Placeholder 4"/>
          <p:cNvSpPr>
            <a:spLocks noGrp="1"/>
          </p:cNvSpPr>
          <p:nvPr>
            <p:ph type="ftr" sz="quarter" idx="11"/>
          </p:nvPr>
        </p:nvSpPr>
        <p:spPr>
          <a:xfrm>
            <a:off x="3124200" y="5807077"/>
            <a:ext cx="2895600" cy="365125"/>
          </a:xfrm>
        </p:spPr>
        <p:txBody>
          <a:bodyPr/>
          <a:lstStyle/>
          <a:p>
            <a:endParaRPr lang="en-US"/>
          </a:p>
        </p:txBody>
      </p:sp>
      <p:sp>
        <p:nvSpPr>
          <p:cNvPr id="6"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216726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7"/>
            <a:ext cx="2133600" cy="365125"/>
          </a:xfrm>
        </p:spPr>
        <p:txBody>
          <a:bodyPr/>
          <a:lstStyle/>
          <a:p>
            <a:endParaRPr lang="en-US"/>
          </a:p>
        </p:txBody>
      </p:sp>
      <p:sp>
        <p:nvSpPr>
          <p:cNvPr id="11" name="Footer Placeholder 4"/>
          <p:cNvSpPr>
            <a:spLocks noGrp="1"/>
          </p:cNvSpPr>
          <p:nvPr>
            <p:ph type="ftr" sz="quarter" idx="11"/>
          </p:nvPr>
        </p:nvSpPr>
        <p:spPr>
          <a:xfrm>
            <a:off x="3124200" y="5807077"/>
            <a:ext cx="2895600" cy="365125"/>
          </a:xfrm>
        </p:spPr>
        <p:txBody>
          <a:bodyPr/>
          <a:lstStyle/>
          <a:p>
            <a:endParaRPr lang="en-US"/>
          </a:p>
        </p:txBody>
      </p:sp>
      <p:sp>
        <p:nvSpPr>
          <p:cNvPr id="12"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787584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381000" y="5807077"/>
            <a:ext cx="2133600" cy="365125"/>
          </a:xfrm>
        </p:spPr>
        <p:txBody>
          <a:bodyPr/>
          <a:lstStyle/>
          <a:p>
            <a:endParaRPr lang="en-US"/>
          </a:p>
        </p:txBody>
      </p:sp>
      <p:sp>
        <p:nvSpPr>
          <p:cNvPr id="8" name="Footer Placeholder 4"/>
          <p:cNvSpPr>
            <a:spLocks noGrp="1"/>
          </p:cNvSpPr>
          <p:nvPr>
            <p:ph type="ftr" sz="quarter" idx="11"/>
          </p:nvPr>
        </p:nvSpPr>
        <p:spPr>
          <a:xfrm>
            <a:off x="3124200" y="5807077"/>
            <a:ext cx="2895600" cy="365125"/>
          </a:xfrm>
        </p:spPr>
        <p:txBody>
          <a:bodyPr/>
          <a:lstStyle/>
          <a:p>
            <a:endParaRPr lang="en-US"/>
          </a:p>
        </p:txBody>
      </p:sp>
      <p:sp>
        <p:nvSpPr>
          <p:cNvPr id="9"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71017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381000" y="5807077"/>
            <a:ext cx="2133600" cy="365125"/>
          </a:xfrm>
        </p:spPr>
        <p:txBody>
          <a:bodyPr/>
          <a:lstStyle/>
          <a:p>
            <a:endParaRPr lang="en-US"/>
          </a:p>
        </p:txBody>
      </p:sp>
      <p:sp>
        <p:nvSpPr>
          <p:cNvPr id="9" name="Footer Placeholder 4"/>
          <p:cNvSpPr>
            <a:spLocks noGrp="1"/>
          </p:cNvSpPr>
          <p:nvPr>
            <p:ph type="ftr" sz="quarter" idx="11"/>
          </p:nvPr>
        </p:nvSpPr>
        <p:spPr>
          <a:xfrm>
            <a:off x="3124200" y="5807077"/>
            <a:ext cx="2895600" cy="365125"/>
          </a:xfrm>
        </p:spPr>
        <p:txBody>
          <a:bodyPr/>
          <a:lstStyle/>
          <a:p>
            <a:endParaRPr lang="en-US"/>
          </a:p>
        </p:txBody>
      </p:sp>
      <p:sp>
        <p:nvSpPr>
          <p:cNvPr id="10"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1036191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7"/>
            <a:ext cx="2133600" cy="365125"/>
          </a:xfrm>
        </p:spPr>
        <p:txBody>
          <a:bodyPr/>
          <a:lstStyle/>
          <a:p>
            <a:endParaRPr lang="en-US"/>
          </a:p>
        </p:txBody>
      </p:sp>
      <p:sp>
        <p:nvSpPr>
          <p:cNvPr id="11" name="Footer Placeholder 4"/>
          <p:cNvSpPr>
            <a:spLocks noGrp="1"/>
          </p:cNvSpPr>
          <p:nvPr>
            <p:ph type="ftr" sz="quarter" idx="11"/>
          </p:nvPr>
        </p:nvSpPr>
        <p:spPr>
          <a:xfrm>
            <a:off x="3124200" y="5807077"/>
            <a:ext cx="2895600" cy="365125"/>
          </a:xfrm>
        </p:spPr>
        <p:txBody>
          <a:bodyPr/>
          <a:lstStyle/>
          <a:p>
            <a:endParaRPr lang="en-US"/>
          </a:p>
        </p:txBody>
      </p:sp>
      <p:sp>
        <p:nvSpPr>
          <p:cNvPr id="12"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939761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381000" y="5807077"/>
            <a:ext cx="2133600" cy="365125"/>
          </a:xfrm>
        </p:spPr>
        <p:txBody>
          <a:bodyPr/>
          <a:lstStyle/>
          <a:p>
            <a:endParaRPr lang="en-US"/>
          </a:p>
        </p:txBody>
      </p:sp>
      <p:sp>
        <p:nvSpPr>
          <p:cNvPr id="7" name="Footer Placeholder 4"/>
          <p:cNvSpPr>
            <a:spLocks noGrp="1"/>
          </p:cNvSpPr>
          <p:nvPr>
            <p:ph type="ftr" sz="quarter" idx="11"/>
          </p:nvPr>
        </p:nvSpPr>
        <p:spPr>
          <a:xfrm>
            <a:off x="3124200" y="5807077"/>
            <a:ext cx="2895600" cy="365125"/>
          </a:xfrm>
        </p:spPr>
        <p:txBody>
          <a:bodyPr/>
          <a:lstStyle/>
          <a:p>
            <a:endParaRPr lang="en-US"/>
          </a:p>
        </p:txBody>
      </p:sp>
      <p:sp>
        <p:nvSpPr>
          <p:cNvPr id="8"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157902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381000" y="5807075"/>
            <a:ext cx="2133600" cy="365125"/>
          </a:xfrm>
        </p:spPr>
        <p:txBody>
          <a:bodyPr/>
          <a:lstStyle/>
          <a:p>
            <a:endParaRPr lang="en-US"/>
          </a:p>
        </p:txBody>
      </p:sp>
      <p:sp>
        <p:nvSpPr>
          <p:cNvPr id="8" name="Footer Placeholder 4"/>
          <p:cNvSpPr>
            <a:spLocks noGrp="1"/>
          </p:cNvSpPr>
          <p:nvPr>
            <p:ph type="ftr" sz="quarter" idx="11"/>
          </p:nvPr>
        </p:nvSpPr>
        <p:spPr>
          <a:xfrm>
            <a:off x="3124200" y="5807075"/>
            <a:ext cx="2895600" cy="365125"/>
          </a:xfrm>
        </p:spPr>
        <p:txBody>
          <a:bodyPr/>
          <a:lstStyle/>
          <a:p>
            <a:endParaRPr lang="en-US"/>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81000" y="5807077"/>
            <a:ext cx="2133600" cy="365125"/>
          </a:xfrm>
        </p:spPr>
        <p:txBody>
          <a:bodyPr/>
          <a:lstStyle/>
          <a:p>
            <a:endParaRPr lang="en-US"/>
          </a:p>
        </p:txBody>
      </p:sp>
      <p:sp>
        <p:nvSpPr>
          <p:cNvPr id="6" name="Footer Placeholder 4"/>
          <p:cNvSpPr>
            <a:spLocks noGrp="1"/>
          </p:cNvSpPr>
          <p:nvPr>
            <p:ph type="ftr" sz="quarter" idx="11"/>
          </p:nvPr>
        </p:nvSpPr>
        <p:spPr>
          <a:xfrm>
            <a:off x="3124200" y="5807077"/>
            <a:ext cx="2895600" cy="365125"/>
          </a:xfrm>
        </p:spPr>
        <p:txBody>
          <a:bodyPr/>
          <a:lstStyle/>
          <a:p>
            <a:endParaRPr lang="en-US"/>
          </a:p>
        </p:txBody>
      </p:sp>
      <p:sp>
        <p:nvSpPr>
          <p:cNvPr id="7"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61929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3"/>
          <p:cNvSpPr>
            <a:spLocks noGrp="1"/>
          </p:cNvSpPr>
          <p:nvPr>
            <p:ph type="dt" sz="half" idx="10"/>
          </p:nvPr>
        </p:nvSpPr>
        <p:spPr>
          <a:xfrm>
            <a:off x="381000" y="5807077"/>
            <a:ext cx="2133600" cy="365125"/>
          </a:xfrm>
        </p:spPr>
        <p:txBody>
          <a:bodyPr/>
          <a:lstStyle/>
          <a:p>
            <a:endParaRPr lang="en-US"/>
          </a:p>
        </p:txBody>
      </p:sp>
      <p:sp>
        <p:nvSpPr>
          <p:cNvPr id="9" name="Footer Placeholder 4"/>
          <p:cNvSpPr>
            <a:spLocks noGrp="1"/>
          </p:cNvSpPr>
          <p:nvPr>
            <p:ph type="ftr" sz="quarter" idx="11"/>
          </p:nvPr>
        </p:nvSpPr>
        <p:spPr>
          <a:xfrm>
            <a:off x="3124200" y="5807077"/>
            <a:ext cx="2895600" cy="365125"/>
          </a:xfrm>
        </p:spPr>
        <p:txBody>
          <a:bodyPr/>
          <a:lstStyle/>
          <a:p>
            <a:endParaRPr lang="en-US"/>
          </a:p>
        </p:txBody>
      </p:sp>
      <p:sp>
        <p:nvSpPr>
          <p:cNvPr id="10"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746930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3"/>
          <p:cNvSpPr>
            <a:spLocks noGrp="1"/>
          </p:cNvSpPr>
          <p:nvPr>
            <p:ph type="dt" sz="half" idx="10"/>
          </p:nvPr>
        </p:nvSpPr>
        <p:spPr>
          <a:xfrm>
            <a:off x="381000" y="5807077"/>
            <a:ext cx="2133600" cy="365125"/>
          </a:xfrm>
        </p:spPr>
        <p:txBody>
          <a:bodyPr/>
          <a:lstStyle/>
          <a:p>
            <a:endParaRPr lang="en-US"/>
          </a:p>
        </p:txBody>
      </p:sp>
      <p:sp>
        <p:nvSpPr>
          <p:cNvPr id="9" name="Footer Placeholder 4"/>
          <p:cNvSpPr>
            <a:spLocks noGrp="1"/>
          </p:cNvSpPr>
          <p:nvPr>
            <p:ph type="ftr" sz="quarter" idx="11"/>
          </p:nvPr>
        </p:nvSpPr>
        <p:spPr>
          <a:xfrm>
            <a:off x="3124200" y="5807077"/>
            <a:ext cx="2895600" cy="365125"/>
          </a:xfrm>
        </p:spPr>
        <p:txBody>
          <a:bodyPr/>
          <a:lstStyle/>
          <a:p>
            <a:endParaRPr lang="en-US"/>
          </a:p>
        </p:txBody>
      </p:sp>
      <p:sp>
        <p:nvSpPr>
          <p:cNvPr id="10"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430240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7"/>
            <a:ext cx="2133600" cy="365125"/>
          </a:xfrm>
        </p:spPr>
        <p:txBody>
          <a:bodyPr/>
          <a:lstStyle/>
          <a:p>
            <a:endParaRPr lang="en-US"/>
          </a:p>
        </p:txBody>
      </p:sp>
      <p:sp>
        <p:nvSpPr>
          <p:cNvPr id="8" name="Footer Placeholder 4"/>
          <p:cNvSpPr>
            <a:spLocks noGrp="1"/>
          </p:cNvSpPr>
          <p:nvPr>
            <p:ph type="ftr" sz="quarter" idx="11"/>
          </p:nvPr>
        </p:nvSpPr>
        <p:spPr>
          <a:xfrm>
            <a:off x="3124200" y="5807077"/>
            <a:ext cx="2895600" cy="365125"/>
          </a:xfrm>
        </p:spPr>
        <p:txBody>
          <a:bodyPr/>
          <a:lstStyle/>
          <a:p>
            <a:endParaRPr lang="en-US"/>
          </a:p>
        </p:txBody>
      </p:sp>
      <p:sp>
        <p:nvSpPr>
          <p:cNvPr id="9"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4293250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7"/>
            <a:ext cx="2133600" cy="365125"/>
          </a:xfrm>
        </p:spPr>
        <p:txBody>
          <a:bodyPr/>
          <a:lstStyle/>
          <a:p>
            <a:endParaRPr lang="en-US"/>
          </a:p>
        </p:txBody>
      </p:sp>
      <p:sp>
        <p:nvSpPr>
          <p:cNvPr id="8" name="Footer Placeholder 4"/>
          <p:cNvSpPr>
            <a:spLocks noGrp="1"/>
          </p:cNvSpPr>
          <p:nvPr>
            <p:ph type="ftr" sz="quarter" idx="11"/>
          </p:nvPr>
        </p:nvSpPr>
        <p:spPr>
          <a:xfrm>
            <a:off x="3124200" y="5807077"/>
            <a:ext cx="2895600" cy="365125"/>
          </a:xfrm>
        </p:spPr>
        <p:txBody>
          <a:bodyPr/>
          <a:lstStyle/>
          <a:p>
            <a:endParaRPr lang="en-US"/>
          </a:p>
        </p:txBody>
      </p:sp>
      <p:sp>
        <p:nvSpPr>
          <p:cNvPr id="9"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3054806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350"/>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2438402"/>
            <a:ext cx="73914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0" y="4191000"/>
            <a:ext cx="5029200" cy="960704"/>
          </a:xfrm>
          <a:prstGeom prst="rect">
            <a:avLst/>
          </a:prstGeom>
        </p:spPr>
      </p:pic>
    </p:spTree>
    <p:extLst>
      <p:ext uri="{BB962C8B-B14F-4D97-AF65-F5344CB8AC3E}">
        <p14:creationId xmlns:p14="http://schemas.microsoft.com/office/powerpoint/2010/main" val="88674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381000" y="5807075"/>
            <a:ext cx="2133600" cy="365125"/>
          </a:xfrm>
        </p:spPr>
        <p:txBody>
          <a:bodyPr/>
          <a:lstStyle/>
          <a:p>
            <a:endParaRPr lang="en-US"/>
          </a:p>
        </p:txBody>
      </p:sp>
      <p:sp>
        <p:nvSpPr>
          <p:cNvPr id="9" name="Footer Placeholder 4"/>
          <p:cNvSpPr>
            <a:spLocks noGrp="1"/>
          </p:cNvSpPr>
          <p:nvPr>
            <p:ph type="ftr" sz="quarter" idx="11"/>
          </p:nvPr>
        </p:nvSpPr>
        <p:spPr>
          <a:xfrm>
            <a:off x="3124200" y="5807075"/>
            <a:ext cx="2895600" cy="365125"/>
          </a:xfrm>
        </p:spPr>
        <p:txBody>
          <a:bodyPr/>
          <a:lstStyle/>
          <a:p>
            <a:endParaRPr lang="en-US"/>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5"/>
            <a:ext cx="2133600" cy="365125"/>
          </a:xfrm>
        </p:spPr>
        <p:txBody>
          <a:bodyPr/>
          <a:lstStyle/>
          <a:p>
            <a:endParaRPr lang="en-US"/>
          </a:p>
        </p:txBody>
      </p:sp>
      <p:sp>
        <p:nvSpPr>
          <p:cNvPr id="11" name="Footer Placeholder 4"/>
          <p:cNvSpPr>
            <a:spLocks noGrp="1"/>
          </p:cNvSpPr>
          <p:nvPr>
            <p:ph type="ftr" sz="quarter" idx="11"/>
          </p:nvPr>
        </p:nvSpPr>
        <p:spPr>
          <a:xfrm>
            <a:off x="3124200" y="5807075"/>
            <a:ext cx="2895600" cy="365125"/>
          </a:xfrm>
        </p:spPr>
        <p:txBody>
          <a:bodyPr/>
          <a:lstStyle/>
          <a:p>
            <a:endParaRPr lang="en-US"/>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381000" y="5807075"/>
            <a:ext cx="2133600" cy="365125"/>
          </a:xfrm>
        </p:spPr>
        <p:txBody>
          <a:bodyPr/>
          <a:lstStyle/>
          <a:p>
            <a:endParaRPr lang="en-US"/>
          </a:p>
        </p:txBody>
      </p:sp>
      <p:sp>
        <p:nvSpPr>
          <p:cNvPr id="7" name="Footer Placeholder 4"/>
          <p:cNvSpPr>
            <a:spLocks noGrp="1"/>
          </p:cNvSpPr>
          <p:nvPr>
            <p:ph type="ftr" sz="quarter" idx="11"/>
          </p:nvPr>
        </p:nvSpPr>
        <p:spPr>
          <a:xfrm>
            <a:off x="3124200" y="5807075"/>
            <a:ext cx="2895600" cy="365125"/>
          </a:xfrm>
        </p:spPr>
        <p:txBody>
          <a:bodyPr/>
          <a:lstStyle/>
          <a:p>
            <a:endParaRPr lang="en-US"/>
          </a:p>
        </p:txBody>
      </p:sp>
      <p:sp>
        <p:nvSpPr>
          <p:cNvPr id="8"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81000" y="5807075"/>
            <a:ext cx="2133600" cy="365125"/>
          </a:xfrm>
        </p:spPr>
        <p:txBody>
          <a:bodyPr/>
          <a:lstStyle/>
          <a:p>
            <a:endParaRPr lang="en-US"/>
          </a:p>
        </p:txBody>
      </p:sp>
      <p:sp>
        <p:nvSpPr>
          <p:cNvPr id="6" name="Footer Placeholder 4"/>
          <p:cNvSpPr>
            <a:spLocks noGrp="1"/>
          </p:cNvSpPr>
          <p:nvPr>
            <p:ph type="ftr" sz="quarter" idx="11"/>
          </p:nvPr>
        </p:nvSpPr>
        <p:spPr>
          <a:xfrm>
            <a:off x="3124200" y="5807075"/>
            <a:ext cx="2895600" cy="365125"/>
          </a:xfrm>
        </p:spPr>
        <p:txBody>
          <a:bodyPr/>
          <a:lstStyle/>
          <a:p>
            <a:endParaRPr lang="en-US"/>
          </a:p>
        </p:txBody>
      </p:sp>
      <p:sp>
        <p:nvSpPr>
          <p:cNvPr id="7"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a:p>
        </p:txBody>
      </p:sp>
      <p:sp>
        <p:nvSpPr>
          <p:cNvPr id="9" name="Footer Placeholder 4"/>
          <p:cNvSpPr>
            <a:spLocks noGrp="1"/>
          </p:cNvSpPr>
          <p:nvPr>
            <p:ph type="ftr" sz="quarter" idx="11"/>
          </p:nvPr>
        </p:nvSpPr>
        <p:spPr>
          <a:xfrm>
            <a:off x="3124200" y="5807075"/>
            <a:ext cx="2895600" cy="365125"/>
          </a:xfrm>
        </p:spPr>
        <p:txBody>
          <a:bodyPr/>
          <a:lstStyle/>
          <a:p>
            <a:endParaRPr lang="en-US"/>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a:p>
        </p:txBody>
      </p:sp>
      <p:sp>
        <p:nvSpPr>
          <p:cNvPr id="9" name="Footer Placeholder 4"/>
          <p:cNvSpPr>
            <a:spLocks noGrp="1"/>
          </p:cNvSpPr>
          <p:nvPr>
            <p:ph type="ftr" sz="quarter" idx="11"/>
          </p:nvPr>
        </p:nvSpPr>
        <p:spPr>
          <a:xfrm>
            <a:off x="3124200" y="5807075"/>
            <a:ext cx="2895600" cy="365125"/>
          </a:xfrm>
        </p:spPr>
        <p:txBody>
          <a:bodyPr/>
          <a:lstStyle/>
          <a:p>
            <a:endParaRPr lang="en-US"/>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ADDE-98E8-4149-84E6-9A28F99CE161}" type="datetimeFigureOut">
              <a:rPr lang="en-US" smtClean="0"/>
              <a:pPr/>
              <a:t>5/28/2025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172200"/>
            <a:ext cx="9144000" cy="6858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CCS Signature - Revers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6351379"/>
            <a:ext cx="2581774" cy="354221"/>
          </a:xfrm>
          <a:prstGeom prst="rect">
            <a:avLst/>
          </a:prstGeom>
        </p:spPr>
      </p:pic>
      <p:pic>
        <p:nvPicPr>
          <p:cNvPr id="12" name="Picture 11" descr="UCwCampusesRev.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7000" y="6283472"/>
            <a:ext cx="2209801" cy="4221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AD29D-FC9A-DDDD-44B9-C5F13B3A8F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19781-3524-35BF-9479-F08B66EA30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91AE3-CB57-A720-A239-F5951B61E4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9F765919-0957-4BE1-A15F-06CCEC90AB16}" type="datetimeFigureOut">
              <a:rPr lang="en-US" smtClean="0"/>
              <a:t>5/28/2025</a:t>
            </a:fld>
            <a:endParaRPr lang="en-US"/>
          </a:p>
        </p:txBody>
      </p:sp>
      <p:sp>
        <p:nvSpPr>
          <p:cNvPr id="5" name="Footer Placeholder 4">
            <a:extLst>
              <a:ext uri="{FF2B5EF4-FFF2-40B4-BE49-F238E27FC236}">
                <a16:creationId xmlns:a16="http://schemas.microsoft.com/office/drawing/2014/main" id="{4023C94B-2DA9-8E01-A8CD-C2B073AB42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0373A9-BB49-3D67-A07D-B7B31637FFC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20DA3C4-571A-4909-A3B0-E269977E0A3F}" type="slidenum">
              <a:rPr lang="en-US" smtClean="0"/>
              <a:t>‹#›</a:t>
            </a:fld>
            <a:endParaRPr lang="en-US"/>
          </a:p>
        </p:txBody>
      </p:sp>
    </p:spTree>
    <p:extLst>
      <p:ext uri="{BB962C8B-B14F-4D97-AF65-F5344CB8AC3E}">
        <p14:creationId xmlns:p14="http://schemas.microsoft.com/office/powerpoint/2010/main" val="29469215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49ADDE-98E8-4149-84E6-9A28F99CE161}" type="datetimeFigureOut">
              <a:rPr lang="en-US" smtClean="0"/>
              <a:pPr/>
              <a:t>5/28/2025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172200"/>
            <a:ext cx="9144000" cy="6858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UCCS Signature - Revers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7200" y="6351381"/>
            <a:ext cx="2581774" cy="354221"/>
          </a:xfrm>
          <a:prstGeom prst="rect">
            <a:avLst/>
          </a:prstGeom>
        </p:spPr>
      </p:pic>
      <p:pic>
        <p:nvPicPr>
          <p:cNvPr id="12" name="Picture 11" descr="UCwCampusesRev.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7001" y="6283472"/>
            <a:ext cx="2209801" cy="422128"/>
          </a:xfrm>
          <a:prstGeom prst="rect">
            <a:avLst/>
          </a:prstGeom>
        </p:spPr>
      </p:pic>
    </p:spTree>
    <p:extLst>
      <p:ext uri="{BB962C8B-B14F-4D97-AF65-F5344CB8AC3E}">
        <p14:creationId xmlns:p14="http://schemas.microsoft.com/office/powerpoint/2010/main" val="19227826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spcBef>
          <a:spcPct val="0"/>
        </a:spcBef>
        <a:buNone/>
        <a:defRPr sz="30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Arial Black"/>
          <a:ea typeface="+mn-ea"/>
          <a:cs typeface="Arial Black"/>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b="1" i="1"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PInvoice@cu.edu" TargetMode="External"/><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hyperlink" Target="mailto:APInvoice@cu.edu" TargetMode="External"/><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hyperlink" Target="mailto:ChangeOrder@cu.edu" TargetMode="External"/><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mailto:APInvoice@cu.edu" TargetMode="External"/><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37.svg"/></Relationships>
</file>

<file path=ppt/slides/_rels/slide1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ChangeOrder@cu.edu" TargetMode="Externa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45.svg"/></Relationships>
</file>

<file path=ppt/slides/_rels/slide2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hyperlink" Target="http://ariesrules.blogspot.com/2015_07_01_archive.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esleyan2ndgrade.wikispaces.com/Important+Dat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infotecarios.com/certificacion-de-bibliotecas-academicas/"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sv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59.svg"/></Relationships>
</file>

<file path=ppt/slides/_rels/slide34.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59.svg"/></Relationships>
</file>

<file path=ppt/slides/_rels/slide37.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highschoolpersonalfinance.wikispaces.com/Your+Paycheck"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cctfinc@uccs.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mailto:acctfinc@uccs.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cctfinc@uccs.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wiki.sc4devotion.com/index.php?title=Image:Wiki_clean.p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9.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hackjam.wikispaces.com/Dante'+H." TargetMode="External"/><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hyperlink" Target="mailto:CUSupplier@cu.edu" TargetMode="External"/><Relationship Id="rId4" Type="http://schemas.openxmlformats.org/officeDocument/2006/relationships/hyperlink" Target="https://solutions.sciquest.com/apps/Router/SupplierLogin?CustOrg=Colorad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PInvoice@cu.edu" TargetMode="External"/><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
            <a:ext cx="7772400" cy="1295400"/>
          </a:xfrm>
        </p:spPr>
        <p:txBody>
          <a:bodyPr/>
          <a:lstStyle/>
          <a:p>
            <a:r>
              <a:rPr lang="en-US" b="1" dirty="0"/>
              <a:t>YEAR-END CLOSE MEETING</a:t>
            </a:r>
            <a:br>
              <a:rPr lang="en-US" b="1" dirty="0"/>
            </a:br>
            <a:r>
              <a:rPr lang="en-US" sz="3600" dirty="0">
                <a:solidFill>
                  <a:schemeClr val="accent6">
                    <a:lumMod val="75000"/>
                  </a:schemeClr>
                </a:solidFill>
              </a:rPr>
              <a:t>May 28, 2025</a:t>
            </a:r>
          </a:p>
        </p:txBody>
      </p:sp>
      <p:pic>
        <p:nvPicPr>
          <p:cNvPr id="4" name="Picture 3">
            <a:extLst>
              <a:ext uri="{FF2B5EF4-FFF2-40B4-BE49-F238E27FC236}">
                <a16:creationId xmlns:a16="http://schemas.microsoft.com/office/drawing/2014/main" id="{5506D5DE-46CA-4597-A965-EDEEF2817737}"/>
              </a:ext>
            </a:extLst>
          </p:cNvPr>
          <p:cNvPicPr>
            <a:picLocks noChangeAspect="1"/>
          </p:cNvPicPr>
          <p:nvPr/>
        </p:nvPicPr>
        <p:blipFill>
          <a:blip r:embed="rId2"/>
          <a:stretch>
            <a:fillRect/>
          </a:stretch>
        </p:blipFill>
        <p:spPr>
          <a:xfrm>
            <a:off x="2362200" y="2057400"/>
            <a:ext cx="4066957" cy="3733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583205" y="1222386"/>
            <a:ext cx="7157554" cy="891540"/>
          </a:xfrm>
        </p:spPr>
        <p:txBody>
          <a:bodyPr>
            <a:normAutofit/>
          </a:bodyPr>
          <a:lstStyle/>
          <a:p>
            <a:r>
              <a:rPr lang="en-US" b="1" dirty="0">
                <a:solidFill>
                  <a:schemeClr val="tx1">
                    <a:lumMod val="85000"/>
                    <a:lumOff val="15000"/>
                  </a:schemeClr>
                </a:solidFill>
              </a:rPr>
              <a:t>FYE 2025 – Payable Services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97280" y="1950298"/>
            <a:ext cx="6643478" cy="3323129"/>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13, 2025 (deadline at 6pm)</a:t>
            </a:r>
          </a:p>
          <a:p>
            <a:pPr marL="0" lvl="1" indent="0" defTabSz="685800">
              <a:spcBef>
                <a:spcPts val="375"/>
              </a:spcBef>
              <a:buNone/>
            </a:pPr>
            <a:r>
              <a:rPr lang="en-US" sz="2175" b="1" i="1" dirty="0">
                <a:solidFill>
                  <a:prstClr val="black"/>
                </a:solidFill>
                <a:latin typeface="Aptos" panose="02110004020202020204"/>
              </a:rPr>
              <a:t>	</a:t>
            </a:r>
            <a:r>
              <a:rPr lang="en-US" sz="1875" b="1" i="1" dirty="0">
                <a:solidFill>
                  <a:prstClr val="black"/>
                </a:solidFill>
                <a:latin typeface="Aptos" panose="02110004020202020204"/>
              </a:rPr>
              <a:t>To ensure </a:t>
            </a:r>
            <a:r>
              <a:rPr lang="en-US" sz="1875" b="1" i="1" u="sng" dirty="0">
                <a:solidFill>
                  <a:prstClr val="black"/>
                </a:solidFill>
                <a:latin typeface="Aptos" panose="02110004020202020204"/>
              </a:rPr>
              <a:t>payment</a:t>
            </a:r>
            <a:r>
              <a:rPr lang="en-US" sz="1875" b="1" i="1" dirty="0">
                <a:solidFill>
                  <a:prstClr val="black"/>
                </a:solidFill>
                <a:latin typeface="Aptos" panose="02110004020202020204"/>
              </a:rPr>
              <a:t> in FY25</a:t>
            </a:r>
            <a:endParaRPr lang="en-US" sz="375" b="1" i="1" dirty="0">
              <a:solidFill>
                <a:prstClr val="black"/>
              </a:solidFill>
              <a:latin typeface="Aptos" panose="02110004020202020204"/>
            </a:endParaRP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submit </a:t>
            </a:r>
            <a:r>
              <a:rPr lang="en-US" sz="1875" b="1" dirty="0">
                <a:solidFill>
                  <a:prstClr val="black"/>
                </a:solidFill>
                <a:latin typeface="Aptos" panose="02110004020202020204"/>
              </a:rPr>
              <a:t>PO/SPO/BPO Invoices</a:t>
            </a:r>
            <a:endParaRPr lang="en-US" sz="1500" b="1" dirty="0">
              <a:solidFill>
                <a:prstClr val="black"/>
              </a:solidFill>
              <a:latin typeface="Aptos" panose="02110004020202020204"/>
            </a:endParaRP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Send to </a:t>
            </a:r>
            <a:r>
              <a:rPr lang="en-US" sz="1575" dirty="0">
                <a:solidFill>
                  <a:prstClr val="black"/>
                </a:solidFill>
                <a:latin typeface="Aptos" panose="02110004020202020204"/>
                <a:hlinkClick r:id="rId3"/>
              </a:rPr>
              <a:t>APInvoice@cu.edu</a:t>
            </a:r>
            <a:r>
              <a:rPr lang="en-US" sz="1575" dirty="0">
                <a:solidFill>
                  <a:prstClr val="black"/>
                </a:solidFill>
                <a:latin typeface="Aptos" panose="02110004020202020204"/>
              </a:rPr>
              <a:t> </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Payments are subject to payment terms (typically N30)</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Last day to provide campus approval for </a:t>
            </a:r>
            <a:r>
              <a:rPr lang="en-US" sz="1725" b="1" dirty="0">
                <a:solidFill>
                  <a:prstClr val="black"/>
                </a:solidFill>
                <a:latin typeface="Aptos" panose="02110004020202020204"/>
              </a:rPr>
              <a:t>Payment Vouchers </a:t>
            </a:r>
            <a:r>
              <a:rPr lang="en-US" sz="1725" dirty="0">
                <a:solidFill>
                  <a:prstClr val="black"/>
                </a:solidFill>
                <a:latin typeface="Aptos" panose="02110004020202020204"/>
              </a:rPr>
              <a:t>in CU Marketplace (N00)</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CU Marketplace invoice/voucher payments </a:t>
            </a:r>
            <a:r>
              <a:rPr lang="en-US" sz="1725" b="1" u="sng" dirty="0">
                <a:solidFill>
                  <a:prstClr val="black"/>
                </a:solidFill>
                <a:latin typeface="Aptos" panose="02110004020202020204"/>
              </a:rPr>
              <a:t>are</a:t>
            </a:r>
            <a:r>
              <a:rPr lang="en-US" sz="1725" b="1" dirty="0">
                <a:solidFill>
                  <a:prstClr val="black"/>
                </a:solidFill>
                <a:latin typeface="Aptos" panose="02110004020202020204"/>
              </a:rPr>
              <a:t> </a:t>
            </a:r>
            <a:r>
              <a:rPr lang="en-US" sz="1725" dirty="0">
                <a:solidFill>
                  <a:prstClr val="black"/>
                </a:solidFill>
                <a:latin typeface="Aptos" panose="02110004020202020204"/>
              </a:rPr>
              <a:t>included in the accrual process</a:t>
            </a:r>
          </a:p>
        </p:txBody>
      </p:sp>
      <p:pic>
        <p:nvPicPr>
          <p:cNvPr id="4" name="Graphic 3" descr="Bank check with solid fill">
            <a:extLst>
              <a:ext uri="{FF2B5EF4-FFF2-40B4-BE49-F238E27FC236}">
                <a16:creationId xmlns:a16="http://schemas.microsoft.com/office/drawing/2014/main" id="{BE5639E8-E754-8632-5D61-455F53EC38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16651" y="1797692"/>
            <a:ext cx="1044146" cy="1044146"/>
          </a:xfrm>
          <a:prstGeom prst="rect">
            <a:avLst/>
          </a:prstGeom>
        </p:spPr>
      </p:pic>
    </p:spTree>
    <p:extLst>
      <p:ext uri="{BB962C8B-B14F-4D97-AF65-F5344CB8AC3E}">
        <p14:creationId xmlns:p14="http://schemas.microsoft.com/office/powerpoint/2010/main" val="53758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583205" y="1222386"/>
            <a:ext cx="7444690" cy="891540"/>
          </a:xfrm>
        </p:spPr>
        <p:txBody>
          <a:bodyPr>
            <a:normAutofit/>
          </a:bodyPr>
          <a:lstStyle/>
          <a:p>
            <a:r>
              <a:rPr lang="en-US" b="1" dirty="0">
                <a:solidFill>
                  <a:schemeClr val="tx1">
                    <a:lumMod val="85000"/>
                    <a:lumOff val="15000"/>
                  </a:schemeClr>
                </a:solidFill>
              </a:rPr>
              <a:t>FYE 2025 – Payable Services Guidelines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pic>
        <p:nvPicPr>
          <p:cNvPr id="4" name="Graphic 3" descr="Transfer1 with solid fill">
            <a:extLst>
              <a:ext uri="{FF2B5EF4-FFF2-40B4-BE49-F238E27FC236}">
                <a16:creationId xmlns:a16="http://schemas.microsoft.com/office/drawing/2014/main" id="{C27B74F0-8D41-9263-66EA-94329956FA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0405" y="1674346"/>
            <a:ext cx="1090323" cy="1090323"/>
          </a:xfrm>
          <a:prstGeom prst="rect">
            <a:avLst/>
          </a:prstGeom>
        </p:spPr>
      </p:pic>
      <p:sp>
        <p:nvSpPr>
          <p:cNvPr id="9" name="Content Placeholder 2">
            <a:extLst>
              <a:ext uri="{FF2B5EF4-FFF2-40B4-BE49-F238E27FC236}">
                <a16:creationId xmlns:a16="http://schemas.microsoft.com/office/drawing/2014/main" id="{7FA8756F-01BD-531C-3D01-80AFA643440E}"/>
              </a:ext>
            </a:extLst>
          </p:cNvPr>
          <p:cNvSpPr>
            <a:spLocks noGrp="1"/>
          </p:cNvSpPr>
          <p:nvPr>
            <p:ph idx="1"/>
          </p:nvPr>
        </p:nvSpPr>
        <p:spPr>
          <a:xfrm>
            <a:off x="815420" y="1946748"/>
            <a:ext cx="6817130" cy="3264683"/>
          </a:xfrm>
        </p:spPr>
        <p:txBody>
          <a:bodyPr anchor="ctr">
            <a:noAutofit/>
          </a:bodyPr>
          <a:lstStyle/>
          <a:p>
            <a:r>
              <a:rPr lang="en-US" sz="1875" dirty="0">
                <a:solidFill>
                  <a:schemeClr val="tx1">
                    <a:lumMod val="85000"/>
                    <a:lumOff val="15000"/>
                  </a:schemeClr>
                </a:solidFill>
              </a:rPr>
              <a:t>Submit clear and legible documents</a:t>
            </a:r>
          </a:p>
          <a:p>
            <a:r>
              <a:rPr lang="en-US" sz="1875" dirty="0">
                <a:solidFill>
                  <a:schemeClr val="tx1">
                    <a:lumMod val="85000"/>
                    <a:lumOff val="15000"/>
                  </a:schemeClr>
                </a:solidFill>
              </a:rPr>
              <a:t>Include all required documentation/signatures (SOW form(s), Honorarium, etc.)</a:t>
            </a:r>
          </a:p>
          <a:p>
            <a:r>
              <a:rPr lang="en-US" sz="1875" dirty="0">
                <a:solidFill>
                  <a:schemeClr val="tx1">
                    <a:lumMod val="85000"/>
                    <a:lumOff val="15000"/>
                  </a:schemeClr>
                </a:solidFill>
              </a:rPr>
              <a:t>Invoices </a:t>
            </a:r>
            <a:r>
              <a:rPr lang="en-US" sz="1875" b="1" u="sng" dirty="0">
                <a:solidFill>
                  <a:schemeClr val="tx1">
                    <a:lumMod val="85000"/>
                    <a:lumOff val="15000"/>
                  </a:schemeClr>
                </a:solidFill>
              </a:rPr>
              <a:t>must</a:t>
            </a:r>
            <a:r>
              <a:rPr lang="en-US" sz="1875" dirty="0">
                <a:solidFill>
                  <a:schemeClr val="tx1">
                    <a:lumMod val="85000"/>
                    <a:lumOff val="15000"/>
                  </a:schemeClr>
                </a:solidFill>
              </a:rPr>
              <a:t> include PO number </a:t>
            </a:r>
            <a:r>
              <a:rPr lang="en-US" sz="1875" b="1" i="1" dirty="0">
                <a:solidFill>
                  <a:schemeClr val="tx1">
                    <a:lumMod val="85000"/>
                    <a:lumOff val="15000"/>
                  </a:schemeClr>
                </a:solidFill>
              </a:rPr>
              <a:t>on the document</a:t>
            </a:r>
            <a:endParaRPr lang="en-US" sz="1875" b="1" dirty="0">
              <a:solidFill>
                <a:schemeClr val="tx1">
                  <a:lumMod val="85000"/>
                  <a:lumOff val="15000"/>
                </a:schemeClr>
              </a:solidFill>
            </a:endParaRPr>
          </a:p>
          <a:p>
            <a:r>
              <a:rPr lang="en-US" sz="1875" dirty="0">
                <a:solidFill>
                  <a:schemeClr val="tx1">
                    <a:lumMod val="85000"/>
                    <a:lumOff val="15000"/>
                  </a:schemeClr>
                </a:solidFill>
              </a:rPr>
              <a:t>Processing is completed first-in/first-out</a:t>
            </a:r>
          </a:p>
          <a:p>
            <a:r>
              <a:rPr lang="en-US" sz="1875" dirty="0">
                <a:solidFill>
                  <a:schemeClr val="tx1">
                    <a:lumMod val="85000"/>
                    <a:lumOff val="15000"/>
                  </a:schemeClr>
                </a:solidFill>
              </a:rPr>
              <a:t>Remember to check payment status FIRST</a:t>
            </a:r>
          </a:p>
          <a:p>
            <a:pPr lvl="1">
              <a:buFont typeface="Wingdings" panose="05000000000000000000" pitchFamily="2" charset="2"/>
              <a:buChar char="ü"/>
            </a:pPr>
            <a:r>
              <a:rPr lang="en-US" sz="1650" dirty="0">
                <a:solidFill>
                  <a:schemeClr val="tx1">
                    <a:lumMod val="85000"/>
                    <a:lumOff val="15000"/>
                  </a:schemeClr>
                </a:solidFill>
              </a:rPr>
              <a:t>Look up in the system or contact the PSC Service Desk</a:t>
            </a:r>
          </a:p>
          <a:p>
            <a:pPr lvl="1">
              <a:buFont typeface="Wingdings" panose="05000000000000000000" pitchFamily="2" charset="2"/>
              <a:buChar char="ü"/>
            </a:pPr>
            <a:r>
              <a:rPr lang="en-US" sz="1650" dirty="0">
                <a:solidFill>
                  <a:schemeClr val="tx1">
                    <a:lumMod val="85000"/>
                    <a:lumOff val="15000"/>
                  </a:schemeClr>
                </a:solidFill>
              </a:rPr>
              <a:t>Refrain from sending in duplicate copies of invoices to APInvoice</a:t>
            </a:r>
          </a:p>
          <a:p>
            <a:pPr lvl="2">
              <a:buFont typeface="Courier New" panose="02070309020205020404" pitchFamily="49" charset="0"/>
              <a:buChar char="o"/>
            </a:pPr>
            <a:r>
              <a:rPr lang="en-US" sz="1425" dirty="0">
                <a:solidFill>
                  <a:schemeClr val="tx1">
                    <a:lumMod val="85000"/>
                    <a:lumOff val="15000"/>
                  </a:schemeClr>
                </a:solidFill>
              </a:rPr>
              <a:t>Backlogs the system and creates longer processing times</a:t>
            </a:r>
          </a:p>
        </p:txBody>
      </p:sp>
    </p:spTree>
    <p:extLst>
      <p:ext uri="{BB962C8B-B14F-4D97-AF65-F5344CB8AC3E}">
        <p14:creationId xmlns:p14="http://schemas.microsoft.com/office/powerpoint/2010/main" val="429099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494968" y="1192106"/>
            <a:ext cx="7848101" cy="891540"/>
          </a:xfrm>
        </p:spPr>
        <p:txBody>
          <a:bodyPr>
            <a:normAutofit/>
          </a:bodyPr>
          <a:lstStyle/>
          <a:p>
            <a:r>
              <a:rPr lang="en-US" b="1" dirty="0">
                <a:solidFill>
                  <a:schemeClr val="tx1">
                    <a:lumMod val="85000"/>
                    <a:lumOff val="15000"/>
                  </a:schemeClr>
                </a:solidFill>
              </a:rPr>
              <a:t>FYE 2025 – Payable Services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00462" y="2504678"/>
            <a:ext cx="6643478" cy="2173206"/>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Monday, June 30, 2025 (deadline at 12pm)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submit requests to </a:t>
            </a:r>
            <a:r>
              <a:rPr lang="en-US" sz="1875" b="1" dirty="0">
                <a:solidFill>
                  <a:prstClr val="black"/>
                </a:solidFill>
                <a:latin typeface="Aptos" panose="02110004020202020204"/>
              </a:rPr>
              <a:t>cancel AP checks</a:t>
            </a:r>
            <a:endParaRPr lang="en-US" sz="1725" b="1" dirty="0">
              <a:solidFill>
                <a:prstClr val="black"/>
              </a:solidFill>
              <a:latin typeface="Aptos" panose="02110004020202020204"/>
            </a:endParaRP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Submit Warrant Adjustment (WA) form to PSC at </a:t>
            </a:r>
            <a:r>
              <a:rPr lang="en-US" sz="1575" dirty="0">
                <a:solidFill>
                  <a:prstClr val="black"/>
                </a:solidFill>
                <a:latin typeface="Aptos" panose="02110004020202020204"/>
                <a:hlinkClick r:id="rId3"/>
              </a:rPr>
              <a:t>APInvoice@cu.edu</a:t>
            </a:r>
            <a:r>
              <a:rPr lang="en-US" sz="1575" dirty="0">
                <a:solidFill>
                  <a:prstClr val="black"/>
                </a:solidFill>
                <a:latin typeface="Aptos" panose="02110004020202020204"/>
              </a:rPr>
              <a:t> </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Ensure WA form is </a:t>
            </a:r>
            <a:r>
              <a:rPr lang="en-US" sz="1575" b="1" dirty="0">
                <a:solidFill>
                  <a:prstClr val="black"/>
                </a:solidFill>
                <a:latin typeface="Aptos" panose="02110004020202020204"/>
              </a:rPr>
              <a:t>fully completed </a:t>
            </a:r>
            <a:r>
              <a:rPr lang="en-US" sz="1575" dirty="0">
                <a:solidFill>
                  <a:prstClr val="black"/>
                </a:solidFill>
                <a:latin typeface="Aptos" panose="02110004020202020204"/>
              </a:rPr>
              <a:t>and </a:t>
            </a:r>
            <a:r>
              <a:rPr lang="en-US" sz="1575" b="1" dirty="0">
                <a:solidFill>
                  <a:prstClr val="black"/>
                </a:solidFill>
                <a:latin typeface="Aptos" panose="02110004020202020204"/>
              </a:rPr>
              <a:t>fully signed</a:t>
            </a:r>
          </a:p>
        </p:txBody>
      </p:sp>
      <p:pic>
        <p:nvPicPr>
          <p:cNvPr id="9" name="Graphic 8" descr="Stop with solid fill">
            <a:extLst>
              <a:ext uri="{FF2B5EF4-FFF2-40B4-BE49-F238E27FC236}">
                <a16:creationId xmlns:a16="http://schemas.microsoft.com/office/drawing/2014/main" id="{AF4ACD13-5929-EF7D-8B70-22DB4B2DE9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4434" y="1827199"/>
            <a:ext cx="957223" cy="957223"/>
          </a:xfrm>
          <a:prstGeom prst="rect">
            <a:avLst/>
          </a:prstGeom>
        </p:spPr>
      </p:pic>
    </p:spTree>
    <p:extLst>
      <p:ext uri="{BB962C8B-B14F-4D97-AF65-F5344CB8AC3E}">
        <p14:creationId xmlns:p14="http://schemas.microsoft.com/office/powerpoint/2010/main" val="251028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494968" y="1192106"/>
            <a:ext cx="7848101" cy="891540"/>
          </a:xfrm>
        </p:spPr>
        <p:txBody>
          <a:bodyPr>
            <a:normAutofit fontScale="90000"/>
          </a:bodyPr>
          <a:lstStyle/>
          <a:p>
            <a:r>
              <a:rPr lang="en-US" b="1" dirty="0">
                <a:solidFill>
                  <a:schemeClr val="tx1">
                    <a:lumMod val="85000"/>
                    <a:lumOff val="15000"/>
                  </a:schemeClr>
                </a:solidFill>
              </a:rPr>
              <a:t>FYE 2025 – Travel &amp; Reimbursement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97280" y="1950298"/>
            <a:ext cx="6643478" cy="3323129"/>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13, 2025 (deadline at 6pm)</a:t>
            </a:r>
          </a:p>
          <a:p>
            <a:pPr marL="0" lvl="1" indent="0" defTabSz="685800">
              <a:spcBef>
                <a:spcPts val="375"/>
              </a:spcBef>
              <a:buNone/>
            </a:pPr>
            <a:r>
              <a:rPr lang="en-US" sz="2175" b="1" i="1" dirty="0">
                <a:solidFill>
                  <a:prstClr val="black"/>
                </a:solidFill>
                <a:latin typeface="Aptos" panose="02110004020202020204"/>
              </a:rPr>
              <a:t>       </a:t>
            </a:r>
            <a:r>
              <a:rPr lang="en-US" sz="1875" b="1" i="1" dirty="0">
                <a:solidFill>
                  <a:prstClr val="black"/>
                </a:solidFill>
                <a:latin typeface="Aptos" panose="02110004020202020204"/>
              </a:rPr>
              <a:t>To ensure </a:t>
            </a:r>
            <a:r>
              <a:rPr lang="en-US" sz="1875" b="1" i="1" u="sng" dirty="0">
                <a:solidFill>
                  <a:prstClr val="black"/>
                </a:solidFill>
                <a:latin typeface="Aptos" panose="02110004020202020204"/>
              </a:rPr>
              <a:t>reconciliation/payment</a:t>
            </a:r>
            <a:r>
              <a:rPr lang="en-US" sz="1875" b="1" i="1" dirty="0">
                <a:solidFill>
                  <a:prstClr val="black"/>
                </a:solidFill>
                <a:latin typeface="Aptos" panose="02110004020202020204"/>
              </a:rPr>
              <a:t> in FY25</a:t>
            </a:r>
            <a:endParaRPr lang="en-US" sz="375" b="1" i="1" dirty="0">
              <a:solidFill>
                <a:prstClr val="black"/>
              </a:solidFill>
              <a:latin typeface="Aptos" panose="02110004020202020204"/>
            </a:endParaRP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provide </a:t>
            </a:r>
            <a:r>
              <a:rPr lang="en-US" sz="1875" b="1" dirty="0">
                <a:solidFill>
                  <a:prstClr val="black"/>
                </a:solidFill>
                <a:latin typeface="Aptos" panose="02110004020202020204"/>
              </a:rPr>
              <a:t>campus approval </a:t>
            </a:r>
            <a:r>
              <a:rPr lang="en-US" sz="1875" dirty="0">
                <a:solidFill>
                  <a:prstClr val="black"/>
                </a:solidFill>
                <a:latin typeface="Aptos" panose="02110004020202020204"/>
              </a:rPr>
              <a:t>for:</a:t>
            </a:r>
          </a:p>
          <a:p>
            <a:pPr marL="878681" lvl="3" indent="-257175" defTabSz="685800">
              <a:spcBef>
                <a:spcPts val="375"/>
              </a:spcBef>
              <a:buFont typeface="Wingdings" panose="05000000000000000000" pitchFamily="2" charset="2"/>
              <a:buChar char="§"/>
            </a:pPr>
            <a:r>
              <a:rPr lang="en-US" sz="1725" b="1" i="1" dirty="0">
                <a:solidFill>
                  <a:prstClr val="black"/>
                </a:solidFill>
                <a:latin typeface="Aptos" panose="02110004020202020204"/>
              </a:rPr>
              <a:t>Employee Travel Reconciliation</a:t>
            </a:r>
            <a:r>
              <a:rPr lang="en-US" sz="1725" b="1" dirty="0">
                <a:solidFill>
                  <a:prstClr val="black"/>
                </a:solidFill>
                <a:latin typeface="Aptos" panose="02110004020202020204"/>
              </a:rPr>
              <a:t> (expense) reports</a:t>
            </a:r>
          </a:p>
          <a:p>
            <a:pPr marL="878681" lvl="3" indent="-257175" defTabSz="685800">
              <a:spcBef>
                <a:spcPts val="375"/>
              </a:spcBef>
              <a:buFont typeface="Wingdings" panose="05000000000000000000" pitchFamily="2" charset="2"/>
              <a:buChar char="§"/>
            </a:pPr>
            <a:r>
              <a:rPr lang="en-US" sz="1725" b="1" i="1" dirty="0">
                <a:solidFill>
                  <a:prstClr val="black"/>
                </a:solidFill>
                <a:latin typeface="Aptos" panose="02110004020202020204"/>
              </a:rPr>
              <a:t>Employee Non-Travel Expenses</a:t>
            </a:r>
            <a:r>
              <a:rPr lang="en-US" sz="1725" b="1" dirty="0">
                <a:solidFill>
                  <a:prstClr val="black"/>
                </a:solidFill>
                <a:latin typeface="Aptos" panose="02110004020202020204"/>
              </a:rPr>
              <a:t> reports</a:t>
            </a:r>
          </a:p>
          <a:p>
            <a:pPr marL="878681" lvl="3" indent="-257175" defTabSz="685800">
              <a:spcBef>
                <a:spcPts val="375"/>
              </a:spcBef>
              <a:buFont typeface="Wingdings" panose="05000000000000000000" pitchFamily="2" charset="2"/>
              <a:buChar char="§"/>
            </a:pPr>
            <a:r>
              <a:rPr lang="en-US" sz="1725" b="1" i="1" dirty="0">
                <a:solidFill>
                  <a:prstClr val="black"/>
                </a:solidFill>
                <a:latin typeface="Aptos" panose="02110004020202020204"/>
              </a:rPr>
              <a:t>Non-Employee Expenses</a:t>
            </a:r>
            <a:r>
              <a:rPr lang="en-US" sz="1725" b="1" dirty="0">
                <a:solidFill>
                  <a:prstClr val="black"/>
                </a:solidFill>
                <a:latin typeface="Aptos" panose="02110004020202020204"/>
              </a:rPr>
              <a:t> reports</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Travel &amp; Reimbursement reports/payments </a:t>
            </a:r>
            <a:r>
              <a:rPr lang="en-US" sz="1725" b="1" u="sng" dirty="0">
                <a:solidFill>
                  <a:prstClr val="black"/>
                </a:solidFill>
                <a:latin typeface="Aptos" panose="02110004020202020204"/>
              </a:rPr>
              <a:t>ARE NOT</a:t>
            </a:r>
            <a:r>
              <a:rPr lang="en-US" sz="1725" b="1" dirty="0">
                <a:solidFill>
                  <a:prstClr val="black"/>
                </a:solidFill>
                <a:latin typeface="Aptos" panose="02110004020202020204"/>
              </a:rPr>
              <a:t> </a:t>
            </a:r>
            <a:r>
              <a:rPr lang="en-US" sz="1725" dirty="0">
                <a:solidFill>
                  <a:prstClr val="black"/>
                </a:solidFill>
                <a:latin typeface="Aptos" panose="02110004020202020204"/>
              </a:rPr>
              <a:t>accrued </a:t>
            </a:r>
          </a:p>
        </p:txBody>
      </p:sp>
      <p:pic>
        <p:nvPicPr>
          <p:cNvPr id="5" name="Graphic 4" descr="Travel with solid fill">
            <a:extLst>
              <a:ext uri="{FF2B5EF4-FFF2-40B4-BE49-F238E27FC236}">
                <a16:creationId xmlns:a16="http://schemas.microsoft.com/office/drawing/2014/main" id="{8FC75322-A3E8-7143-F478-1C25824BEA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2092" y="1816742"/>
            <a:ext cx="994317" cy="994317"/>
          </a:xfrm>
          <a:prstGeom prst="rect">
            <a:avLst/>
          </a:prstGeom>
        </p:spPr>
      </p:pic>
    </p:spTree>
    <p:extLst>
      <p:ext uri="{BB962C8B-B14F-4D97-AF65-F5344CB8AC3E}">
        <p14:creationId xmlns:p14="http://schemas.microsoft.com/office/powerpoint/2010/main" val="292842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494968" y="1192106"/>
            <a:ext cx="7848101" cy="891540"/>
          </a:xfrm>
        </p:spPr>
        <p:txBody>
          <a:bodyPr>
            <a:normAutofit/>
          </a:bodyPr>
          <a:lstStyle/>
          <a:p>
            <a:r>
              <a:rPr lang="en-US" b="1" dirty="0">
                <a:solidFill>
                  <a:schemeClr val="tx1">
                    <a:lumMod val="85000"/>
                    <a:lumOff val="15000"/>
                  </a:schemeClr>
                </a:solidFill>
              </a:rPr>
              <a:t>FYE 2025 – Procurement Card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97280" y="1950298"/>
            <a:ext cx="6643478" cy="3323129"/>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20, 2025 (deadline at 6pm)</a:t>
            </a:r>
          </a:p>
          <a:p>
            <a:pPr marL="0" lvl="1" indent="0" defTabSz="685800">
              <a:spcBef>
                <a:spcPts val="375"/>
              </a:spcBef>
              <a:buNone/>
            </a:pPr>
            <a:r>
              <a:rPr lang="en-US" sz="2175" b="1" i="1" dirty="0">
                <a:solidFill>
                  <a:prstClr val="black"/>
                </a:solidFill>
                <a:latin typeface="Aptos" panose="02110004020202020204"/>
              </a:rPr>
              <a:t>            </a:t>
            </a:r>
            <a:r>
              <a:rPr lang="en-US" sz="1875" b="1" i="1" dirty="0">
                <a:solidFill>
                  <a:prstClr val="black"/>
                </a:solidFill>
                <a:latin typeface="Aptos" panose="02110004020202020204"/>
              </a:rPr>
              <a:t>To ensure </a:t>
            </a:r>
            <a:r>
              <a:rPr lang="en-US" sz="1875" b="1" i="1" u="sng" dirty="0">
                <a:solidFill>
                  <a:prstClr val="black"/>
                </a:solidFill>
                <a:latin typeface="Aptos" panose="02110004020202020204"/>
              </a:rPr>
              <a:t>reconciliation</a:t>
            </a:r>
            <a:r>
              <a:rPr lang="en-US" sz="1875" b="1" i="1" dirty="0">
                <a:solidFill>
                  <a:prstClr val="black"/>
                </a:solidFill>
                <a:latin typeface="Aptos" panose="02110004020202020204"/>
              </a:rPr>
              <a:t> in FY25</a:t>
            </a:r>
            <a:endParaRPr lang="en-US" sz="375" b="1" i="1" dirty="0">
              <a:solidFill>
                <a:prstClr val="black"/>
              </a:solidFill>
              <a:latin typeface="Aptos" panose="02110004020202020204"/>
            </a:endParaRP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provide </a:t>
            </a:r>
            <a:r>
              <a:rPr lang="en-US" sz="1875" b="1" dirty="0">
                <a:solidFill>
                  <a:prstClr val="black"/>
                </a:solidFill>
                <a:latin typeface="Aptos" panose="02110004020202020204"/>
              </a:rPr>
              <a:t>campus approval for Procurement Card </a:t>
            </a:r>
            <a:r>
              <a:rPr lang="en-US" sz="1875" dirty="0">
                <a:solidFill>
                  <a:prstClr val="black"/>
                </a:solidFill>
                <a:latin typeface="Aptos" panose="02110004020202020204"/>
              </a:rPr>
              <a:t>reports</a:t>
            </a:r>
            <a:endParaRPr lang="en-US" sz="1725" b="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Procurement Card transactions incurred by 6/30/25 </a:t>
            </a:r>
            <a:r>
              <a:rPr lang="en-US" sz="1725" b="1" u="sng" dirty="0">
                <a:solidFill>
                  <a:prstClr val="black"/>
                </a:solidFill>
                <a:latin typeface="Aptos" panose="02110004020202020204"/>
              </a:rPr>
              <a:t>will be </a:t>
            </a:r>
            <a:r>
              <a:rPr lang="en-US" sz="1725" dirty="0">
                <a:solidFill>
                  <a:prstClr val="black"/>
                </a:solidFill>
                <a:latin typeface="Aptos" panose="02110004020202020204"/>
              </a:rPr>
              <a:t>accrued</a:t>
            </a:r>
          </a:p>
        </p:txBody>
      </p:sp>
      <p:pic>
        <p:nvPicPr>
          <p:cNvPr id="4" name="Graphic 3" descr="Credit card with solid fill">
            <a:extLst>
              <a:ext uri="{FF2B5EF4-FFF2-40B4-BE49-F238E27FC236}">
                <a16:creationId xmlns:a16="http://schemas.microsoft.com/office/drawing/2014/main" id="{D08FBA73-A811-ABBD-EFFD-0AD1DAD8C6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2212" y="1757923"/>
            <a:ext cx="906085" cy="906085"/>
          </a:xfrm>
          <a:prstGeom prst="rect">
            <a:avLst/>
          </a:prstGeom>
        </p:spPr>
      </p:pic>
    </p:spTree>
    <p:extLst>
      <p:ext uri="{BB962C8B-B14F-4D97-AF65-F5344CB8AC3E}">
        <p14:creationId xmlns:p14="http://schemas.microsoft.com/office/powerpoint/2010/main" val="372082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603739" y="1192106"/>
            <a:ext cx="7739330" cy="891540"/>
          </a:xfrm>
        </p:spPr>
        <p:txBody>
          <a:bodyPr>
            <a:normAutofit/>
          </a:bodyPr>
          <a:lstStyle/>
          <a:p>
            <a:r>
              <a:rPr lang="en-US" b="1" dirty="0">
                <a:solidFill>
                  <a:schemeClr val="tx1">
                    <a:lumMod val="85000"/>
                    <a:lumOff val="15000"/>
                  </a:schemeClr>
                </a:solidFill>
              </a:rPr>
              <a:t>FYE 2025 – PSC System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97280" y="2083645"/>
            <a:ext cx="6643478" cy="31897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13, 2025 (deadline at 6pm)</a:t>
            </a:r>
          </a:p>
          <a:p>
            <a:pPr marL="0" lvl="1" indent="0" defTabSz="685800">
              <a:spcBef>
                <a:spcPts val="375"/>
              </a:spcBef>
              <a:buNone/>
            </a:pPr>
            <a:r>
              <a:rPr lang="en-US" sz="2175" b="1" i="1" dirty="0">
                <a:solidFill>
                  <a:prstClr val="black"/>
                </a:solidFill>
                <a:latin typeface="Aptos" panose="02110004020202020204"/>
              </a:rPr>
              <a:t>           </a:t>
            </a:r>
            <a:r>
              <a:rPr lang="en-US" sz="1875" b="1" i="1" dirty="0">
                <a:solidFill>
                  <a:prstClr val="black"/>
                </a:solidFill>
                <a:latin typeface="Aptos" panose="02110004020202020204"/>
              </a:rPr>
              <a:t>To ensure </a:t>
            </a:r>
            <a:r>
              <a:rPr lang="en-US" sz="1875" b="1" i="1" u="sng" dirty="0">
                <a:solidFill>
                  <a:prstClr val="black"/>
                </a:solidFill>
                <a:latin typeface="Aptos" panose="02110004020202020204"/>
              </a:rPr>
              <a:t>reconciliation</a:t>
            </a:r>
            <a:r>
              <a:rPr lang="en-US" sz="1875" b="1" i="1" dirty="0">
                <a:solidFill>
                  <a:prstClr val="black"/>
                </a:solidFill>
                <a:latin typeface="Aptos" panose="02110004020202020204"/>
              </a:rPr>
              <a:t> in FY25</a:t>
            </a:r>
            <a:endParaRPr lang="en-US" sz="375" b="1" i="1" dirty="0">
              <a:solidFill>
                <a:prstClr val="black"/>
              </a:solidFill>
              <a:latin typeface="Aptos" panose="02110004020202020204"/>
            </a:endParaRP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a:t>
            </a:r>
            <a:r>
              <a:rPr lang="en-US" sz="1875" b="1" dirty="0">
                <a:solidFill>
                  <a:prstClr val="black"/>
                </a:solidFill>
                <a:latin typeface="Aptos" panose="02110004020202020204"/>
              </a:rPr>
              <a:t>close Purchase Orders </a:t>
            </a:r>
            <a:r>
              <a:rPr lang="en-US" sz="1875" dirty="0">
                <a:solidFill>
                  <a:prstClr val="black"/>
                </a:solidFill>
                <a:latin typeface="Aptos" panose="02110004020202020204"/>
              </a:rPr>
              <a:t>so they </a:t>
            </a:r>
            <a:r>
              <a:rPr lang="en-US" sz="1875" u="sng" dirty="0">
                <a:solidFill>
                  <a:prstClr val="black"/>
                </a:solidFill>
                <a:latin typeface="Aptos" panose="02110004020202020204"/>
              </a:rPr>
              <a:t>do not </a:t>
            </a:r>
            <a:r>
              <a:rPr lang="en-US" sz="1875" dirty="0">
                <a:solidFill>
                  <a:prstClr val="black"/>
                </a:solidFill>
                <a:latin typeface="Aptos" panose="02110004020202020204"/>
              </a:rPr>
              <a:t>automatically roll-forward to FY26</a:t>
            </a:r>
            <a:endParaRPr lang="en-US" sz="1725" b="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Last day to </a:t>
            </a:r>
            <a:r>
              <a:rPr lang="en-US" sz="1725" b="1" dirty="0">
                <a:solidFill>
                  <a:prstClr val="black"/>
                </a:solidFill>
                <a:latin typeface="Aptos" panose="02110004020202020204"/>
              </a:rPr>
              <a:t>add money to SPO/BPOs </a:t>
            </a:r>
            <a:r>
              <a:rPr lang="en-US" sz="1725" dirty="0">
                <a:solidFill>
                  <a:prstClr val="black"/>
                </a:solidFill>
                <a:latin typeface="Aptos" panose="02110004020202020204"/>
              </a:rPr>
              <a:t>so they </a:t>
            </a:r>
            <a:r>
              <a:rPr lang="en-US" sz="1725" u="sng" dirty="0">
                <a:solidFill>
                  <a:prstClr val="black"/>
                </a:solidFill>
                <a:latin typeface="Aptos" panose="02110004020202020204"/>
              </a:rPr>
              <a:t>will</a:t>
            </a:r>
            <a:r>
              <a:rPr lang="en-US" sz="1725" dirty="0">
                <a:solidFill>
                  <a:prstClr val="black"/>
                </a:solidFill>
                <a:latin typeface="Aptos" panose="02110004020202020204"/>
              </a:rPr>
              <a:t> roll-forward to be used in FY26</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SPOs must have at least a $1 available balance to roll-forward</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Send requests to </a:t>
            </a:r>
            <a:r>
              <a:rPr lang="en-US" sz="1725" dirty="0">
                <a:solidFill>
                  <a:prstClr val="black"/>
                </a:solidFill>
                <a:latin typeface="Aptos" panose="02110004020202020204"/>
                <a:hlinkClick r:id="rId3"/>
              </a:rPr>
              <a:t>ChangeOrder@cu.edu</a:t>
            </a:r>
            <a:r>
              <a:rPr lang="en-US" sz="1725" dirty="0">
                <a:solidFill>
                  <a:prstClr val="black"/>
                </a:solidFill>
                <a:latin typeface="Aptos" panose="02110004020202020204"/>
              </a:rPr>
              <a:t> </a:t>
            </a:r>
          </a:p>
        </p:txBody>
      </p:sp>
      <p:pic>
        <p:nvPicPr>
          <p:cNvPr id="5" name="Graphic 4" descr="Server with solid fill">
            <a:extLst>
              <a:ext uri="{FF2B5EF4-FFF2-40B4-BE49-F238E27FC236}">
                <a16:creationId xmlns:a16="http://schemas.microsoft.com/office/drawing/2014/main" id="{E19FF859-342A-6025-F45D-83449C675E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3179" y="1653595"/>
            <a:ext cx="987083" cy="987083"/>
          </a:xfrm>
          <a:prstGeom prst="rect">
            <a:avLst/>
          </a:prstGeom>
        </p:spPr>
      </p:pic>
    </p:spTree>
    <p:extLst>
      <p:ext uri="{BB962C8B-B14F-4D97-AF65-F5344CB8AC3E}">
        <p14:creationId xmlns:p14="http://schemas.microsoft.com/office/powerpoint/2010/main" val="194209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273997" y="1256802"/>
            <a:ext cx="8415810" cy="891540"/>
          </a:xfrm>
        </p:spPr>
        <p:txBody>
          <a:bodyPr>
            <a:normAutofit fontScale="90000"/>
          </a:bodyPr>
          <a:lstStyle/>
          <a:p>
            <a:r>
              <a:rPr lang="en-US" b="1" dirty="0">
                <a:solidFill>
                  <a:schemeClr val="tx1">
                    <a:lumMod val="85000"/>
                    <a:lumOff val="15000"/>
                  </a:schemeClr>
                </a:solidFill>
              </a:rPr>
              <a:t>FYE 2025 – Payable Services Activity </a:t>
            </a:r>
            <a:r>
              <a:rPr lang="en-US" b="1" i="1" dirty="0">
                <a:solidFill>
                  <a:schemeClr val="tx1">
                    <a:lumMod val="85000"/>
                    <a:lumOff val="15000"/>
                  </a:schemeClr>
                </a:solidFill>
              </a:rPr>
              <a:t>after </a:t>
            </a:r>
            <a:r>
              <a:rPr lang="en-US" b="1" dirty="0">
                <a:solidFill>
                  <a:schemeClr val="tx1">
                    <a:lumMod val="85000"/>
                    <a:lumOff val="15000"/>
                  </a:schemeClr>
                </a:solidFill>
              </a:rPr>
              <a:t>June 30</a:t>
            </a:r>
            <a:br>
              <a:rPr lang="en-US" b="1" dirty="0">
                <a:solidFill>
                  <a:schemeClr val="tx1">
                    <a:lumMod val="85000"/>
                    <a:lumOff val="15000"/>
                  </a:schemeClr>
                </a:solidFill>
              </a:rPr>
            </a:br>
            <a:r>
              <a:rPr lang="en-US" b="1" dirty="0">
                <a:solidFill>
                  <a:schemeClr val="tx1">
                    <a:lumMod val="85000"/>
                    <a:lumOff val="15000"/>
                  </a:schemeClr>
                </a:solidFill>
              </a:rPr>
              <a:t>		           </a:t>
            </a:r>
            <a:r>
              <a:rPr lang="en-US" i="1" dirty="0">
                <a:solidFill>
                  <a:schemeClr val="tx1">
                    <a:lumMod val="85000"/>
                    <a:lumOff val="15000"/>
                  </a:schemeClr>
                </a:solidFill>
              </a:rPr>
              <a:t>PO/SPO Invoice Accruals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00462" y="2504678"/>
            <a:ext cx="6643478" cy="2474408"/>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Wednesday, July 2, 2025 (deadline at 12pm)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PO/SPO invoices sent to PSC by </a:t>
            </a:r>
            <a:r>
              <a:rPr lang="en-US" sz="1875" b="1" dirty="0">
                <a:solidFill>
                  <a:prstClr val="black"/>
                </a:solidFill>
                <a:latin typeface="Aptos" panose="02110004020202020204"/>
              </a:rPr>
              <a:t>noon on July 2 </a:t>
            </a:r>
            <a:r>
              <a:rPr lang="en-US" sz="1875" dirty="0">
                <a:solidFill>
                  <a:prstClr val="black"/>
                </a:solidFill>
                <a:latin typeface="Aptos" panose="02110004020202020204"/>
              </a:rPr>
              <a:t>will be </a:t>
            </a:r>
            <a:r>
              <a:rPr lang="en-US" sz="1875" b="1" dirty="0">
                <a:solidFill>
                  <a:prstClr val="black"/>
                </a:solidFill>
                <a:latin typeface="Aptos" panose="02110004020202020204"/>
              </a:rPr>
              <a:t>processed </a:t>
            </a:r>
            <a:r>
              <a:rPr lang="en-US" sz="1875" dirty="0">
                <a:solidFill>
                  <a:prstClr val="black"/>
                </a:solidFill>
                <a:latin typeface="Aptos" panose="02110004020202020204"/>
              </a:rPr>
              <a:t>(input into the system) </a:t>
            </a:r>
            <a:r>
              <a:rPr lang="en-US" sz="1875" b="1" dirty="0">
                <a:solidFill>
                  <a:prstClr val="black"/>
                </a:solidFill>
                <a:latin typeface="Aptos" panose="02110004020202020204"/>
              </a:rPr>
              <a:t>and accrued</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Submit invoices to </a:t>
            </a:r>
            <a:r>
              <a:rPr lang="en-US" sz="1575" dirty="0">
                <a:solidFill>
                  <a:prstClr val="black"/>
                </a:solidFill>
                <a:latin typeface="Aptos" panose="02110004020202020204"/>
                <a:hlinkClick r:id="rId3"/>
              </a:rPr>
              <a:t>APInvoice@cu.edu</a:t>
            </a:r>
            <a:r>
              <a:rPr lang="en-US" sz="1575" dirty="0">
                <a:solidFill>
                  <a:prstClr val="black"/>
                </a:solidFill>
                <a:latin typeface="Aptos" panose="02110004020202020204"/>
              </a:rPr>
              <a:t> </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Does not need to pay in order to be accrued for FY25 business</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00" dirty="0">
                <a:solidFill>
                  <a:prstClr val="black"/>
                </a:solidFill>
                <a:latin typeface="Aptos" panose="02110004020202020204"/>
              </a:rPr>
              <a:t>Invoices for </a:t>
            </a:r>
            <a:r>
              <a:rPr lang="en-US" sz="1800" b="1" dirty="0">
                <a:solidFill>
                  <a:prstClr val="black"/>
                </a:solidFill>
                <a:latin typeface="Aptos" panose="02110004020202020204"/>
              </a:rPr>
              <a:t>FY26</a:t>
            </a:r>
            <a:r>
              <a:rPr lang="en-US" sz="1800" dirty="0">
                <a:solidFill>
                  <a:prstClr val="black"/>
                </a:solidFill>
                <a:latin typeface="Aptos" panose="02110004020202020204"/>
              </a:rPr>
              <a:t> business should </a:t>
            </a:r>
            <a:r>
              <a:rPr lang="en-US" sz="1800" b="1" dirty="0">
                <a:solidFill>
                  <a:prstClr val="black"/>
                </a:solidFill>
                <a:latin typeface="Aptos" panose="02110004020202020204"/>
              </a:rPr>
              <a:t>NOT </a:t>
            </a:r>
            <a:r>
              <a:rPr lang="en-US" sz="1800" dirty="0">
                <a:solidFill>
                  <a:prstClr val="black"/>
                </a:solidFill>
                <a:latin typeface="Aptos" panose="02110004020202020204"/>
              </a:rPr>
              <a:t>be sent to the PSC until </a:t>
            </a:r>
            <a:r>
              <a:rPr lang="en-US" sz="1800" b="1" dirty="0">
                <a:solidFill>
                  <a:prstClr val="black"/>
                </a:solidFill>
                <a:latin typeface="Aptos" panose="02110004020202020204"/>
              </a:rPr>
              <a:t>Monday, July 7, 2025 </a:t>
            </a:r>
            <a:r>
              <a:rPr lang="en-US" sz="1800" dirty="0">
                <a:solidFill>
                  <a:prstClr val="black"/>
                </a:solidFill>
                <a:latin typeface="Aptos" panose="02110004020202020204"/>
              </a:rPr>
              <a:t>or later</a:t>
            </a:r>
            <a:endParaRPr lang="en-US" sz="1725" b="1" dirty="0">
              <a:solidFill>
                <a:prstClr val="black"/>
              </a:solidFill>
              <a:latin typeface="Aptos" panose="02110004020202020204"/>
            </a:endParaRPr>
          </a:p>
        </p:txBody>
      </p:sp>
      <p:pic>
        <p:nvPicPr>
          <p:cNvPr id="4" name="Graphic 3" descr="Calculator with solid fill">
            <a:extLst>
              <a:ext uri="{FF2B5EF4-FFF2-40B4-BE49-F238E27FC236}">
                <a16:creationId xmlns:a16="http://schemas.microsoft.com/office/drawing/2014/main" id="{9E8C21AF-58AD-322E-C527-E4F200ED1C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9144" y="2034347"/>
            <a:ext cx="940663" cy="940663"/>
          </a:xfrm>
          <a:prstGeom prst="rect">
            <a:avLst/>
          </a:prstGeom>
        </p:spPr>
      </p:pic>
    </p:spTree>
    <p:extLst>
      <p:ext uri="{BB962C8B-B14F-4D97-AF65-F5344CB8AC3E}">
        <p14:creationId xmlns:p14="http://schemas.microsoft.com/office/powerpoint/2010/main" val="21099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273997" y="1256802"/>
            <a:ext cx="8415810" cy="891540"/>
          </a:xfrm>
        </p:spPr>
        <p:txBody>
          <a:bodyPr>
            <a:normAutofit fontScale="90000"/>
          </a:bodyPr>
          <a:lstStyle/>
          <a:p>
            <a:r>
              <a:rPr lang="en-US" b="1" dirty="0">
                <a:solidFill>
                  <a:schemeClr val="tx1">
                    <a:lumMod val="85000"/>
                    <a:lumOff val="15000"/>
                  </a:schemeClr>
                </a:solidFill>
              </a:rPr>
              <a:t>FYE 2025 – Payable Services Activity </a:t>
            </a:r>
            <a:r>
              <a:rPr lang="en-US" b="1" i="1" dirty="0">
                <a:solidFill>
                  <a:schemeClr val="tx1">
                    <a:lumMod val="85000"/>
                    <a:lumOff val="15000"/>
                  </a:schemeClr>
                </a:solidFill>
              </a:rPr>
              <a:t>after </a:t>
            </a:r>
            <a:r>
              <a:rPr lang="en-US" b="1" dirty="0">
                <a:solidFill>
                  <a:schemeClr val="tx1">
                    <a:lumMod val="85000"/>
                    <a:lumOff val="15000"/>
                  </a:schemeClr>
                </a:solidFill>
              </a:rPr>
              <a:t>June 30</a:t>
            </a:r>
            <a:br>
              <a:rPr lang="en-US" b="1" dirty="0">
                <a:solidFill>
                  <a:schemeClr val="tx1">
                    <a:lumMod val="85000"/>
                    <a:lumOff val="15000"/>
                  </a:schemeClr>
                </a:solidFill>
              </a:rPr>
            </a:br>
            <a:r>
              <a:rPr lang="en-US" b="1" dirty="0">
                <a:solidFill>
                  <a:schemeClr val="tx1">
                    <a:lumMod val="85000"/>
                    <a:lumOff val="15000"/>
                  </a:schemeClr>
                </a:solidFill>
              </a:rPr>
              <a:t>		          </a:t>
            </a:r>
            <a:r>
              <a:rPr lang="en-US" i="1" dirty="0">
                <a:solidFill>
                  <a:schemeClr val="tx1">
                    <a:lumMod val="85000"/>
                    <a:lumOff val="15000"/>
                  </a:schemeClr>
                </a:solidFill>
              </a:rPr>
              <a:t>Payment Voucher Accruals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842733" y="2464687"/>
            <a:ext cx="7096410" cy="2474408"/>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Wednesday, July 2, 2025 (deadline at 6pm)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provide </a:t>
            </a:r>
            <a:r>
              <a:rPr lang="en-US" sz="1875" b="1" dirty="0">
                <a:solidFill>
                  <a:prstClr val="black"/>
                </a:solidFill>
                <a:latin typeface="Aptos" panose="02110004020202020204"/>
              </a:rPr>
              <a:t>campus approval for Payment Vouchers </a:t>
            </a:r>
            <a:r>
              <a:rPr lang="en-US" sz="1875" dirty="0">
                <a:solidFill>
                  <a:prstClr val="black"/>
                </a:solidFill>
                <a:latin typeface="Aptos" panose="02110004020202020204"/>
              </a:rPr>
              <a:t>in CU Marketplace</a:t>
            </a:r>
            <a:endParaRPr lang="en-US" sz="1875" b="1" dirty="0">
              <a:solidFill>
                <a:prstClr val="black"/>
              </a:solidFill>
              <a:latin typeface="Aptos" panose="02110004020202020204"/>
            </a:endParaRP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PV will be in the </a:t>
            </a:r>
            <a:r>
              <a:rPr lang="en-US" sz="1575" i="1" dirty="0">
                <a:solidFill>
                  <a:prstClr val="black"/>
                </a:solidFill>
                <a:latin typeface="Aptos" panose="02110004020202020204"/>
              </a:rPr>
              <a:t>AP Form Review</a:t>
            </a:r>
            <a:r>
              <a:rPr lang="en-US" sz="1575" dirty="0">
                <a:solidFill>
                  <a:prstClr val="black"/>
                </a:solidFill>
                <a:latin typeface="Aptos" panose="02110004020202020204"/>
              </a:rPr>
              <a:t> workflow step in CU Marketplace </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Must be fully approved by all department fiscal/specialized approvers</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Must include all required documentation/signatures</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Will be considered FY25 business and accrued</a:t>
            </a:r>
          </a:p>
        </p:txBody>
      </p:sp>
      <p:pic>
        <p:nvPicPr>
          <p:cNvPr id="5" name="Graphic 4" descr="Calculator outline">
            <a:extLst>
              <a:ext uri="{FF2B5EF4-FFF2-40B4-BE49-F238E27FC236}">
                <a16:creationId xmlns:a16="http://schemas.microsoft.com/office/drawing/2014/main" id="{F18F33DA-8827-80E4-F374-06EDC755D4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3575" y="1805441"/>
            <a:ext cx="936233" cy="936233"/>
          </a:xfrm>
          <a:prstGeom prst="rect">
            <a:avLst/>
          </a:prstGeom>
        </p:spPr>
      </p:pic>
    </p:spTree>
    <p:extLst>
      <p:ext uri="{BB962C8B-B14F-4D97-AF65-F5344CB8AC3E}">
        <p14:creationId xmlns:p14="http://schemas.microsoft.com/office/powerpoint/2010/main" val="106691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257537" y="1144406"/>
            <a:ext cx="8415810" cy="891540"/>
          </a:xfrm>
        </p:spPr>
        <p:txBody>
          <a:bodyPr>
            <a:normAutofit fontScale="90000"/>
          </a:bodyPr>
          <a:lstStyle/>
          <a:p>
            <a:r>
              <a:rPr lang="en-US" b="1" dirty="0">
                <a:solidFill>
                  <a:schemeClr val="tx1">
                    <a:lumMod val="85000"/>
                    <a:lumOff val="15000"/>
                  </a:schemeClr>
                </a:solidFill>
              </a:rPr>
              <a:t>FYE 2025 – Other Activity </a:t>
            </a:r>
            <a:r>
              <a:rPr lang="en-US" b="1" i="1" dirty="0">
                <a:solidFill>
                  <a:schemeClr val="tx1">
                    <a:lumMod val="85000"/>
                    <a:lumOff val="15000"/>
                  </a:schemeClr>
                </a:solidFill>
              </a:rPr>
              <a:t>after </a:t>
            </a:r>
            <a:r>
              <a:rPr lang="en-US" b="1" dirty="0">
                <a:solidFill>
                  <a:schemeClr val="tx1">
                    <a:lumMod val="85000"/>
                    <a:lumOff val="15000"/>
                  </a:schemeClr>
                </a:solidFill>
              </a:rPr>
              <a:t>June 30</a:t>
            </a:r>
            <a:br>
              <a:rPr lang="en-US" b="1" dirty="0">
                <a:solidFill>
                  <a:schemeClr val="tx1">
                    <a:lumMod val="85000"/>
                    <a:lumOff val="15000"/>
                  </a:schemeClr>
                </a:solidFill>
              </a:rPr>
            </a:br>
            <a:r>
              <a:rPr lang="en-US" b="1" dirty="0">
                <a:solidFill>
                  <a:schemeClr val="tx1">
                    <a:lumMod val="85000"/>
                    <a:lumOff val="15000"/>
                  </a:schemeClr>
                </a:solidFill>
              </a:rPr>
              <a:t>		      </a:t>
            </a:r>
            <a:r>
              <a:rPr lang="en-US" i="1" dirty="0">
                <a:solidFill>
                  <a:schemeClr val="tx1">
                    <a:lumMod val="85000"/>
                    <a:lumOff val="15000"/>
                  </a:schemeClr>
                </a:solidFill>
              </a:rPr>
              <a:t>Procurement Card Accruals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548640" y="2035946"/>
            <a:ext cx="7390503" cy="1124636"/>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Wednesday, July 2, 2025 (deadline at 6pm)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a:t>
            </a:r>
            <a:r>
              <a:rPr lang="en-US" sz="1875" b="1" dirty="0">
                <a:solidFill>
                  <a:prstClr val="black"/>
                </a:solidFill>
                <a:latin typeface="Aptos" panose="02110004020202020204"/>
              </a:rPr>
              <a:t>allocate Procurement Card transactions in Concur for accrual </a:t>
            </a:r>
            <a:r>
              <a:rPr lang="en-US" sz="1875" dirty="0">
                <a:solidFill>
                  <a:prstClr val="black"/>
                </a:solidFill>
                <a:latin typeface="Aptos" panose="02110004020202020204"/>
              </a:rPr>
              <a:t>– for transactions dated June 30</a:t>
            </a:r>
            <a:r>
              <a:rPr lang="en-US" sz="1875" baseline="30000" dirty="0">
                <a:solidFill>
                  <a:prstClr val="black"/>
                </a:solidFill>
                <a:latin typeface="Aptos" panose="02110004020202020204"/>
              </a:rPr>
              <a:t>th</a:t>
            </a:r>
            <a:r>
              <a:rPr lang="en-US" sz="1875" dirty="0">
                <a:solidFill>
                  <a:prstClr val="black"/>
                </a:solidFill>
                <a:latin typeface="Aptos" panose="02110004020202020204"/>
              </a:rPr>
              <a:t> or prior</a:t>
            </a:r>
            <a:endParaRPr lang="en-US" sz="1875" b="1" dirty="0">
              <a:solidFill>
                <a:prstClr val="black"/>
              </a:solidFill>
              <a:latin typeface="Aptos" panose="02110004020202020204"/>
            </a:endParaRPr>
          </a:p>
        </p:txBody>
      </p:sp>
      <p:sp>
        <p:nvSpPr>
          <p:cNvPr id="4" name="TextBox 3">
            <a:extLst>
              <a:ext uri="{FF2B5EF4-FFF2-40B4-BE49-F238E27FC236}">
                <a16:creationId xmlns:a16="http://schemas.microsoft.com/office/drawing/2014/main" id="{3F03E186-7EE5-F3CF-9015-8C485D45DBE9}"/>
              </a:ext>
            </a:extLst>
          </p:cNvPr>
          <p:cNvSpPr txBox="1"/>
          <p:nvPr/>
        </p:nvSpPr>
        <p:spPr>
          <a:xfrm>
            <a:off x="-105213" y="3217992"/>
            <a:ext cx="4570655" cy="2804614"/>
          </a:xfrm>
          <a:prstGeom prst="rect">
            <a:avLst/>
          </a:prstGeom>
          <a:noFill/>
        </p:spPr>
        <p:txBody>
          <a:bodyPr wrap="square">
            <a:spAutoFit/>
          </a:bodyPr>
          <a:lstStyle/>
          <a:p>
            <a:pPr marL="621506" lvl="3" defTabSz="685800"/>
            <a:r>
              <a:rPr lang="en-US" sz="1575" b="1" u="sng" dirty="0">
                <a:solidFill>
                  <a:prstClr val="black"/>
                </a:solidFill>
                <a:latin typeface="Aptos" panose="02110004020202020204"/>
              </a:rPr>
              <a:t>SpeedType accrual</a:t>
            </a:r>
            <a:r>
              <a:rPr lang="en-US" sz="1575" b="1" dirty="0">
                <a:solidFill>
                  <a:prstClr val="black"/>
                </a:solidFill>
                <a:latin typeface="Aptos" panose="02110004020202020204"/>
              </a:rPr>
              <a:t>:</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Transactions </a:t>
            </a:r>
            <a:r>
              <a:rPr lang="en-US" sz="1575" b="1" dirty="0">
                <a:solidFill>
                  <a:prstClr val="black"/>
                </a:solidFill>
                <a:latin typeface="Aptos" panose="02110004020202020204"/>
              </a:rPr>
              <a:t>assigned</a:t>
            </a:r>
            <a:r>
              <a:rPr lang="en-US" sz="1575" dirty="0">
                <a:solidFill>
                  <a:prstClr val="black"/>
                </a:solidFill>
                <a:latin typeface="Aptos" panose="02110004020202020204"/>
              </a:rPr>
              <a:t> to an expense report and </a:t>
            </a:r>
            <a:r>
              <a:rPr lang="en-US" sz="1575" b="1" dirty="0">
                <a:solidFill>
                  <a:prstClr val="black"/>
                </a:solidFill>
                <a:latin typeface="Aptos" panose="02110004020202020204"/>
              </a:rPr>
              <a:t>allocated</a:t>
            </a:r>
            <a:r>
              <a:rPr lang="en-US" sz="1575" dirty="0">
                <a:solidFill>
                  <a:prstClr val="black"/>
                </a:solidFill>
                <a:latin typeface="Aptos" panose="02110004020202020204"/>
              </a:rPr>
              <a:t> to a SpeedType – accrued to </a:t>
            </a:r>
            <a:r>
              <a:rPr lang="en-US" sz="1575" b="1" dirty="0">
                <a:solidFill>
                  <a:prstClr val="black"/>
                </a:solidFill>
                <a:latin typeface="Aptos" panose="02110004020202020204"/>
              </a:rPr>
              <a:t>allocated</a:t>
            </a:r>
            <a:r>
              <a:rPr lang="en-US" sz="1575" dirty="0">
                <a:solidFill>
                  <a:prstClr val="black"/>
                </a:solidFill>
                <a:latin typeface="Aptos" panose="02110004020202020204"/>
              </a:rPr>
              <a:t> SpeedType</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Transactions </a:t>
            </a:r>
            <a:r>
              <a:rPr lang="en-US" sz="1575" b="1" dirty="0">
                <a:solidFill>
                  <a:prstClr val="black"/>
                </a:solidFill>
                <a:latin typeface="Aptos" panose="02110004020202020204"/>
              </a:rPr>
              <a:t>assigned</a:t>
            </a:r>
            <a:r>
              <a:rPr lang="en-US" sz="1575" dirty="0">
                <a:solidFill>
                  <a:prstClr val="black"/>
                </a:solidFill>
                <a:latin typeface="Aptos" panose="02110004020202020204"/>
              </a:rPr>
              <a:t> to an expense report but </a:t>
            </a:r>
            <a:r>
              <a:rPr lang="en-US" sz="1575" b="1" u="sng" dirty="0">
                <a:solidFill>
                  <a:prstClr val="black"/>
                </a:solidFill>
                <a:latin typeface="Aptos" panose="02110004020202020204"/>
              </a:rPr>
              <a:t>not</a:t>
            </a:r>
            <a:r>
              <a:rPr lang="en-US" sz="1575" b="1" dirty="0">
                <a:solidFill>
                  <a:prstClr val="black"/>
                </a:solidFill>
                <a:latin typeface="Aptos" panose="02110004020202020204"/>
              </a:rPr>
              <a:t> allocated </a:t>
            </a:r>
            <a:r>
              <a:rPr lang="en-US" sz="1575" dirty="0">
                <a:solidFill>
                  <a:prstClr val="black"/>
                </a:solidFill>
                <a:latin typeface="Aptos" panose="02110004020202020204"/>
              </a:rPr>
              <a:t>to a SpeedType – accrued to </a:t>
            </a:r>
            <a:r>
              <a:rPr lang="en-US" sz="1575" b="1" dirty="0">
                <a:solidFill>
                  <a:prstClr val="black"/>
                </a:solidFill>
                <a:latin typeface="Aptos" panose="02110004020202020204"/>
              </a:rPr>
              <a:t>default</a:t>
            </a:r>
            <a:r>
              <a:rPr lang="en-US" sz="1575" dirty="0">
                <a:solidFill>
                  <a:prstClr val="black"/>
                </a:solidFill>
                <a:latin typeface="Aptos" panose="02110004020202020204"/>
              </a:rPr>
              <a:t> SpeedType</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Transactions </a:t>
            </a:r>
            <a:r>
              <a:rPr lang="en-US" sz="1575" b="1" u="sng" dirty="0">
                <a:solidFill>
                  <a:prstClr val="black"/>
                </a:solidFill>
                <a:latin typeface="Aptos" panose="02110004020202020204"/>
              </a:rPr>
              <a:t>not</a:t>
            </a:r>
            <a:r>
              <a:rPr lang="en-US" sz="1575" b="1" dirty="0">
                <a:solidFill>
                  <a:prstClr val="black"/>
                </a:solidFill>
                <a:latin typeface="Aptos" panose="02110004020202020204"/>
              </a:rPr>
              <a:t> assigned </a:t>
            </a:r>
            <a:r>
              <a:rPr lang="en-US" sz="1575" dirty="0">
                <a:solidFill>
                  <a:prstClr val="black"/>
                </a:solidFill>
                <a:latin typeface="Aptos" panose="02110004020202020204"/>
              </a:rPr>
              <a:t>to an expense report – accrued to </a:t>
            </a:r>
            <a:r>
              <a:rPr lang="en-US" sz="1575" b="1" dirty="0">
                <a:solidFill>
                  <a:prstClr val="black"/>
                </a:solidFill>
                <a:latin typeface="Aptos" panose="02110004020202020204"/>
              </a:rPr>
              <a:t>default </a:t>
            </a:r>
            <a:r>
              <a:rPr lang="en-US" sz="1575" dirty="0">
                <a:solidFill>
                  <a:prstClr val="black"/>
                </a:solidFill>
                <a:latin typeface="Aptos" panose="02110004020202020204"/>
              </a:rPr>
              <a:t>SpeedType</a:t>
            </a:r>
          </a:p>
        </p:txBody>
      </p:sp>
      <p:pic>
        <p:nvPicPr>
          <p:cNvPr id="9" name="Graphic 8" descr="Credit card outline">
            <a:extLst>
              <a:ext uri="{FF2B5EF4-FFF2-40B4-BE49-F238E27FC236}">
                <a16:creationId xmlns:a16="http://schemas.microsoft.com/office/drawing/2014/main" id="{49A175CD-F380-7317-0FE6-0BFCA1B2C5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2689" y="1400520"/>
            <a:ext cx="1012240" cy="1012240"/>
          </a:xfrm>
          <a:prstGeom prst="rect">
            <a:avLst/>
          </a:prstGeom>
        </p:spPr>
      </p:pic>
      <p:sp>
        <p:nvSpPr>
          <p:cNvPr id="13" name="TextBox 12">
            <a:extLst>
              <a:ext uri="{FF2B5EF4-FFF2-40B4-BE49-F238E27FC236}">
                <a16:creationId xmlns:a16="http://schemas.microsoft.com/office/drawing/2014/main" id="{E6E02F9C-7B5A-34CD-1FF4-BA615C242422}"/>
              </a:ext>
            </a:extLst>
          </p:cNvPr>
          <p:cNvSpPr txBox="1"/>
          <p:nvPr/>
        </p:nvSpPr>
        <p:spPr>
          <a:xfrm>
            <a:off x="4149761" y="3214107"/>
            <a:ext cx="4351469" cy="2446824"/>
          </a:xfrm>
          <a:prstGeom prst="rect">
            <a:avLst/>
          </a:prstGeom>
          <a:noFill/>
        </p:spPr>
        <p:txBody>
          <a:bodyPr wrap="square">
            <a:spAutoFit/>
          </a:bodyPr>
          <a:lstStyle/>
          <a:p>
            <a:pPr marL="621506" lvl="3" defTabSz="685800"/>
            <a:r>
              <a:rPr lang="en-US" sz="1575" b="1" u="sng" dirty="0">
                <a:solidFill>
                  <a:prstClr val="black"/>
                </a:solidFill>
                <a:latin typeface="Aptos" panose="02110004020202020204"/>
              </a:rPr>
              <a:t>Account accrual</a:t>
            </a:r>
            <a:r>
              <a:rPr lang="en-US" sz="1575" b="1" dirty="0">
                <a:solidFill>
                  <a:prstClr val="black"/>
                </a:solidFill>
                <a:latin typeface="Aptos" panose="02110004020202020204"/>
              </a:rPr>
              <a:t>:</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Transactions </a:t>
            </a:r>
            <a:r>
              <a:rPr lang="en-US" sz="1575" b="1" dirty="0">
                <a:solidFill>
                  <a:prstClr val="black"/>
                </a:solidFill>
                <a:latin typeface="Aptos" panose="02110004020202020204"/>
              </a:rPr>
              <a:t>assigned</a:t>
            </a:r>
            <a:r>
              <a:rPr lang="en-US" sz="1575" dirty="0">
                <a:solidFill>
                  <a:prstClr val="black"/>
                </a:solidFill>
                <a:latin typeface="Aptos" panose="02110004020202020204"/>
              </a:rPr>
              <a:t> (</a:t>
            </a:r>
            <a:r>
              <a:rPr lang="en-US" sz="1575" i="1" dirty="0">
                <a:solidFill>
                  <a:prstClr val="black"/>
                </a:solidFill>
                <a:latin typeface="Aptos" panose="02110004020202020204"/>
              </a:rPr>
              <a:t>or defaulted</a:t>
            </a:r>
            <a:r>
              <a:rPr lang="en-US" sz="1575" dirty="0">
                <a:solidFill>
                  <a:prstClr val="black"/>
                </a:solidFill>
                <a:latin typeface="Aptos" panose="02110004020202020204"/>
              </a:rPr>
              <a:t>) to an expense type in an expense report – accrued to that expense type’s mapped account code</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If transaction is </a:t>
            </a:r>
            <a:r>
              <a:rPr lang="en-US" sz="1575" b="1" dirty="0">
                <a:solidFill>
                  <a:prstClr val="black"/>
                </a:solidFill>
                <a:latin typeface="Aptos" panose="02110004020202020204"/>
              </a:rPr>
              <a:t>not assigned </a:t>
            </a:r>
            <a:r>
              <a:rPr lang="en-US" sz="1575" i="1" dirty="0">
                <a:solidFill>
                  <a:prstClr val="black"/>
                </a:solidFill>
                <a:latin typeface="Aptos" panose="02110004020202020204"/>
              </a:rPr>
              <a:t>and</a:t>
            </a:r>
            <a:r>
              <a:rPr lang="en-US" sz="1575" dirty="0">
                <a:solidFill>
                  <a:prstClr val="black"/>
                </a:solidFill>
                <a:latin typeface="Aptos" panose="02110004020202020204"/>
              </a:rPr>
              <a:t> no default expense type populates in Concur – accrued to account code </a:t>
            </a:r>
            <a:r>
              <a:rPr lang="en-US" sz="1575" i="1" dirty="0">
                <a:solidFill>
                  <a:prstClr val="black"/>
                </a:solidFill>
                <a:latin typeface="Aptos" panose="02110004020202020204"/>
              </a:rPr>
              <a:t>552601 (Other Operating Supplies)</a:t>
            </a:r>
          </a:p>
        </p:txBody>
      </p:sp>
    </p:spTree>
    <p:extLst>
      <p:ext uri="{BB962C8B-B14F-4D97-AF65-F5344CB8AC3E}">
        <p14:creationId xmlns:p14="http://schemas.microsoft.com/office/powerpoint/2010/main" val="1629895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257537" y="1079858"/>
            <a:ext cx="8415810" cy="891540"/>
          </a:xfrm>
        </p:spPr>
        <p:txBody>
          <a:bodyPr>
            <a:normAutofit/>
          </a:bodyPr>
          <a:lstStyle/>
          <a:p>
            <a:r>
              <a:rPr lang="en-US" b="1" dirty="0">
                <a:solidFill>
                  <a:schemeClr val="tx1">
                    <a:lumMod val="85000"/>
                    <a:lumOff val="15000"/>
                  </a:schemeClr>
                </a:solidFill>
              </a:rPr>
              <a:t>FYE 2025 – Reminders – No Accruals</a:t>
            </a:r>
            <a:endParaRPr lang="en-US"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4" name="Content Placeholder 2">
            <a:extLst>
              <a:ext uri="{FF2B5EF4-FFF2-40B4-BE49-F238E27FC236}">
                <a16:creationId xmlns:a16="http://schemas.microsoft.com/office/drawing/2014/main" id="{6D6FF871-789B-EAA8-DAD4-C6F525A5384E}"/>
              </a:ext>
            </a:extLst>
          </p:cNvPr>
          <p:cNvSpPr txBox="1">
            <a:spLocks/>
          </p:cNvSpPr>
          <p:nvPr/>
        </p:nvSpPr>
        <p:spPr>
          <a:xfrm>
            <a:off x="381904" y="1938395"/>
            <a:ext cx="8039663" cy="377520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Received but No Invoice</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The PSC </a:t>
            </a:r>
            <a:r>
              <a:rPr lang="en-US" sz="1875" b="1" dirty="0">
                <a:solidFill>
                  <a:prstClr val="black"/>
                </a:solidFill>
                <a:latin typeface="Aptos" panose="02110004020202020204"/>
              </a:rPr>
              <a:t>will not </a:t>
            </a:r>
            <a:r>
              <a:rPr lang="en-US" sz="1875" dirty="0">
                <a:solidFill>
                  <a:prstClr val="black"/>
                </a:solidFill>
                <a:latin typeface="Aptos" panose="02110004020202020204"/>
              </a:rPr>
              <a:t>generate an accrual for items received but not invoiced</a:t>
            </a:r>
          </a:p>
          <a:p>
            <a:pPr marL="192881" lvl="1" indent="-257175" defTabSz="685800">
              <a:spcBef>
                <a:spcPts val="375"/>
              </a:spcBef>
            </a:pPr>
            <a:endParaRPr lang="en-US" sz="375" b="1" dirty="0">
              <a:solidFill>
                <a:prstClr val="black"/>
              </a:solidFill>
              <a:latin typeface="Aptos" panose="02110004020202020204"/>
            </a:endParaRPr>
          </a:p>
          <a:p>
            <a:pPr marL="192881" lvl="1" indent="-257175" defTabSz="685800">
              <a:spcBef>
                <a:spcPts val="375"/>
              </a:spcBef>
            </a:pPr>
            <a:r>
              <a:rPr lang="en-US" sz="2175" b="1" i="1" dirty="0">
                <a:solidFill>
                  <a:prstClr val="black"/>
                </a:solidFill>
                <a:latin typeface="Aptos" panose="02110004020202020204"/>
              </a:rPr>
              <a:t>Paper Forms (PA, SSP, &amp; NRI)</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The PSC will not accrue payments processed on these forms</a:t>
            </a: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Follow the June 13, 2025 (6pm) deadline for payment and posting of FY25 form payments</a:t>
            </a:r>
          </a:p>
          <a:p>
            <a:pPr marL="278606" lvl="1" indent="-342900" defTabSz="685800">
              <a:spcBef>
                <a:spcPts val="375"/>
              </a:spcBef>
            </a:pPr>
            <a:endParaRPr lang="en-US" sz="375" b="1" i="1" dirty="0">
              <a:solidFill>
                <a:prstClr val="black"/>
              </a:solidFill>
              <a:latin typeface="Aptos" panose="02110004020202020204"/>
            </a:endParaRPr>
          </a:p>
          <a:p>
            <a:pPr marL="278606" lvl="1" indent="-342900" defTabSz="685800">
              <a:spcBef>
                <a:spcPts val="375"/>
              </a:spcBef>
            </a:pPr>
            <a:r>
              <a:rPr lang="en-US" sz="2175" b="1" i="1" dirty="0">
                <a:solidFill>
                  <a:prstClr val="black"/>
                </a:solidFill>
                <a:latin typeface="Aptos" panose="02110004020202020204"/>
              </a:rPr>
              <a:t>Travel &amp; Reimbursement Expense Reports</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The PSC will not generate an accrual for travel and reimbursement expense reports</a:t>
            </a: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Follow the June 13, 2025 (6pm) deadline for campus approval of Concur </a:t>
            </a:r>
            <a:r>
              <a:rPr lang="en-US" sz="1875" i="1" dirty="0">
                <a:solidFill>
                  <a:prstClr val="black"/>
                </a:solidFill>
                <a:latin typeface="Aptos" panose="02110004020202020204"/>
              </a:rPr>
              <a:t>Travel</a:t>
            </a:r>
            <a:r>
              <a:rPr lang="en-US" sz="1875" dirty="0">
                <a:solidFill>
                  <a:prstClr val="black"/>
                </a:solidFill>
                <a:latin typeface="Aptos" panose="02110004020202020204"/>
              </a:rPr>
              <a:t>, </a:t>
            </a:r>
            <a:r>
              <a:rPr lang="en-US" sz="1875" i="1" dirty="0">
                <a:solidFill>
                  <a:prstClr val="black"/>
                </a:solidFill>
                <a:latin typeface="Aptos" panose="02110004020202020204"/>
              </a:rPr>
              <a:t>Employee Non-Travel</a:t>
            </a:r>
            <a:r>
              <a:rPr lang="en-US" sz="1875" dirty="0">
                <a:solidFill>
                  <a:prstClr val="black"/>
                </a:solidFill>
                <a:latin typeface="Aptos" panose="02110004020202020204"/>
              </a:rPr>
              <a:t> and </a:t>
            </a:r>
            <a:r>
              <a:rPr lang="en-US" sz="1875" i="1" dirty="0">
                <a:solidFill>
                  <a:prstClr val="black"/>
                </a:solidFill>
                <a:latin typeface="Aptos" panose="02110004020202020204"/>
              </a:rPr>
              <a:t>Non-Employee</a:t>
            </a:r>
            <a:r>
              <a:rPr lang="en-US" sz="1875" dirty="0">
                <a:solidFill>
                  <a:prstClr val="black"/>
                </a:solidFill>
                <a:latin typeface="Aptos" panose="02110004020202020204"/>
              </a:rPr>
              <a:t> expense reports</a:t>
            </a:r>
          </a:p>
        </p:txBody>
      </p:sp>
      <p:pic>
        <p:nvPicPr>
          <p:cNvPr id="4" name="Graphic 3" descr="Clipboard Mixed with solid fill">
            <a:extLst>
              <a:ext uri="{FF2B5EF4-FFF2-40B4-BE49-F238E27FC236}">
                <a16:creationId xmlns:a16="http://schemas.microsoft.com/office/drawing/2014/main" id="{402EFA8B-5224-7F69-9542-A028F06F01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7173" y="1277830"/>
            <a:ext cx="916174" cy="916174"/>
          </a:xfrm>
          <a:prstGeom prst="rect">
            <a:avLst/>
          </a:prstGeom>
        </p:spPr>
      </p:pic>
    </p:spTree>
    <p:extLst>
      <p:ext uri="{BB962C8B-B14F-4D97-AF65-F5344CB8AC3E}">
        <p14:creationId xmlns:p14="http://schemas.microsoft.com/office/powerpoint/2010/main" val="93467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A8A2-2EA0-4DC6-A95F-5E7670348315}"/>
              </a:ext>
            </a:extLst>
          </p:cNvPr>
          <p:cNvSpPr>
            <a:spLocks noGrp="1"/>
          </p:cNvSpPr>
          <p:nvPr>
            <p:ph type="title"/>
          </p:nvPr>
        </p:nvSpPr>
        <p:spPr>
          <a:xfrm>
            <a:off x="457200" y="274638"/>
            <a:ext cx="8229600" cy="1143000"/>
          </a:xfrm>
        </p:spPr>
        <p:txBody>
          <a:bodyPr anchor="ctr">
            <a:normAutofit/>
          </a:bodyPr>
          <a:lstStyle/>
          <a:p>
            <a:pPr algn="ctr"/>
            <a:r>
              <a:rPr lang="en-US"/>
              <a:t>Agenda</a:t>
            </a:r>
          </a:p>
        </p:txBody>
      </p:sp>
      <p:graphicFrame>
        <p:nvGraphicFramePr>
          <p:cNvPr id="5" name="Content Placeholder 2">
            <a:extLst>
              <a:ext uri="{FF2B5EF4-FFF2-40B4-BE49-F238E27FC236}">
                <a16:creationId xmlns:a16="http://schemas.microsoft.com/office/drawing/2014/main" id="{C2F7F281-B351-487A-A5B5-1C473BE07252}"/>
              </a:ext>
            </a:extLst>
          </p:cNvPr>
          <p:cNvGraphicFramePr>
            <a:graphicFrameLocks noGrp="1"/>
          </p:cNvGraphicFramePr>
          <p:nvPr>
            <p:ph idx="1"/>
            <p:extLst>
              <p:ext uri="{D42A27DB-BD31-4B8C-83A1-F6EECF244321}">
                <p14:modId xmlns:p14="http://schemas.microsoft.com/office/powerpoint/2010/main" val="4257681125"/>
              </p:ext>
            </p:extLst>
          </p:nvPr>
        </p:nvGraphicFramePr>
        <p:xfrm>
          <a:off x="453957" y="1295400"/>
          <a:ext cx="822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543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984506" y="1284027"/>
            <a:ext cx="7490885" cy="891540"/>
          </a:xfrm>
        </p:spPr>
        <p:txBody>
          <a:bodyPr>
            <a:normAutofit/>
          </a:bodyPr>
          <a:lstStyle/>
          <a:p>
            <a:r>
              <a:rPr lang="en-US" b="1" dirty="0">
                <a:solidFill>
                  <a:schemeClr val="tx1">
                    <a:lumMod val="85000"/>
                    <a:lumOff val="15000"/>
                  </a:schemeClr>
                </a:solidFill>
              </a:rPr>
              <a:t>FYE 2025 – Accruals</a:t>
            </a:r>
            <a:endParaRPr lang="en-US"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1" name="Graphic 10" descr="Receipt with solid fill">
            <a:extLst>
              <a:ext uri="{FF2B5EF4-FFF2-40B4-BE49-F238E27FC236}">
                <a16:creationId xmlns:a16="http://schemas.microsoft.com/office/drawing/2014/main" id="{CEBC9E69-44F9-F16D-4394-3C1BA3C036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4149" y="1623729"/>
            <a:ext cx="891540" cy="891540"/>
          </a:xfrm>
          <a:prstGeom prst="rect">
            <a:avLst/>
          </a:prstGeom>
        </p:spPr>
      </p:pic>
      <p:sp>
        <p:nvSpPr>
          <p:cNvPr id="14" name="Content Placeholder 2">
            <a:extLst>
              <a:ext uri="{FF2B5EF4-FFF2-40B4-BE49-F238E27FC236}">
                <a16:creationId xmlns:a16="http://schemas.microsoft.com/office/drawing/2014/main" id="{6D6FF871-789B-EAA8-DAD4-C6F525A5384E}"/>
              </a:ext>
            </a:extLst>
          </p:cNvPr>
          <p:cNvSpPr txBox="1">
            <a:spLocks/>
          </p:cNvSpPr>
          <p:nvPr/>
        </p:nvSpPr>
        <p:spPr>
          <a:xfrm>
            <a:off x="1464276" y="1980298"/>
            <a:ext cx="6531345" cy="333120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Procurement Card Accruals (ACCESP)</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Will run on Thursday, July 10, 2025</a:t>
            </a: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Visible on reports by Friday, July 11, 2025</a:t>
            </a:r>
          </a:p>
          <a:p>
            <a:pPr marL="192881" lvl="1" indent="-257175" defTabSz="685800">
              <a:spcBef>
                <a:spcPts val="375"/>
              </a:spcBef>
            </a:pPr>
            <a:endParaRPr lang="en-US" sz="2175" b="1" i="1" dirty="0">
              <a:solidFill>
                <a:prstClr val="black"/>
              </a:solidFill>
              <a:latin typeface="Aptos" panose="02110004020202020204"/>
            </a:endParaRPr>
          </a:p>
          <a:p>
            <a:pPr marL="192881" lvl="1" indent="-257175" defTabSz="685800">
              <a:spcBef>
                <a:spcPts val="375"/>
              </a:spcBef>
            </a:pPr>
            <a:r>
              <a:rPr lang="en-US" sz="2175" b="1" i="1" dirty="0">
                <a:solidFill>
                  <a:prstClr val="black"/>
                </a:solidFill>
                <a:latin typeface="Aptos" panose="02110004020202020204"/>
              </a:rPr>
              <a:t>Invoice Accruals (ACCAPMKT)</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Will run on Thursday, July 10, 2025</a:t>
            </a: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Visible on reports by Friday, July 11, 2025</a:t>
            </a:r>
          </a:p>
          <a:p>
            <a:pPr marL="278606" lvl="1" indent="-342900" defTabSz="685800">
              <a:spcBef>
                <a:spcPts val="375"/>
              </a:spcBef>
            </a:pPr>
            <a:endParaRPr lang="en-US" sz="375" b="1" i="1" dirty="0">
              <a:solidFill>
                <a:prstClr val="black"/>
              </a:solidFill>
              <a:latin typeface="Aptos" panose="02110004020202020204"/>
            </a:endParaRPr>
          </a:p>
        </p:txBody>
      </p:sp>
      <p:pic>
        <p:nvPicPr>
          <p:cNvPr id="5" name="Picture 4">
            <a:extLst>
              <a:ext uri="{FF2B5EF4-FFF2-40B4-BE49-F238E27FC236}">
                <a16:creationId xmlns:a16="http://schemas.microsoft.com/office/drawing/2014/main" id="{7F4184E2-4393-964B-2C76-177C9EF02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3514751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713603" y="1240491"/>
            <a:ext cx="7796714" cy="891540"/>
          </a:xfrm>
        </p:spPr>
        <p:txBody>
          <a:bodyPr>
            <a:normAutofit/>
          </a:bodyPr>
          <a:lstStyle/>
          <a:p>
            <a:r>
              <a:rPr lang="en-US" b="1" dirty="0">
                <a:solidFill>
                  <a:schemeClr val="tx1">
                    <a:lumMod val="85000"/>
                    <a:lumOff val="15000"/>
                  </a:schemeClr>
                </a:solidFill>
              </a:rPr>
              <a:t>FYE 2025 – Reminders</a:t>
            </a:r>
            <a:endParaRPr lang="en-US"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4" name="Content Placeholder 2">
            <a:extLst>
              <a:ext uri="{FF2B5EF4-FFF2-40B4-BE49-F238E27FC236}">
                <a16:creationId xmlns:a16="http://schemas.microsoft.com/office/drawing/2014/main" id="{6D6FF871-789B-EAA8-DAD4-C6F525A5384E}"/>
              </a:ext>
            </a:extLst>
          </p:cNvPr>
          <p:cNvSpPr txBox="1">
            <a:spLocks/>
          </p:cNvSpPr>
          <p:nvPr/>
        </p:nvSpPr>
        <p:spPr>
          <a:xfrm>
            <a:off x="1130643" y="2132031"/>
            <a:ext cx="6864978" cy="307940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FY26 Activity</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b="1" dirty="0">
                <a:solidFill>
                  <a:prstClr val="black"/>
                </a:solidFill>
                <a:latin typeface="Aptos" panose="02110004020202020204"/>
              </a:rPr>
              <a:t>Do NOT send </a:t>
            </a:r>
            <a:r>
              <a:rPr lang="en-US" sz="1875" dirty="0">
                <a:solidFill>
                  <a:prstClr val="black"/>
                </a:solidFill>
                <a:latin typeface="Aptos" panose="02110004020202020204"/>
              </a:rPr>
              <a:t>invoices/payment forms for </a:t>
            </a:r>
            <a:r>
              <a:rPr lang="en-US" sz="1875" b="1" dirty="0">
                <a:solidFill>
                  <a:prstClr val="black"/>
                </a:solidFill>
                <a:latin typeface="Aptos" panose="02110004020202020204"/>
              </a:rPr>
              <a:t>FY26</a:t>
            </a:r>
            <a:r>
              <a:rPr lang="en-US" sz="1875" dirty="0">
                <a:solidFill>
                  <a:prstClr val="black"/>
                </a:solidFill>
                <a:latin typeface="Aptos" panose="02110004020202020204"/>
              </a:rPr>
              <a:t> processing until July 7, 2025 or after</a:t>
            </a:r>
          </a:p>
          <a:p>
            <a:pPr marL="535781" lvl="2" indent="-257175" defTabSz="685800">
              <a:spcBef>
                <a:spcPts val="375"/>
              </a:spcBef>
              <a:buFont typeface="Wingdings" panose="05000000000000000000" pitchFamily="2" charset="2"/>
              <a:buChar char="ü"/>
            </a:pPr>
            <a:endParaRPr lang="en-US" sz="750"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PO/SPO Invoices received through </a:t>
            </a:r>
            <a:r>
              <a:rPr lang="en-US" sz="1875" b="1" dirty="0">
                <a:solidFill>
                  <a:prstClr val="black"/>
                </a:solidFill>
                <a:latin typeface="Aptos" panose="02110004020202020204"/>
              </a:rPr>
              <a:t>July 2 at 12pm </a:t>
            </a:r>
            <a:r>
              <a:rPr lang="en-US" sz="1875" dirty="0">
                <a:solidFill>
                  <a:prstClr val="black"/>
                </a:solidFill>
                <a:latin typeface="Aptos" panose="02110004020202020204"/>
              </a:rPr>
              <a:t>will be considered June business for </a:t>
            </a:r>
            <a:r>
              <a:rPr lang="en-US" sz="1875" b="1" dirty="0">
                <a:solidFill>
                  <a:prstClr val="black"/>
                </a:solidFill>
                <a:latin typeface="Aptos" panose="02110004020202020204"/>
              </a:rPr>
              <a:t>FY25</a:t>
            </a:r>
          </a:p>
          <a:p>
            <a:pPr marL="535781" lvl="2" indent="-257175" defTabSz="685800">
              <a:spcBef>
                <a:spcPts val="375"/>
              </a:spcBef>
              <a:buFont typeface="Wingdings" panose="05000000000000000000" pitchFamily="2" charset="2"/>
              <a:buChar char="ü"/>
            </a:pPr>
            <a:endParaRPr lang="en-US" sz="750"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If a PO is </a:t>
            </a:r>
            <a:r>
              <a:rPr lang="en-US" sz="1875" b="1" dirty="0">
                <a:solidFill>
                  <a:prstClr val="black"/>
                </a:solidFill>
                <a:latin typeface="Aptos" panose="02110004020202020204"/>
              </a:rPr>
              <a:t>partially invoiced </a:t>
            </a:r>
            <a:r>
              <a:rPr lang="en-US" sz="1875" dirty="0">
                <a:solidFill>
                  <a:prstClr val="black"/>
                </a:solidFill>
                <a:latin typeface="Aptos" panose="02110004020202020204"/>
              </a:rPr>
              <a:t>and no further invoices are expected – please send request to </a:t>
            </a:r>
            <a:r>
              <a:rPr lang="en-US" sz="1875" b="1" dirty="0">
                <a:solidFill>
                  <a:prstClr val="black"/>
                </a:solidFill>
                <a:latin typeface="Aptos" panose="02110004020202020204"/>
              </a:rPr>
              <a:t>close the PO </a:t>
            </a:r>
            <a:r>
              <a:rPr lang="en-US" sz="1875" dirty="0">
                <a:solidFill>
                  <a:prstClr val="black"/>
                </a:solidFill>
                <a:latin typeface="Aptos" panose="02110004020202020204"/>
              </a:rPr>
              <a:t>to </a:t>
            </a:r>
            <a:r>
              <a:rPr lang="en-US" sz="1875" dirty="0">
                <a:solidFill>
                  <a:prstClr val="black"/>
                </a:solidFill>
                <a:latin typeface="Aptos" panose="02110004020202020204"/>
                <a:hlinkClick r:id="rId2"/>
              </a:rPr>
              <a:t>ChangeOrder@cu.edu</a:t>
            </a:r>
            <a:r>
              <a:rPr lang="en-US" sz="1875" dirty="0">
                <a:solidFill>
                  <a:prstClr val="black"/>
                </a:solidFill>
                <a:latin typeface="Aptos" panose="02110004020202020204"/>
              </a:rPr>
              <a:t> </a:t>
            </a:r>
            <a:endParaRPr lang="en-US" sz="2175" b="1" i="1" dirty="0">
              <a:solidFill>
                <a:prstClr val="black"/>
              </a:solidFill>
              <a:latin typeface="Aptos" panose="02110004020202020204"/>
            </a:endParaRPr>
          </a:p>
          <a:p>
            <a:pPr marL="278606" lvl="1" indent="-342900" defTabSz="685800">
              <a:spcBef>
                <a:spcPts val="375"/>
              </a:spcBef>
            </a:pPr>
            <a:endParaRPr lang="en-US" sz="375" b="1" i="1" dirty="0">
              <a:solidFill>
                <a:prstClr val="black"/>
              </a:solidFill>
              <a:latin typeface="Aptos" panose="02110004020202020204"/>
            </a:endParaRPr>
          </a:p>
        </p:txBody>
      </p:sp>
      <p:pic>
        <p:nvPicPr>
          <p:cNvPr id="4" name="Graphic 3" descr="Clipboard with solid fill">
            <a:extLst>
              <a:ext uri="{FF2B5EF4-FFF2-40B4-BE49-F238E27FC236}">
                <a16:creationId xmlns:a16="http://schemas.microsoft.com/office/drawing/2014/main" id="{BF7DFE7F-EA41-12C8-3F92-9FC9106C6E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3135" y="1567689"/>
            <a:ext cx="947581" cy="947581"/>
          </a:xfrm>
          <a:prstGeom prst="rect">
            <a:avLst/>
          </a:prstGeom>
        </p:spPr>
      </p:pic>
      <p:pic>
        <p:nvPicPr>
          <p:cNvPr id="5" name="Picture 4">
            <a:extLst>
              <a:ext uri="{FF2B5EF4-FFF2-40B4-BE49-F238E27FC236}">
                <a16:creationId xmlns:a16="http://schemas.microsoft.com/office/drawing/2014/main" id="{E59C35D3-F540-E7B4-04F7-D922DECA7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1406138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619682" y="1118042"/>
            <a:ext cx="7852319" cy="891540"/>
          </a:xfrm>
        </p:spPr>
        <p:txBody>
          <a:bodyPr>
            <a:normAutofit/>
          </a:bodyPr>
          <a:lstStyle/>
          <a:p>
            <a:r>
              <a:rPr lang="en-US" b="1" dirty="0">
                <a:solidFill>
                  <a:schemeClr val="tx1">
                    <a:lumMod val="85000"/>
                    <a:lumOff val="15000"/>
                  </a:schemeClr>
                </a:solidFill>
              </a:rPr>
              <a:t>FYE 2025 – More Reminders</a:t>
            </a:r>
            <a:endParaRPr lang="en-US"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4" name="Content Placeholder 2">
            <a:extLst>
              <a:ext uri="{FF2B5EF4-FFF2-40B4-BE49-F238E27FC236}">
                <a16:creationId xmlns:a16="http://schemas.microsoft.com/office/drawing/2014/main" id="{6D6FF871-789B-EAA8-DAD4-C6F525A5384E}"/>
              </a:ext>
            </a:extLst>
          </p:cNvPr>
          <p:cNvSpPr txBox="1">
            <a:spLocks/>
          </p:cNvSpPr>
          <p:nvPr/>
        </p:nvSpPr>
        <p:spPr>
          <a:xfrm>
            <a:off x="1115197" y="2072405"/>
            <a:ext cx="6913606" cy="2981374"/>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Encumbrances</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Must have a balance remaining on PO/SPO/BPO to use in FY26</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PO/SPO/BPO encumbrances roll forward to July (period 1 of FY26) on June 30 </a:t>
            </a:r>
            <a:endParaRPr lang="en-US" sz="1875" b="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June statements run on July 1 and after will no longer show encumbrances</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POs created in June will show encumbrances on reports through June 30</a:t>
            </a:r>
            <a:endParaRPr lang="en-US" sz="2175" dirty="0">
              <a:solidFill>
                <a:prstClr val="black"/>
              </a:solidFill>
              <a:latin typeface="Aptos" panose="02110004020202020204"/>
            </a:endParaRPr>
          </a:p>
        </p:txBody>
      </p:sp>
      <p:pic>
        <p:nvPicPr>
          <p:cNvPr id="4" name="Graphic 3" descr="Clipboard with solid fill">
            <a:extLst>
              <a:ext uri="{FF2B5EF4-FFF2-40B4-BE49-F238E27FC236}">
                <a16:creationId xmlns:a16="http://schemas.microsoft.com/office/drawing/2014/main" id="{BF7DFE7F-EA41-12C8-3F92-9FC9106C6E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6738" y="1440738"/>
            <a:ext cx="947581" cy="947581"/>
          </a:xfrm>
          <a:prstGeom prst="rect">
            <a:avLst/>
          </a:prstGeom>
        </p:spPr>
      </p:pic>
      <p:pic>
        <p:nvPicPr>
          <p:cNvPr id="3" name="Picture 2">
            <a:extLst>
              <a:ext uri="{FF2B5EF4-FFF2-40B4-BE49-F238E27FC236}">
                <a16:creationId xmlns:a16="http://schemas.microsoft.com/office/drawing/2014/main" id="{187CDC36-1349-41FC-6576-75CD3500A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2969707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1" name="Freeform: Shape 10">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2619"/>
            <a:ext cx="9144000" cy="1443250"/>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4" name="Picture 3">
            <a:extLst>
              <a:ext uri="{FF2B5EF4-FFF2-40B4-BE49-F238E27FC236}">
                <a16:creationId xmlns:a16="http://schemas.microsoft.com/office/drawing/2014/main" id="{91E0EEBF-E287-ADF6-2C44-2876BED86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pic>
        <p:nvPicPr>
          <p:cNvPr id="6" name="Graphic 5" descr="Question Mark with solid fill">
            <a:extLst>
              <a:ext uri="{FF2B5EF4-FFF2-40B4-BE49-F238E27FC236}">
                <a16:creationId xmlns:a16="http://schemas.microsoft.com/office/drawing/2014/main" id="{416F3CCB-6833-BEED-8C41-6D6DC0CBA2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33450" y="1583199"/>
            <a:ext cx="2979421" cy="2979421"/>
          </a:xfrm>
          <a:prstGeom prst="rect">
            <a:avLst/>
          </a:prstGeom>
        </p:spPr>
      </p:pic>
      <p:sp>
        <p:nvSpPr>
          <p:cNvPr id="3" name="TextBox 2">
            <a:extLst>
              <a:ext uri="{FF2B5EF4-FFF2-40B4-BE49-F238E27FC236}">
                <a16:creationId xmlns:a16="http://schemas.microsoft.com/office/drawing/2014/main" id="{056E283D-14A0-3F24-E91E-CCA441DCD708}"/>
              </a:ext>
            </a:extLst>
          </p:cNvPr>
          <p:cNvSpPr txBox="1"/>
          <p:nvPr/>
        </p:nvSpPr>
        <p:spPr>
          <a:xfrm>
            <a:off x="1023807" y="2149180"/>
            <a:ext cx="3433893" cy="2112117"/>
          </a:xfrm>
          <a:prstGeom prst="rect">
            <a:avLst/>
          </a:prstGeom>
          <a:solidFill>
            <a:srgbClr val="CFB87C"/>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a:r>
              <a:rPr lang="en-US" sz="1875" dirty="0">
                <a:solidFill>
                  <a:prstClr val="black"/>
                </a:solidFill>
                <a:latin typeface="Aptos" panose="02110004020202020204"/>
              </a:rPr>
              <a:t>If a deadline is missed, </a:t>
            </a:r>
            <a:r>
              <a:rPr lang="en-US" sz="1875" b="1" u="sng" dirty="0">
                <a:solidFill>
                  <a:prstClr val="black"/>
                </a:solidFill>
                <a:latin typeface="Aptos" panose="02110004020202020204"/>
              </a:rPr>
              <a:t>continue to send documents</a:t>
            </a:r>
            <a:r>
              <a:rPr lang="en-US" sz="1875" b="1" dirty="0">
                <a:solidFill>
                  <a:prstClr val="black"/>
                </a:solidFill>
                <a:latin typeface="Aptos" panose="02110004020202020204"/>
              </a:rPr>
              <a:t> </a:t>
            </a:r>
            <a:r>
              <a:rPr lang="en-US" sz="1875" dirty="0">
                <a:solidFill>
                  <a:prstClr val="black"/>
                </a:solidFill>
                <a:latin typeface="Aptos" panose="02110004020202020204"/>
              </a:rPr>
              <a:t>to the PSC. The PSC will continue to process after published deadlines but cannot </a:t>
            </a:r>
            <a:r>
              <a:rPr lang="en-US" sz="1875" i="1" dirty="0">
                <a:solidFill>
                  <a:prstClr val="black"/>
                </a:solidFill>
                <a:latin typeface="Aptos" panose="02110004020202020204"/>
              </a:rPr>
              <a:t>guarantee</a:t>
            </a:r>
            <a:r>
              <a:rPr lang="en-US" sz="1875" dirty="0">
                <a:solidFill>
                  <a:prstClr val="black"/>
                </a:solidFill>
                <a:latin typeface="Aptos" panose="02110004020202020204"/>
              </a:rPr>
              <a:t> payment/posting will occur by FYE. </a:t>
            </a:r>
          </a:p>
        </p:txBody>
      </p:sp>
    </p:spTree>
    <p:extLst>
      <p:ext uri="{BB962C8B-B14F-4D97-AF65-F5344CB8AC3E}">
        <p14:creationId xmlns:p14="http://schemas.microsoft.com/office/powerpoint/2010/main" val="381902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DD34-920F-479E-AEC4-AAAA8085D221}"/>
              </a:ext>
            </a:extLst>
          </p:cNvPr>
          <p:cNvSpPr>
            <a:spLocks noGrp="1"/>
          </p:cNvSpPr>
          <p:nvPr>
            <p:ph type="title"/>
          </p:nvPr>
        </p:nvSpPr>
        <p:spPr>
          <a:xfrm>
            <a:off x="457200" y="274638"/>
            <a:ext cx="8229600" cy="1143000"/>
          </a:xfrm>
        </p:spPr>
        <p:txBody>
          <a:bodyPr anchor="ctr">
            <a:normAutofit/>
          </a:bodyPr>
          <a:lstStyle/>
          <a:p>
            <a:r>
              <a:rPr lang="en-US"/>
              <a:t>Recent Items</a:t>
            </a:r>
          </a:p>
        </p:txBody>
      </p:sp>
      <p:graphicFrame>
        <p:nvGraphicFramePr>
          <p:cNvPr id="5" name="Content Placeholder 2">
            <a:extLst>
              <a:ext uri="{FF2B5EF4-FFF2-40B4-BE49-F238E27FC236}">
                <a16:creationId xmlns:a16="http://schemas.microsoft.com/office/drawing/2014/main" id="{183B16C6-CB32-41C7-A4D3-47D74F9A7595}"/>
              </a:ext>
            </a:extLst>
          </p:cNvPr>
          <p:cNvGraphicFramePr>
            <a:graphicFrameLocks noGrp="1"/>
          </p:cNvGraphicFramePr>
          <p:nvPr>
            <p:ph idx="1"/>
            <p:extLst>
              <p:ext uri="{D42A27DB-BD31-4B8C-83A1-F6EECF244321}">
                <p14:modId xmlns:p14="http://schemas.microsoft.com/office/powerpoint/2010/main" val="2854152223"/>
              </p:ext>
            </p:extLst>
          </p:nvPr>
        </p:nvGraphicFramePr>
        <p:xfrm>
          <a:off x="457200" y="1417638"/>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23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143000"/>
          </a:xfrm>
        </p:spPr>
        <p:txBody>
          <a:bodyPr anchor="ctr">
            <a:normAutofit/>
          </a:bodyPr>
          <a:lstStyle/>
          <a:p>
            <a:r>
              <a:rPr lang="en-US"/>
              <a:t>Calendars/Websites</a:t>
            </a:r>
          </a:p>
        </p:txBody>
      </p:sp>
      <p:graphicFrame>
        <p:nvGraphicFramePr>
          <p:cNvPr id="9" name="Content Placeholder 6">
            <a:extLst>
              <a:ext uri="{FF2B5EF4-FFF2-40B4-BE49-F238E27FC236}">
                <a16:creationId xmlns:a16="http://schemas.microsoft.com/office/drawing/2014/main" id="{1150EA85-F169-4FF6-A984-B38F51FDD281}"/>
              </a:ext>
            </a:extLst>
          </p:cNvPr>
          <p:cNvGraphicFramePr>
            <a:graphicFrameLocks noGrp="1"/>
          </p:cNvGraphicFramePr>
          <p:nvPr>
            <p:ph idx="1"/>
            <p:extLst>
              <p:ext uri="{D42A27DB-BD31-4B8C-83A1-F6EECF244321}">
                <p14:modId xmlns:p14="http://schemas.microsoft.com/office/powerpoint/2010/main" val="521520341"/>
              </p:ext>
            </p:extLst>
          </p:nvPr>
        </p:nvGraphicFramePr>
        <p:xfrm>
          <a:off x="457200" y="1600201"/>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FY25 Year-End Close Dates</a:t>
            </a:r>
          </a:p>
        </p:txBody>
      </p:sp>
      <p:sp>
        <p:nvSpPr>
          <p:cNvPr id="7" name="Content Placeholder 6"/>
          <p:cNvSpPr>
            <a:spLocks noGrp="1"/>
          </p:cNvSpPr>
          <p:nvPr>
            <p:ph idx="1"/>
          </p:nvPr>
        </p:nvSpPr>
        <p:spPr>
          <a:xfrm>
            <a:off x="457200" y="1600201"/>
            <a:ext cx="8229600" cy="3809999"/>
          </a:xfrm>
        </p:spPr>
        <p:txBody>
          <a:bodyPr/>
          <a:lstStyle/>
          <a:p>
            <a:endParaRPr lang="en-US" dirty="0"/>
          </a:p>
          <a:p>
            <a:endParaRPr lang="en-US" dirty="0"/>
          </a:p>
          <a:p>
            <a:endParaRPr lang="en-US" dirty="0"/>
          </a:p>
          <a:p>
            <a:pPr marL="0" indent="0">
              <a:buNone/>
            </a:pPr>
            <a:endParaRPr lang="en-US" dirty="0"/>
          </a:p>
        </p:txBody>
      </p:sp>
      <p:pic>
        <p:nvPicPr>
          <p:cNvPr id="3" name="Picture 2">
            <a:extLst>
              <a:ext uri="{FF2B5EF4-FFF2-40B4-BE49-F238E27FC236}">
                <a16:creationId xmlns:a16="http://schemas.microsoft.com/office/drawing/2014/main" id="{90C94DC9-5AFB-4DF7-ADA5-01EDABE1D2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32525" y="2434416"/>
            <a:ext cx="2076450" cy="2209800"/>
          </a:xfrm>
          <a:prstGeom prst="rect">
            <a:avLst/>
          </a:prstGeom>
        </p:spPr>
      </p:pic>
      <p:sp>
        <p:nvSpPr>
          <p:cNvPr id="5" name="Rectangle: Rounded Corners 4">
            <a:extLst>
              <a:ext uri="{FF2B5EF4-FFF2-40B4-BE49-F238E27FC236}">
                <a16:creationId xmlns:a16="http://schemas.microsoft.com/office/drawing/2014/main" id="{0FD31EB6-9BC8-4AB9-954D-0722154A2431}"/>
              </a:ext>
            </a:extLst>
          </p:cNvPr>
          <p:cNvSpPr/>
          <p:nvPr/>
        </p:nvSpPr>
        <p:spPr>
          <a:xfrm>
            <a:off x="609600" y="2595282"/>
            <a:ext cx="1651149" cy="17711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2">
                    <a:lumMod val="60000"/>
                    <a:lumOff val="40000"/>
                  </a:schemeClr>
                </a:solidFill>
              </a:rPr>
              <a:t>First </a:t>
            </a:r>
          </a:p>
          <a:p>
            <a:pPr algn="ctr"/>
            <a:r>
              <a:rPr lang="en-US" dirty="0">
                <a:solidFill>
                  <a:schemeClr val="tx2">
                    <a:lumMod val="60000"/>
                    <a:lumOff val="40000"/>
                  </a:schemeClr>
                </a:solidFill>
              </a:rPr>
              <a:t>Close</a:t>
            </a:r>
          </a:p>
          <a:p>
            <a:pPr algn="ctr"/>
            <a:endParaRPr lang="en-US" dirty="0">
              <a:solidFill>
                <a:schemeClr val="tx2">
                  <a:lumMod val="60000"/>
                  <a:lumOff val="40000"/>
                </a:schemeClr>
              </a:solidFill>
            </a:endParaRPr>
          </a:p>
          <a:p>
            <a:pPr algn="ctr"/>
            <a:r>
              <a:rPr lang="en-US" dirty="0">
                <a:solidFill>
                  <a:schemeClr val="tx2">
                    <a:lumMod val="60000"/>
                    <a:lumOff val="40000"/>
                  </a:schemeClr>
                </a:solidFill>
              </a:rPr>
              <a:t>Thursday, July 3</a:t>
            </a:r>
          </a:p>
          <a:p>
            <a:pPr algn="ctr"/>
            <a:r>
              <a:rPr lang="en-US" dirty="0">
                <a:solidFill>
                  <a:schemeClr val="tx2">
                    <a:lumMod val="60000"/>
                    <a:lumOff val="40000"/>
                  </a:schemeClr>
                </a:solidFill>
              </a:rPr>
              <a:t>Period 12</a:t>
            </a:r>
          </a:p>
        </p:txBody>
      </p:sp>
      <p:sp>
        <p:nvSpPr>
          <p:cNvPr id="8" name="Rectangle: Rounded Corners 7">
            <a:extLst>
              <a:ext uri="{FF2B5EF4-FFF2-40B4-BE49-F238E27FC236}">
                <a16:creationId xmlns:a16="http://schemas.microsoft.com/office/drawing/2014/main" id="{F171B5DC-31A4-47B6-BC21-72862F704FF9}"/>
              </a:ext>
            </a:extLst>
          </p:cNvPr>
          <p:cNvSpPr/>
          <p:nvPr/>
        </p:nvSpPr>
        <p:spPr>
          <a:xfrm>
            <a:off x="4680752" y="2595282"/>
            <a:ext cx="1608958" cy="1828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accent6">
                    <a:lumMod val="75000"/>
                  </a:schemeClr>
                </a:solidFill>
              </a:rPr>
              <a:t>Second Close</a:t>
            </a:r>
          </a:p>
          <a:p>
            <a:pPr algn="ctr"/>
            <a:endParaRPr lang="en-US" dirty="0">
              <a:solidFill>
                <a:schemeClr val="accent6">
                  <a:lumMod val="75000"/>
                </a:schemeClr>
              </a:solidFill>
            </a:endParaRPr>
          </a:p>
          <a:p>
            <a:pPr algn="ctr"/>
            <a:r>
              <a:rPr lang="en-US" dirty="0">
                <a:solidFill>
                  <a:schemeClr val="accent6">
                    <a:lumMod val="75000"/>
                  </a:schemeClr>
                </a:solidFill>
              </a:rPr>
              <a:t>Monday, July 14 Period 996</a:t>
            </a:r>
          </a:p>
        </p:txBody>
      </p:sp>
      <p:sp>
        <p:nvSpPr>
          <p:cNvPr id="9" name="Rectangle: Rounded Corners 8">
            <a:extLst>
              <a:ext uri="{FF2B5EF4-FFF2-40B4-BE49-F238E27FC236}">
                <a16:creationId xmlns:a16="http://schemas.microsoft.com/office/drawing/2014/main" id="{EED82731-F8E8-4DA7-B296-A2A71F78F03A}"/>
              </a:ext>
            </a:extLst>
          </p:cNvPr>
          <p:cNvSpPr/>
          <p:nvPr/>
        </p:nvSpPr>
        <p:spPr>
          <a:xfrm>
            <a:off x="6604036" y="2595282"/>
            <a:ext cx="1625564" cy="1828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FF0000"/>
                </a:solidFill>
              </a:rPr>
              <a:t>Final Campus Close Monday, July 21 Period 997</a:t>
            </a:r>
          </a:p>
        </p:txBody>
      </p:sp>
      <p:sp>
        <p:nvSpPr>
          <p:cNvPr id="10" name="Arrow: Striped Right 9">
            <a:extLst>
              <a:ext uri="{FF2B5EF4-FFF2-40B4-BE49-F238E27FC236}">
                <a16:creationId xmlns:a16="http://schemas.microsoft.com/office/drawing/2014/main" id="{572807F4-CCCA-4F10-A5F3-6D1B366DB672}"/>
              </a:ext>
            </a:extLst>
          </p:cNvPr>
          <p:cNvSpPr/>
          <p:nvPr/>
        </p:nvSpPr>
        <p:spPr>
          <a:xfrm>
            <a:off x="1771545" y="3068789"/>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Striped Right 10">
            <a:extLst>
              <a:ext uri="{FF2B5EF4-FFF2-40B4-BE49-F238E27FC236}">
                <a16:creationId xmlns:a16="http://schemas.microsoft.com/office/drawing/2014/main" id="{93CEEE1B-2A59-4CF4-A744-8D139699E74B}"/>
              </a:ext>
            </a:extLst>
          </p:cNvPr>
          <p:cNvSpPr/>
          <p:nvPr/>
        </p:nvSpPr>
        <p:spPr>
          <a:xfrm>
            <a:off x="5957667" y="315337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FD5D26A-FDF1-4981-A7DB-6280548B8280}"/>
              </a:ext>
            </a:extLst>
          </p:cNvPr>
          <p:cNvPicPr>
            <a:picLocks noChangeAspect="1"/>
          </p:cNvPicPr>
          <p:nvPr/>
        </p:nvPicPr>
        <p:blipFill>
          <a:blip r:embed="rId5"/>
          <a:stretch>
            <a:fillRect/>
          </a:stretch>
        </p:blipFill>
        <p:spPr>
          <a:xfrm>
            <a:off x="7010400" y="805704"/>
            <a:ext cx="1990725" cy="1619250"/>
          </a:xfrm>
          <a:prstGeom prst="rect">
            <a:avLst/>
          </a:prstGeom>
        </p:spPr>
      </p:pic>
      <p:sp>
        <p:nvSpPr>
          <p:cNvPr id="2" name="TextBox 1"/>
          <p:cNvSpPr txBox="1"/>
          <p:nvPr/>
        </p:nvSpPr>
        <p:spPr>
          <a:xfrm>
            <a:off x="609600" y="5015484"/>
            <a:ext cx="7924800" cy="338554"/>
          </a:xfrm>
          <a:prstGeom prst="rect">
            <a:avLst/>
          </a:prstGeom>
          <a:noFill/>
        </p:spPr>
        <p:txBody>
          <a:bodyPr wrap="square" rtlCol="0">
            <a:spAutoFit/>
          </a:bodyPr>
          <a:lstStyle/>
          <a:p>
            <a:r>
              <a:rPr lang="en-US" sz="1600" b="1" dirty="0"/>
              <a:t>Note</a:t>
            </a:r>
            <a:r>
              <a:rPr lang="en-US" sz="1600" dirty="0"/>
              <a:t>: Friday, July 4, 2025, campus closed in observance of Independence Day.</a:t>
            </a:r>
          </a:p>
        </p:txBody>
      </p:sp>
    </p:spTree>
    <p:extLst>
      <p:ext uri="{BB962C8B-B14F-4D97-AF65-F5344CB8AC3E}">
        <p14:creationId xmlns:p14="http://schemas.microsoft.com/office/powerpoint/2010/main" val="41426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5300">
                <a:solidFill>
                  <a:schemeClr val="accent2">
                    <a:lumMod val="75000"/>
                  </a:schemeClr>
                </a:solidFill>
              </a:rPr>
              <a:t>User Alert</a:t>
            </a:r>
            <a:br>
              <a:rPr lang="en-US"/>
            </a:br>
            <a:endParaRPr lang="en-US"/>
          </a:p>
        </p:txBody>
      </p:sp>
      <p:sp>
        <p:nvSpPr>
          <p:cNvPr id="7" name="Content Placeholder 6"/>
          <p:cNvSpPr>
            <a:spLocks noGrp="1"/>
          </p:cNvSpPr>
          <p:nvPr>
            <p:ph idx="1"/>
          </p:nvPr>
        </p:nvSpPr>
        <p:spPr>
          <a:xfrm>
            <a:off x="457200" y="1600201"/>
            <a:ext cx="8229600" cy="4419600"/>
          </a:xfrm>
        </p:spPr>
        <p:txBody>
          <a:bodyPr>
            <a:normAutofit/>
          </a:bodyPr>
          <a:lstStyle/>
          <a:p>
            <a:r>
              <a:rPr lang="en-US" sz="2000" dirty="0"/>
              <a:t>No journals (FY25) approved or manually posted </a:t>
            </a:r>
            <a:br>
              <a:rPr lang="en-US" sz="2000" dirty="0"/>
            </a:br>
            <a:r>
              <a:rPr lang="en-US" sz="2000" dirty="0"/>
              <a:t>(New fiscal year exemption)</a:t>
            </a:r>
          </a:p>
          <a:p>
            <a:endParaRPr lang="en-US" sz="2000" dirty="0"/>
          </a:p>
          <a:p>
            <a:endParaRPr lang="en-US" sz="2000" dirty="0"/>
          </a:p>
          <a:p>
            <a:endParaRPr lang="en-US" sz="2000" dirty="0"/>
          </a:p>
        </p:txBody>
      </p:sp>
      <p:sp>
        <p:nvSpPr>
          <p:cNvPr id="2" name="Rectangle: Rounded Corners 1">
            <a:extLst>
              <a:ext uri="{FF2B5EF4-FFF2-40B4-BE49-F238E27FC236}">
                <a16:creationId xmlns:a16="http://schemas.microsoft.com/office/drawing/2014/main" id="{ABEFDCBC-ABD0-442B-B18A-FEDFF4C3907F}"/>
              </a:ext>
            </a:extLst>
          </p:cNvPr>
          <p:cNvSpPr/>
          <p:nvPr/>
        </p:nvSpPr>
        <p:spPr>
          <a:xfrm>
            <a:off x="1702030" y="2590800"/>
            <a:ext cx="1726969"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Monday, July 7</a:t>
            </a:r>
            <a:r>
              <a:rPr lang="en-US" baseline="30000" dirty="0">
                <a:solidFill>
                  <a:schemeClr val="accent2">
                    <a:lumMod val="75000"/>
                  </a:schemeClr>
                </a:solidFill>
              </a:rPr>
              <a:t>th</a:t>
            </a:r>
            <a:endParaRPr lang="en-US" dirty="0">
              <a:solidFill>
                <a:schemeClr val="accent2">
                  <a:lumMod val="75000"/>
                </a:schemeClr>
              </a:solidFill>
            </a:endParaRPr>
          </a:p>
          <a:p>
            <a:pPr algn="ctr"/>
            <a:endParaRPr lang="en-US" b="1" dirty="0">
              <a:solidFill>
                <a:schemeClr val="tx2">
                  <a:lumMod val="50000"/>
                </a:schemeClr>
              </a:solidFill>
            </a:endParaRP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p:txBody>
      </p:sp>
      <p:sp>
        <p:nvSpPr>
          <p:cNvPr id="8" name="Rectangle: Rounded Corners 7">
            <a:extLst>
              <a:ext uri="{FF2B5EF4-FFF2-40B4-BE49-F238E27FC236}">
                <a16:creationId xmlns:a16="http://schemas.microsoft.com/office/drawing/2014/main" id="{43D38475-CA92-4771-AF3B-FC859BCAAD13}"/>
              </a:ext>
            </a:extLst>
          </p:cNvPr>
          <p:cNvSpPr/>
          <p:nvPr/>
        </p:nvSpPr>
        <p:spPr>
          <a:xfrm>
            <a:off x="3886199" y="2590799"/>
            <a:ext cx="1675012" cy="17525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Tuesday, July 15</a:t>
            </a:r>
            <a:r>
              <a:rPr lang="en-US" baseline="30000" dirty="0">
                <a:solidFill>
                  <a:schemeClr val="accent2">
                    <a:lumMod val="75000"/>
                  </a:schemeClr>
                </a:solidFill>
              </a:rPr>
              <a:t>th</a:t>
            </a:r>
            <a:endParaRPr lang="en-US" dirty="0">
              <a:solidFill>
                <a:schemeClr val="accent2">
                  <a:lumMod val="75000"/>
                </a:schemeClr>
              </a:solidFill>
            </a:endParaRP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p:txBody>
      </p:sp>
      <p:sp>
        <p:nvSpPr>
          <p:cNvPr id="9" name="Rectangle: Rounded Corners 8">
            <a:extLst>
              <a:ext uri="{FF2B5EF4-FFF2-40B4-BE49-F238E27FC236}">
                <a16:creationId xmlns:a16="http://schemas.microsoft.com/office/drawing/2014/main" id="{BC34AC86-CD6F-4839-A0C7-7FB2CE2F358B}"/>
              </a:ext>
            </a:extLst>
          </p:cNvPr>
          <p:cNvSpPr/>
          <p:nvPr/>
        </p:nvSpPr>
        <p:spPr>
          <a:xfrm>
            <a:off x="5943600" y="2590799"/>
            <a:ext cx="1676400" cy="17525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Tuesday, July 22</a:t>
            </a:r>
            <a:r>
              <a:rPr lang="en-US" baseline="30000" dirty="0">
                <a:solidFill>
                  <a:schemeClr val="accent2">
                    <a:lumMod val="75000"/>
                  </a:schemeClr>
                </a:solidFill>
              </a:rPr>
              <a:t>nd </a:t>
            </a: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p:txBody>
      </p:sp>
      <p:sp>
        <p:nvSpPr>
          <p:cNvPr id="4" name="&quot;Not Allowed&quot; Symbol 3" title="Journals">
            <a:extLst>
              <a:ext uri="{FF2B5EF4-FFF2-40B4-BE49-F238E27FC236}">
                <a16:creationId xmlns:a16="http://schemas.microsoft.com/office/drawing/2014/main" id="{3B6005D8-4B82-4F89-BAA9-7423C6283DA3}"/>
              </a:ext>
            </a:extLst>
          </p:cNvPr>
          <p:cNvSpPr/>
          <p:nvPr/>
        </p:nvSpPr>
        <p:spPr>
          <a:xfrm>
            <a:off x="1740129" y="3395747"/>
            <a:ext cx="1650769" cy="9144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Journals</a:t>
            </a:r>
          </a:p>
        </p:txBody>
      </p:sp>
      <p:sp>
        <p:nvSpPr>
          <p:cNvPr id="11" name="&quot;Not Allowed&quot; Symbol 10" title="Journals">
            <a:extLst>
              <a:ext uri="{FF2B5EF4-FFF2-40B4-BE49-F238E27FC236}">
                <a16:creationId xmlns:a16="http://schemas.microsoft.com/office/drawing/2014/main" id="{1D9A9FD7-B048-406D-91C0-331D8CB9E494}"/>
              </a:ext>
            </a:extLst>
          </p:cNvPr>
          <p:cNvSpPr/>
          <p:nvPr/>
        </p:nvSpPr>
        <p:spPr>
          <a:xfrm>
            <a:off x="3886198" y="3399905"/>
            <a:ext cx="1637607" cy="9144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Journals</a:t>
            </a:r>
          </a:p>
        </p:txBody>
      </p:sp>
      <p:sp>
        <p:nvSpPr>
          <p:cNvPr id="12" name="&quot;Not Allowed&quot; Symbol 11" title="Journals">
            <a:extLst>
              <a:ext uri="{FF2B5EF4-FFF2-40B4-BE49-F238E27FC236}">
                <a16:creationId xmlns:a16="http://schemas.microsoft.com/office/drawing/2014/main" id="{6AA0568A-F9F0-42B4-9ADF-0EDEDB471F46}"/>
              </a:ext>
            </a:extLst>
          </p:cNvPr>
          <p:cNvSpPr/>
          <p:nvPr/>
        </p:nvSpPr>
        <p:spPr>
          <a:xfrm>
            <a:off x="5981006" y="3428998"/>
            <a:ext cx="1638994" cy="9144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Journals</a:t>
            </a:r>
          </a:p>
        </p:txBody>
      </p:sp>
    </p:spTree>
    <p:extLst>
      <p:ext uri="{BB962C8B-B14F-4D97-AF65-F5344CB8AC3E}">
        <p14:creationId xmlns:p14="http://schemas.microsoft.com/office/powerpoint/2010/main" val="38707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Upcoming Dates</a:t>
            </a:r>
          </a:p>
        </p:txBody>
      </p:sp>
      <p:sp>
        <p:nvSpPr>
          <p:cNvPr id="7" name="Content Placeholder 6"/>
          <p:cNvSpPr>
            <a:spLocks noGrp="1"/>
          </p:cNvSpPr>
          <p:nvPr>
            <p:ph idx="1"/>
          </p:nvPr>
        </p:nvSpPr>
        <p:spPr>
          <a:xfrm>
            <a:off x="457200" y="1600201"/>
            <a:ext cx="8229600" cy="4419600"/>
          </a:xfrm>
        </p:spPr>
        <p:txBody>
          <a:bodyPr>
            <a:normAutofit fontScale="70000" lnSpcReduction="20000"/>
          </a:bodyPr>
          <a:lstStyle/>
          <a:p>
            <a:r>
              <a:rPr lang="en-US" strike="sngStrike" dirty="0"/>
              <a:t>Monday, May 26</a:t>
            </a:r>
            <a:r>
              <a:rPr lang="en-US" strike="sngStrike" baseline="30000" dirty="0"/>
              <a:t>th</a:t>
            </a:r>
            <a:r>
              <a:rPr lang="en-US" strike="sngStrike" dirty="0"/>
              <a:t> </a:t>
            </a:r>
          </a:p>
          <a:p>
            <a:pPr lvl="1"/>
            <a:r>
              <a:rPr lang="en-US" strike="sngStrike" dirty="0"/>
              <a:t>Memorial Day Holiday</a:t>
            </a:r>
          </a:p>
          <a:p>
            <a:r>
              <a:rPr lang="en-US" dirty="0"/>
              <a:t>Monday, June 2</a:t>
            </a:r>
            <a:r>
              <a:rPr lang="en-US" baseline="30000" dirty="0"/>
              <a:t>nd</a:t>
            </a:r>
            <a:r>
              <a:rPr lang="en-US" dirty="0"/>
              <a:t> </a:t>
            </a:r>
          </a:p>
          <a:p>
            <a:pPr lvl="1"/>
            <a:r>
              <a:rPr lang="en-US" dirty="0"/>
              <a:t>Spring Semester </a:t>
            </a:r>
            <a:r>
              <a:rPr lang="en-US" dirty="0" err="1"/>
              <a:t>ePERs</a:t>
            </a:r>
            <a:r>
              <a:rPr lang="en-US" dirty="0"/>
              <a:t> are generated</a:t>
            </a:r>
          </a:p>
          <a:p>
            <a:r>
              <a:rPr lang="en-US" dirty="0"/>
              <a:t>Monday, June 2</a:t>
            </a:r>
            <a:r>
              <a:rPr lang="en-US" baseline="30000" dirty="0"/>
              <a:t>nd</a:t>
            </a:r>
            <a:r>
              <a:rPr lang="en-US" dirty="0"/>
              <a:t> </a:t>
            </a:r>
          </a:p>
          <a:p>
            <a:pPr lvl="1"/>
            <a:r>
              <a:rPr lang="en-US" dirty="0"/>
              <a:t>Moratorium on </a:t>
            </a:r>
            <a:r>
              <a:rPr lang="en-US" dirty="0" err="1"/>
              <a:t>Chartfield</a:t>
            </a:r>
            <a:r>
              <a:rPr lang="en-US" dirty="0"/>
              <a:t> requests (STs, orgs, reorgs, updates)</a:t>
            </a:r>
          </a:p>
          <a:p>
            <a:r>
              <a:rPr lang="en-US" dirty="0"/>
              <a:t>Monday, June 30</a:t>
            </a:r>
            <a:r>
              <a:rPr lang="en-US" baseline="30000" dirty="0"/>
              <a:t>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a:ea typeface="+mn-ea"/>
                <a:cs typeface="+mn-cs"/>
              </a:rPr>
              <a:t>Bursar would like your cash/check drop off by 3:00 pm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a:ea typeface="+mn-ea"/>
                <a:cs typeface="+mn-cs"/>
              </a:rPr>
              <a:t>The cash window will close at 4:00 pm</a:t>
            </a:r>
            <a:endParaRPr lang="en-US" baseline="30000" dirty="0"/>
          </a:p>
          <a:p>
            <a:r>
              <a:rPr lang="en-US" dirty="0"/>
              <a:t>Monday, June 30</a:t>
            </a:r>
            <a:r>
              <a:rPr lang="en-US" baseline="30000" dirty="0"/>
              <a:t>th</a:t>
            </a:r>
            <a:r>
              <a:rPr lang="en-US" dirty="0"/>
              <a:t> </a:t>
            </a:r>
          </a:p>
          <a:p>
            <a:pPr lvl="1"/>
            <a:r>
              <a:rPr lang="en-US" dirty="0"/>
              <a:t>Goods and services must be physically received by this date to be accounted for in FY25</a:t>
            </a:r>
          </a:p>
          <a:p>
            <a:r>
              <a:rPr lang="en-US" dirty="0"/>
              <a:t>Wednesday, July 3</a:t>
            </a:r>
            <a:r>
              <a:rPr lang="en-US" baseline="30000" dirty="0"/>
              <a:t>rd</a:t>
            </a:r>
          </a:p>
          <a:p>
            <a:pPr lvl="1"/>
            <a:r>
              <a:rPr lang="en-US" dirty="0"/>
              <a:t>Bad Debt adjustment as of 06/30 to post to GL</a:t>
            </a:r>
          </a:p>
          <a:p>
            <a:pPr lvl="1"/>
            <a:endParaRPr lang="en-US" dirty="0"/>
          </a:p>
        </p:txBody>
      </p:sp>
      <p:pic>
        <p:nvPicPr>
          <p:cNvPr id="3" name="Picture 2">
            <a:extLst>
              <a:ext uri="{FF2B5EF4-FFF2-40B4-BE49-F238E27FC236}">
                <a16:creationId xmlns:a16="http://schemas.microsoft.com/office/drawing/2014/main" id="{D3E57B4E-F0A8-43FD-AEDA-6341A7EAC3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3600" y="480219"/>
            <a:ext cx="1981200" cy="2057401"/>
          </a:xfrm>
          <a:prstGeom prst="rect">
            <a:avLst/>
          </a:prstGeom>
        </p:spPr>
      </p:pic>
    </p:spTree>
    <p:extLst>
      <p:ext uri="{BB962C8B-B14F-4D97-AF65-F5344CB8AC3E}">
        <p14:creationId xmlns:p14="http://schemas.microsoft.com/office/powerpoint/2010/main" val="2967430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Fiscal Certification Dates</a:t>
            </a:r>
          </a:p>
        </p:txBody>
      </p:sp>
      <p:sp>
        <p:nvSpPr>
          <p:cNvPr id="7" name="Content Placeholder 6"/>
          <p:cNvSpPr>
            <a:spLocks noGrp="1"/>
          </p:cNvSpPr>
          <p:nvPr>
            <p:ph idx="1"/>
          </p:nvPr>
        </p:nvSpPr>
        <p:spPr>
          <a:xfrm>
            <a:off x="457200" y="1600201"/>
            <a:ext cx="8229600" cy="4419600"/>
          </a:xfrm>
        </p:spPr>
        <p:txBody>
          <a:bodyPr>
            <a:normAutofit fontScale="92500" lnSpcReduction="20000"/>
          </a:bodyPr>
          <a:lstStyle/>
          <a:p>
            <a:r>
              <a:rPr lang="en-US" strike="sngStrike" dirty="0"/>
              <a:t>Monday, May 5</a:t>
            </a:r>
            <a:r>
              <a:rPr lang="en-US" strike="sngStrike" baseline="30000" dirty="0"/>
              <a:t>th</a:t>
            </a:r>
            <a:endParaRPr lang="en-US" strike="sngStrike" dirty="0"/>
          </a:p>
          <a:p>
            <a:pPr lvl="1"/>
            <a:r>
              <a:rPr lang="en-US" strike="sngStrike" dirty="0"/>
              <a:t>Updated Fiscal Cert sent to CCO from campus units after review</a:t>
            </a:r>
          </a:p>
          <a:p>
            <a:r>
              <a:rPr lang="en-US" dirty="0"/>
              <a:t>Friday, May 30</a:t>
            </a:r>
            <a:r>
              <a:rPr lang="en-US" baseline="30000" dirty="0"/>
              <a:t>th</a:t>
            </a:r>
          </a:p>
          <a:p>
            <a:pPr lvl="1"/>
            <a:r>
              <a:rPr lang="en-US" dirty="0"/>
              <a:t>Fiscal Cert review due back to OUC</a:t>
            </a:r>
          </a:p>
          <a:p>
            <a:pPr marL="514350" indent="-457200"/>
            <a:r>
              <a:rPr lang="en-US" dirty="0"/>
              <a:t>Monday, June 2</a:t>
            </a:r>
            <a:r>
              <a:rPr lang="en-US" baseline="30000" dirty="0"/>
              <a:t>nd</a:t>
            </a:r>
            <a:r>
              <a:rPr lang="en-US" dirty="0"/>
              <a:t> </a:t>
            </a:r>
          </a:p>
          <a:p>
            <a:pPr marL="914400" lvl="1" indent="-457200"/>
            <a:r>
              <a:rPr lang="en-US" dirty="0"/>
              <a:t>Officers &amp; delegates set due dates</a:t>
            </a:r>
          </a:p>
          <a:p>
            <a:r>
              <a:rPr lang="en-US" dirty="0"/>
              <a:t>Monday, June 30</a:t>
            </a:r>
            <a:r>
              <a:rPr lang="en-US" baseline="30000" dirty="0"/>
              <a:t>th</a:t>
            </a:r>
            <a:r>
              <a:rPr lang="en-US" dirty="0"/>
              <a:t> </a:t>
            </a:r>
          </a:p>
          <a:p>
            <a:pPr lvl="1"/>
            <a:r>
              <a:rPr lang="en-US" dirty="0"/>
              <a:t>Fiscal Cert close for due dates</a:t>
            </a:r>
          </a:p>
          <a:p>
            <a:r>
              <a:rPr lang="en-US" dirty="0"/>
              <a:t>Tuesday, July 1</a:t>
            </a:r>
            <a:r>
              <a:rPr lang="en-US" baseline="30000" dirty="0"/>
              <a:t>st</a:t>
            </a:r>
            <a:r>
              <a:rPr lang="en-US" dirty="0"/>
              <a:t> </a:t>
            </a:r>
          </a:p>
          <a:p>
            <a:pPr lvl="1"/>
            <a:r>
              <a:rPr lang="en-US" dirty="0"/>
              <a:t>Fiscal Cert commences</a:t>
            </a:r>
          </a:p>
          <a:p>
            <a:endParaRPr lang="en-US" dirty="0"/>
          </a:p>
        </p:txBody>
      </p:sp>
      <p:pic>
        <p:nvPicPr>
          <p:cNvPr id="3" name="Picture 2">
            <a:extLst>
              <a:ext uri="{FF2B5EF4-FFF2-40B4-BE49-F238E27FC236}">
                <a16:creationId xmlns:a16="http://schemas.microsoft.com/office/drawing/2014/main" id="{4308964E-3FAD-499A-88BD-C3B1319CBB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72200" y="4231638"/>
            <a:ext cx="2714625" cy="1677229"/>
          </a:xfrm>
          <a:prstGeom prst="rect">
            <a:avLst/>
          </a:prstGeom>
        </p:spPr>
      </p:pic>
    </p:spTree>
    <p:extLst>
      <p:ext uri="{BB962C8B-B14F-4D97-AF65-F5344CB8AC3E}">
        <p14:creationId xmlns:p14="http://schemas.microsoft.com/office/powerpoint/2010/main" val="281787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A8A2-2EA0-4DC6-A95F-5E7670348315}"/>
              </a:ext>
            </a:extLst>
          </p:cNvPr>
          <p:cNvSpPr>
            <a:spLocks noGrp="1"/>
          </p:cNvSpPr>
          <p:nvPr>
            <p:ph type="ctrTitle"/>
          </p:nvPr>
        </p:nvSpPr>
        <p:spPr>
          <a:xfrm>
            <a:off x="685800" y="2130425"/>
            <a:ext cx="7772400" cy="1470025"/>
          </a:xfrm>
        </p:spPr>
        <p:txBody>
          <a:bodyPr anchor="ctr">
            <a:normAutofit/>
          </a:bodyPr>
          <a:lstStyle/>
          <a:p>
            <a:r>
              <a:rPr lang="en-US"/>
              <a:t>Presenters</a:t>
            </a:r>
          </a:p>
        </p:txBody>
      </p:sp>
      <p:sp>
        <p:nvSpPr>
          <p:cNvPr id="3" name="Content Placeholder 2">
            <a:extLst>
              <a:ext uri="{FF2B5EF4-FFF2-40B4-BE49-F238E27FC236}">
                <a16:creationId xmlns:a16="http://schemas.microsoft.com/office/drawing/2014/main" id="{69A2E584-FC3E-4744-8242-2DB72C56096C}"/>
              </a:ext>
            </a:extLst>
          </p:cNvPr>
          <p:cNvSpPr>
            <a:spLocks noGrp="1"/>
          </p:cNvSpPr>
          <p:nvPr>
            <p:ph type="subTitle" idx="1"/>
          </p:nvPr>
        </p:nvSpPr>
        <p:spPr>
          <a:xfrm>
            <a:off x="685800" y="3886200"/>
            <a:ext cx="7772400" cy="1143000"/>
          </a:xfrm>
        </p:spPr>
        <p:txBody>
          <a:bodyPr>
            <a:normAutofit/>
          </a:bodyPr>
          <a:lstStyle/>
          <a:p>
            <a:pPr lvl="1">
              <a:lnSpc>
                <a:spcPct val="90000"/>
              </a:lnSpc>
            </a:pPr>
            <a:r>
              <a:rPr lang="en-US" sz="2000" dirty="0"/>
              <a:t>Sophia </a:t>
            </a:r>
            <a:r>
              <a:rPr lang="en-US" sz="2000" dirty="0" err="1"/>
              <a:t>Lueth</a:t>
            </a:r>
            <a:r>
              <a:rPr lang="en-US" sz="2000" dirty="0"/>
              <a:t> – PSC, Director of Payment Services</a:t>
            </a:r>
          </a:p>
          <a:p>
            <a:pPr lvl="1">
              <a:lnSpc>
                <a:spcPct val="90000"/>
              </a:lnSpc>
            </a:pPr>
            <a:r>
              <a:rPr lang="en-US" sz="2000" dirty="0"/>
              <a:t>Terri Wagner– UCCS, Director of Campus Budget Operations</a:t>
            </a:r>
          </a:p>
          <a:p>
            <a:pPr lvl="1">
              <a:lnSpc>
                <a:spcPct val="90000"/>
              </a:lnSpc>
            </a:pPr>
            <a:r>
              <a:rPr lang="en-US" sz="2000" dirty="0"/>
              <a:t>Nick Martinez – UCCS, Deputy Controller</a:t>
            </a:r>
          </a:p>
        </p:txBody>
      </p:sp>
    </p:spTree>
    <p:extLst>
      <p:ext uri="{BB962C8B-B14F-4D97-AF65-F5344CB8AC3E}">
        <p14:creationId xmlns:p14="http://schemas.microsoft.com/office/powerpoint/2010/main" val="406949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32E90-7FA3-459E-9064-D1B991D059D5}"/>
              </a:ext>
            </a:extLst>
          </p:cNvPr>
          <p:cNvSpPr>
            <a:spLocks noGrp="1"/>
          </p:cNvSpPr>
          <p:nvPr>
            <p:ph type="title"/>
          </p:nvPr>
        </p:nvSpPr>
        <p:spPr>
          <a:xfrm>
            <a:off x="464389" y="399722"/>
            <a:ext cx="8229600" cy="1143000"/>
          </a:xfrm>
        </p:spPr>
        <p:txBody>
          <a:bodyPr anchor="ctr">
            <a:normAutofit/>
          </a:bodyPr>
          <a:lstStyle/>
          <a:p>
            <a:pPr algn="ctr"/>
            <a:r>
              <a:rPr lang="en-US"/>
              <a:t>Budget and Planning Office</a:t>
            </a:r>
          </a:p>
        </p:txBody>
      </p:sp>
      <p:sp>
        <p:nvSpPr>
          <p:cNvPr id="3" name="Content Placeholder 2">
            <a:extLst>
              <a:ext uri="{FF2B5EF4-FFF2-40B4-BE49-F238E27FC236}">
                <a16:creationId xmlns:a16="http://schemas.microsoft.com/office/drawing/2014/main" id="{57CC9581-9E98-422D-8AB7-80B873824E23}"/>
              </a:ext>
            </a:extLst>
          </p:cNvPr>
          <p:cNvSpPr>
            <a:spLocks noGrp="1"/>
          </p:cNvSpPr>
          <p:nvPr>
            <p:ph sz="half" idx="1"/>
          </p:nvPr>
        </p:nvSpPr>
        <p:spPr>
          <a:xfrm>
            <a:off x="1381648" y="2450960"/>
            <a:ext cx="6380703" cy="2311958"/>
          </a:xfrm>
        </p:spPr>
        <p:txBody>
          <a:bodyPr>
            <a:normAutofit/>
          </a:bodyPr>
          <a:lstStyle/>
          <a:p>
            <a:pPr marL="0" indent="0" algn="ctr">
              <a:buNone/>
            </a:pPr>
            <a:r>
              <a:rPr lang="en-US"/>
              <a:t>Terri Wagner</a:t>
            </a:r>
          </a:p>
          <a:p>
            <a:pPr marL="0" indent="0" algn="ctr">
              <a:buNone/>
            </a:pPr>
            <a:r>
              <a:rPr lang="en-US" sz="2800"/>
              <a:t>UCCS, Director of Campus Budget Operations</a:t>
            </a:r>
          </a:p>
        </p:txBody>
      </p:sp>
    </p:spTree>
    <p:extLst>
      <p:ext uri="{BB962C8B-B14F-4D97-AF65-F5344CB8AC3E}">
        <p14:creationId xmlns:p14="http://schemas.microsoft.com/office/powerpoint/2010/main" val="201337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FB9C-D3D8-B7DB-0814-4C799416D9C5}"/>
              </a:ext>
            </a:extLst>
          </p:cNvPr>
          <p:cNvSpPr>
            <a:spLocks noGrp="1"/>
          </p:cNvSpPr>
          <p:nvPr>
            <p:ph type="ctrTitle"/>
          </p:nvPr>
        </p:nvSpPr>
        <p:spPr/>
        <p:txBody>
          <a:bodyPr/>
          <a:lstStyle/>
          <a:p>
            <a:r>
              <a:rPr lang="en-US" dirty="0"/>
              <a:t>FY25 Year End BAPCO Budget Slides</a:t>
            </a:r>
          </a:p>
        </p:txBody>
      </p:sp>
      <p:sp>
        <p:nvSpPr>
          <p:cNvPr id="3" name="Subtitle 2">
            <a:extLst>
              <a:ext uri="{FF2B5EF4-FFF2-40B4-BE49-F238E27FC236}">
                <a16:creationId xmlns:a16="http://schemas.microsoft.com/office/drawing/2014/main" id="{6D7E8CA0-6A20-714E-05D6-56DB6A1738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89775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995" y="857250"/>
            <a:ext cx="9096003" cy="1009359"/>
            <a:chOff x="0" y="0"/>
            <a:chExt cx="4791310" cy="531679"/>
          </a:xfrm>
        </p:grpSpPr>
        <p:sp>
          <p:nvSpPr>
            <p:cNvPr id="3" name="Freeform 3"/>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070707"/>
            </a:solidFill>
          </p:spPr>
          <p:txBody>
            <a:bodyPr/>
            <a:lstStyle/>
            <a:p>
              <a:endParaRPr lang="en-US" sz="900"/>
            </a:p>
          </p:txBody>
        </p:sp>
        <p:sp>
          <p:nvSpPr>
            <p:cNvPr id="4" name="TextBox 4"/>
            <p:cNvSpPr txBox="1"/>
            <p:nvPr/>
          </p:nvSpPr>
          <p:spPr>
            <a:xfrm>
              <a:off x="0" y="-47625"/>
              <a:ext cx="4791310" cy="579304"/>
            </a:xfrm>
            <a:prstGeom prst="rect">
              <a:avLst/>
            </a:prstGeom>
          </p:spPr>
          <p:txBody>
            <a:bodyPr lIns="127000" tIns="127000" rIns="127000" bIns="127000" rtlCol="0" anchor="ctr"/>
            <a:lstStyle/>
            <a:p>
              <a:pPr>
                <a:lnSpc>
                  <a:spcPts val="1679"/>
                </a:lnSpc>
              </a:pPr>
              <a:endParaRPr sz="900"/>
            </a:p>
          </p:txBody>
        </p:sp>
      </p:grpSp>
      <p:grpSp>
        <p:nvGrpSpPr>
          <p:cNvPr id="5" name="Group 5"/>
          <p:cNvGrpSpPr/>
          <p:nvPr/>
        </p:nvGrpSpPr>
        <p:grpSpPr>
          <a:xfrm>
            <a:off x="0" y="857250"/>
            <a:ext cx="95995" cy="51435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p>
          </p:txBody>
        </p:sp>
        <p:sp>
          <p:nvSpPr>
            <p:cNvPr id="7" name="TextBox 7"/>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8" name="TextBox 8"/>
          <p:cNvSpPr txBox="1"/>
          <p:nvPr/>
        </p:nvSpPr>
        <p:spPr>
          <a:xfrm>
            <a:off x="292820" y="1054749"/>
            <a:ext cx="7878499" cy="619337"/>
          </a:xfrm>
          <a:prstGeom prst="rect">
            <a:avLst/>
          </a:prstGeom>
        </p:spPr>
        <p:txBody>
          <a:bodyPr lIns="0" tIns="0" rIns="0" bIns="0" rtlCol="0" anchor="t">
            <a:spAutoFit/>
          </a:bodyPr>
          <a:lstStyle/>
          <a:p>
            <a:pPr>
              <a:lnSpc>
                <a:spcPts val="4800"/>
              </a:lnSpc>
            </a:pPr>
            <a:r>
              <a:rPr lang="en-US" sz="4800" dirty="0" err="1">
                <a:solidFill>
                  <a:schemeClr val="bg1"/>
                </a:solidFill>
              </a:rPr>
              <a:t>Speedtype</a:t>
            </a:r>
            <a:r>
              <a:rPr lang="en-US" sz="4800" dirty="0">
                <a:solidFill>
                  <a:schemeClr val="bg1"/>
                </a:solidFill>
              </a:rPr>
              <a:t> Clean Up</a:t>
            </a:r>
            <a:endParaRPr lang="en-US" sz="4000" dirty="0">
              <a:solidFill>
                <a:schemeClr val="bg1"/>
              </a:solidFill>
              <a:latin typeface="Inter Bold"/>
              <a:ea typeface="Inter Bold"/>
              <a:cs typeface="Inter Bold"/>
              <a:sym typeface="Inter Bold"/>
            </a:endParaRPr>
          </a:p>
        </p:txBody>
      </p:sp>
      <p:sp>
        <p:nvSpPr>
          <p:cNvPr id="9" name="Freeform 9"/>
          <p:cNvSpPr/>
          <p:nvPr/>
        </p:nvSpPr>
        <p:spPr>
          <a:xfrm rot="5400000">
            <a:off x="7734945" y="312211"/>
            <a:ext cx="1463293" cy="1645504"/>
          </a:xfrm>
          <a:custGeom>
            <a:avLst/>
            <a:gdLst/>
            <a:ahLst/>
            <a:cxnLst/>
            <a:rect l="l" t="t" r="r" b="b"/>
            <a:pathLst>
              <a:path w="2926585" h="3291008">
                <a:moveTo>
                  <a:pt x="0" y="0"/>
                </a:moveTo>
                <a:lnTo>
                  <a:pt x="2926585" y="0"/>
                </a:lnTo>
                <a:lnTo>
                  <a:pt x="2926585" y="3291007"/>
                </a:lnTo>
                <a:lnTo>
                  <a:pt x="0" y="3291007"/>
                </a:lnTo>
                <a:lnTo>
                  <a:pt x="0" y="0"/>
                </a:lnTo>
                <a:close/>
              </a:path>
            </a:pathLst>
          </a:custGeom>
          <a:blipFill>
            <a:blip r:embed="rId3">
              <a:alphaModFix amt="27000"/>
              <a:extLst>
                <a:ext uri="{96DAC541-7B7A-43D3-8B79-37D633B846F1}">
                  <asvg:svgBlip xmlns:asvg="http://schemas.microsoft.com/office/drawing/2016/SVG/main" r:embed="rId4"/>
                </a:ext>
              </a:extLst>
            </a:blip>
            <a:stretch>
              <a:fillRect t="-574" r="-37138"/>
            </a:stretch>
          </a:blipFill>
        </p:spPr>
        <p:txBody>
          <a:bodyPr/>
          <a:lstStyle/>
          <a:p>
            <a:endParaRPr lang="en-US" sz="900"/>
          </a:p>
        </p:txBody>
      </p:sp>
      <p:sp>
        <p:nvSpPr>
          <p:cNvPr id="23" name="TextBox 23"/>
          <p:cNvSpPr txBox="1"/>
          <p:nvPr/>
        </p:nvSpPr>
        <p:spPr>
          <a:xfrm>
            <a:off x="95995" y="1957023"/>
            <a:ext cx="8658137" cy="758349"/>
          </a:xfrm>
          <a:prstGeom prst="rect">
            <a:avLst/>
          </a:prstGeom>
        </p:spPr>
        <p:txBody>
          <a:bodyPr lIns="0" tIns="0" rIns="0" bIns="0" rtlCol="0" anchor="t">
            <a:spAutoFit/>
          </a:bodyPr>
          <a:lstStyle/>
          <a:p>
            <a:pPr marL="656940" lvl="3" algn="just">
              <a:lnSpc>
                <a:spcPts val="3145"/>
              </a:lnSpc>
            </a:pPr>
            <a:endParaRPr lang="en-US" sz="2400" dirty="0">
              <a:latin typeface="Aptos Display" panose="020B0004020202020204" pitchFamily="34" charset="0"/>
            </a:endParaRPr>
          </a:p>
          <a:p>
            <a:pPr marL="856657" lvl="3" indent="-199717" algn="just">
              <a:lnSpc>
                <a:spcPts val="3145"/>
              </a:lnSpc>
              <a:buFont typeface="Arial"/>
              <a:buChar char="•"/>
            </a:pPr>
            <a:endParaRPr lang="en-US" sz="1850" dirty="0">
              <a:solidFill>
                <a:srgbClr val="000000"/>
              </a:solidFill>
              <a:latin typeface="Inter"/>
              <a:ea typeface="Inter"/>
              <a:sym typeface="Inter"/>
            </a:endParaRPr>
          </a:p>
        </p:txBody>
      </p:sp>
      <p:sp>
        <p:nvSpPr>
          <p:cNvPr id="25" name="TextBox 24">
            <a:extLst>
              <a:ext uri="{FF2B5EF4-FFF2-40B4-BE49-F238E27FC236}">
                <a16:creationId xmlns:a16="http://schemas.microsoft.com/office/drawing/2014/main" id="{BA79B1EE-1096-87A9-5403-BD48E48ED640}"/>
              </a:ext>
            </a:extLst>
          </p:cNvPr>
          <p:cNvSpPr txBox="1"/>
          <p:nvPr/>
        </p:nvSpPr>
        <p:spPr>
          <a:xfrm>
            <a:off x="95996" y="1938940"/>
            <a:ext cx="4958370" cy="3554819"/>
          </a:xfrm>
          <a:prstGeom prst="rect">
            <a:avLst/>
          </a:prstGeom>
          <a:solidFill>
            <a:schemeClr val="bg1"/>
          </a:solidFill>
        </p:spPr>
        <p:txBody>
          <a:bodyPr wrap="square">
            <a:spAutoFit/>
          </a:bodyPr>
          <a:lstStyle/>
          <a:p>
            <a:pPr marL="214313" indent="-214313">
              <a:buFont typeface="Arial" panose="020B0604020202020204" pitchFamily="34" charset="0"/>
              <a:buChar char="•"/>
            </a:pPr>
            <a:r>
              <a:rPr lang="en-US" sz="1125" b="1" dirty="0"/>
              <a:t>What does it mean to clean up a </a:t>
            </a:r>
            <a:r>
              <a:rPr lang="en-US" sz="1125" b="1" dirty="0" err="1"/>
              <a:t>speedtype</a:t>
            </a:r>
            <a:r>
              <a:rPr lang="en-US" sz="1125" b="1" dirty="0"/>
              <a:t>? </a:t>
            </a:r>
            <a:r>
              <a:rPr lang="en-US" sz="1125" dirty="0"/>
              <a:t>In a nutshell,  match budget to actuals.  </a:t>
            </a:r>
          </a:p>
          <a:p>
            <a:pPr marL="557213" lvl="1" indent="-214313">
              <a:buFont typeface="Arial" panose="020B0604020202020204" pitchFamily="34" charset="0"/>
              <a:buChar char="•"/>
            </a:pPr>
            <a:r>
              <a:rPr lang="en-US" sz="1125" dirty="0"/>
              <a:t>Pay close attention to </a:t>
            </a:r>
            <a:r>
              <a:rPr lang="en-US" sz="1125" b="1" dirty="0"/>
              <a:t>revenue</a:t>
            </a:r>
            <a:r>
              <a:rPr lang="en-US" sz="1125" dirty="0"/>
              <a:t> and </a:t>
            </a:r>
            <a:r>
              <a:rPr lang="en-US" sz="1125" b="1" dirty="0"/>
              <a:t>transfer</a:t>
            </a:r>
            <a:r>
              <a:rPr lang="en-US" sz="1125" dirty="0"/>
              <a:t> budgets and match them to the exact account code. These accounts must not have a balance at year end. </a:t>
            </a:r>
          </a:p>
          <a:p>
            <a:pPr marL="557213" lvl="1" indent="-214313">
              <a:buFont typeface="Arial" panose="020B0604020202020204" pitchFamily="34" charset="0"/>
              <a:buChar char="•"/>
            </a:pPr>
            <a:r>
              <a:rPr lang="en-US" sz="1125" dirty="0"/>
              <a:t>Match salary account codes to position numbers.</a:t>
            </a:r>
          </a:p>
          <a:p>
            <a:pPr marL="557213" lvl="1" indent="-214313">
              <a:buFont typeface="Arial" panose="020B0604020202020204" pitchFamily="34" charset="0"/>
              <a:buChar char="•"/>
            </a:pPr>
            <a:r>
              <a:rPr lang="en-US" sz="1125" dirty="0"/>
              <a:t>For expenses, travel, student aid, </a:t>
            </a:r>
            <a:r>
              <a:rPr lang="en-US" sz="1125" dirty="0" err="1"/>
              <a:t>etc</a:t>
            </a:r>
            <a:r>
              <a:rPr lang="en-US" sz="1125" dirty="0"/>
              <a:t> - Clean up needs to be by account code rollup.  </a:t>
            </a:r>
          </a:p>
          <a:p>
            <a:pPr marL="557213" lvl="1" indent="-214313">
              <a:buFont typeface="Arial" panose="020B0604020202020204" pitchFamily="34" charset="0"/>
              <a:buChar char="•"/>
            </a:pPr>
            <a:r>
              <a:rPr lang="en-US" sz="1125" dirty="0"/>
              <a:t>Approval of Year End BJEs are more efficient when line descriptions are descriptive.  </a:t>
            </a:r>
          </a:p>
          <a:p>
            <a:pPr marL="900113" lvl="2" indent="-214313">
              <a:buFont typeface="Arial" panose="020B0604020202020204" pitchFamily="34" charset="0"/>
              <a:buChar char="•"/>
            </a:pPr>
            <a:r>
              <a:rPr lang="en-US" sz="1125" dirty="0"/>
              <a:t>Please attach the appropriate supporting documents.</a:t>
            </a:r>
          </a:p>
          <a:p>
            <a:pPr marL="1243013" lvl="3" indent="-214313">
              <a:buFont typeface="Arial" panose="020B0604020202020204" pitchFamily="34" charset="0"/>
              <a:buChar char="•"/>
            </a:pPr>
            <a:r>
              <a:rPr lang="en-US" sz="1125" dirty="0"/>
              <a:t>Examples: Tracking spreadsheets, emails, and Operating Summary Reports </a:t>
            </a:r>
          </a:p>
          <a:p>
            <a:pPr marL="900113" lvl="2" indent="-214313">
              <a:buFont typeface="Arial" panose="020B0604020202020204" pitchFamily="34" charset="0"/>
              <a:buChar char="•"/>
            </a:pPr>
            <a:r>
              <a:rPr lang="en-US" sz="1125" dirty="0"/>
              <a:t>Shorter BJEs are approved faster with less confusion and questions.</a:t>
            </a:r>
          </a:p>
          <a:p>
            <a:pPr marL="900113" lvl="2" indent="-214313">
              <a:buFont typeface="Arial" panose="020B0604020202020204" pitchFamily="34" charset="0"/>
              <a:buChar char="•"/>
            </a:pPr>
            <a:r>
              <a:rPr lang="en-US" sz="1125" dirty="0"/>
              <a:t>Departments will be able to complete BJEs through second close, 7/14/2025 by 4:00pm.  Afterwards, if any adjustments are necessary, please notify the Budget Office.</a:t>
            </a:r>
          </a:p>
          <a:p>
            <a:pPr marL="900113" lvl="2" indent="-214313">
              <a:buFont typeface="Arial" panose="020B0604020202020204" pitchFamily="34" charset="0"/>
              <a:buChar char="•"/>
            </a:pPr>
            <a:r>
              <a:rPr lang="en-US" sz="1125" dirty="0"/>
              <a:t>Between the second and third close, only the Budget Office will have access to the Budget Ledgers.  </a:t>
            </a:r>
          </a:p>
        </p:txBody>
      </p:sp>
      <p:pic>
        <p:nvPicPr>
          <p:cNvPr id="13" name="Picture 12">
            <a:extLst>
              <a:ext uri="{FF2B5EF4-FFF2-40B4-BE49-F238E27FC236}">
                <a16:creationId xmlns:a16="http://schemas.microsoft.com/office/drawing/2014/main" id="{482F8FBE-C55B-7A4B-E1C8-DB820109CCB8}"/>
              </a:ext>
            </a:extLst>
          </p:cNvPr>
          <p:cNvPicPr>
            <a:picLocks noChangeAspect="1"/>
          </p:cNvPicPr>
          <p:nvPr/>
        </p:nvPicPr>
        <p:blipFill>
          <a:blip r:embed="rId5"/>
          <a:stretch>
            <a:fillRect/>
          </a:stretch>
        </p:blipFill>
        <p:spPr>
          <a:xfrm>
            <a:off x="5076455" y="2276524"/>
            <a:ext cx="3971551" cy="262445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C0E71-9C30-3E39-B632-9DCA4158B9E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61429CEF-AA06-A5B1-2822-8D441D5D2ECD}"/>
              </a:ext>
            </a:extLst>
          </p:cNvPr>
          <p:cNvGrpSpPr/>
          <p:nvPr/>
        </p:nvGrpSpPr>
        <p:grpSpPr>
          <a:xfrm>
            <a:off x="0" y="857250"/>
            <a:ext cx="95995" cy="5143500"/>
            <a:chOff x="0" y="0"/>
            <a:chExt cx="50565" cy="2709333"/>
          </a:xfrm>
        </p:grpSpPr>
        <p:sp>
          <p:nvSpPr>
            <p:cNvPr id="6" name="Freeform 6">
              <a:extLst>
                <a:ext uri="{FF2B5EF4-FFF2-40B4-BE49-F238E27FC236}">
                  <a16:creationId xmlns:a16="http://schemas.microsoft.com/office/drawing/2014/main" id="{90CAD463-A0F5-8B09-0169-B636CFF21BE4}"/>
                </a:ext>
              </a:extLst>
            </p:cNvPr>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p>
          </p:txBody>
        </p:sp>
        <p:sp>
          <p:nvSpPr>
            <p:cNvPr id="7" name="TextBox 7">
              <a:extLst>
                <a:ext uri="{FF2B5EF4-FFF2-40B4-BE49-F238E27FC236}">
                  <a16:creationId xmlns:a16="http://schemas.microsoft.com/office/drawing/2014/main" id="{8719EE39-2695-7146-4940-5FA8E8CF92F5}"/>
                </a:ext>
              </a:extLst>
            </p:cNvPr>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9" name="Freeform 9">
            <a:extLst>
              <a:ext uri="{FF2B5EF4-FFF2-40B4-BE49-F238E27FC236}">
                <a16:creationId xmlns:a16="http://schemas.microsoft.com/office/drawing/2014/main" id="{3ED100F1-1E30-69A9-F77E-A0CC86C6475A}"/>
              </a:ext>
            </a:extLst>
          </p:cNvPr>
          <p:cNvSpPr/>
          <p:nvPr/>
        </p:nvSpPr>
        <p:spPr>
          <a:xfrm rot="5400000">
            <a:off x="7734945" y="312211"/>
            <a:ext cx="1463293" cy="1645504"/>
          </a:xfrm>
          <a:custGeom>
            <a:avLst/>
            <a:gdLst/>
            <a:ahLst/>
            <a:cxnLst/>
            <a:rect l="l" t="t" r="r" b="b"/>
            <a:pathLst>
              <a:path w="2926585" h="3291008">
                <a:moveTo>
                  <a:pt x="0" y="0"/>
                </a:moveTo>
                <a:lnTo>
                  <a:pt x="2926585" y="0"/>
                </a:lnTo>
                <a:lnTo>
                  <a:pt x="2926585" y="3291007"/>
                </a:lnTo>
                <a:lnTo>
                  <a:pt x="0" y="3291007"/>
                </a:lnTo>
                <a:lnTo>
                  <a:pt x="0" y="0"/>
                </a:lnTo>
                <a:close/>
              </a:path>
            </a:pathLst>
          </a:custGeom>
          <a:blipFill>
            <a:blip r:embed="rId3">
              <a:alphaModFix amt="27000"/>
              <a:extLst>
                <a:ext uri="{96DAC541-7B7A-43D3-8B79-37D633B846F1}">
                  <asvg:svgBlip xmlns:asvg="http://schemas.microsoft.com/office/drawing/2016/SVG/main" r:embed="rId4"/>
                </a:ext>
              </a:extLst>
            </a:blip>
            <a:stretch>
              <a:fillRect t="-574" r="-37138"/>
            </a:stretch>
          </a:blipFill>
        </p:spPr>
        <p:txBody>
          <a:bodyPr/>
          <a:lstStyle/>
          <a:p>
            <a:endParaRPr lang="en-US" sz="900"/>
          </a:p>
        </p:txBody>
      </p:sp>
      <p:sp>
        <p:nvSpPr>
          <p:cNvPr id="23" name="TextBox 23">
            <a:extLst>
              <a:ext uri="{FF2B5EF4-FFF2-40B4-BE49-F238E27FC236}">
                <a16:creationId xmlns:a16="http://schemas.microsoft.com/office/drawing/2014/main" id="{F64AE040-C21A-EC5C-287E-B3076E96FB0A}"/>
              </a:ext>
            </a:extLst>
          </p:cNvPr>
          <p:cNvSpPr txBox="1"/>
          <p:nvPr/>
        </p:nvSpPr>
        <p:spPr>
          <a:xfrm>
            <a:off x="95995" y="1950165"/>
            <a:ext cx="8658137" cy="758349"/>
          </a:xfrm>
          <a:prstGeom prst="rect">
            <a:avLst/>
          </a:prstGeom>
        </p:spPr>
        <p:txBody>
          <a:bodyPr lIns="0" tIns="0" rIns="0" bIns="0" rtlCol="0" anchor="t">
            <a:spAutoFit/>
          </a:bodyPr>
          <a:lstStyle/>
          <a:p>
            <a:pPr marL="656940" lvl="3" algn="just">
              <a:lnSpc>
                <a:spcPts val="3145"/>
              </a:lnSpc>
            </a:pPr>
            <a:endParaRPr lang="en-US" sz="2400" dirty="0">
              <a:latin typeface="Aptos Display" panose="020B0004020202020204" pitchFamily="34" charset="0"/>
            </a:endParaRPr>
          </a:p>
          <a:p>
            <a:pPr marL="856657" lvl="3" indent="-199717" algn="just">
              <a:lnSpc>
                <a:spcPts val="3145"/>
              </a:lnSpc>
              <a:buFont typeface="Arial"/>
              <a:buChar char="•"/>
            </a:pPr>
            <a:endParaRPr lang="en-US" sz="1850" dirty="0">
              <a:solidFill>
                <a:srgbClr val="000000"/>
              </a:solidFill>
              <a:latin typeface="Inter"/>
              <a:ea typeface="Inter"/>
              <a:sym typeface="Inter"/>
            </a:endParaRPr>
          </a:p>
        </p:txBody>
      </p:sp>
      <p:pic>
        <p:nvPicPr>
          <p:cNvPr id="11" name="Content Placeholder 3">
            <a:extLst>
              <a:ext uri="{FF2B5EF4-FFF2-40B4-BE49-F238E27FC236}">
                <a16:creationId xmlns:a16="http://schemas.microsoft.com/office/drawing/2014/main" id="{F3CDD187-2464-6FA9-8152-0E88A13330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204" y="1333500"/>
            <a:ext cx="6810986" cy="4667250"/>
          </a:xfrm>
          <a:prstGeom prst="rect">
            <a:avLst/>
          </a:prstGeom>
        </p:spPr>
      </p:pic>
      <p:sp>
        <p:nvSpPr>
          <p:cNvPr id="2" name="TextBox 1">
            <a:extLst>
              <a:ext uri="{FF2B5EF4-FFF2-40B4-BE49-F238E27FC236}">
                <a16:creationId xmlns:a16="http://schemas.microsoft.com/office/drawing/2014/main" id="{97800FAE-FD3D-22AA-DBA4-393D6557D89A}"/>
              </a:ext>
            </a:extLst>
          </p:cNvPr>
          <p:cNvSpPr txBox="1"/>
          <p:nvPr/>
        </p:nvSpPr>
        <p:spPr>
          <a:xfrm>
            <a:off x="657225" y="923925"/>
            <a:ext cx="7024688" cy="300082"/>
          </a:xfrm>
          <a:prstGeom prst="rect">
            <a:avLst/>
          </a:prstGeom>
          <a:noFill/>
        </p:spPr>
        <p:txBody>
          <a:bodyPr wrap="square" rtlCol="0">
            <a:spAutoFit/>
          </a:bodyPr>
          <a:lstStyle/>
          <a:p>
            <a:pPr algn="ctr"/>
            <a:r>
              <a:rPr lang="en-US" sz="1350" b="1" dirty="0"/>
              <a:t>EXAMPLE OF SPEEDTYPE THAT HAS BEEN “CLEANED UP”</a:t>
            </a:r>
          </a:p>
        </p:txBody>
      </p:sp>
    </p:spTree>
    <p:extLst>
      <p:ext uri="{BB962C8B-B14F-4D97-AF65-F5344CB8AC3E}">
        <p14:creationId xmlns:p14="http://schemas.microsoft.com/office/powerpoint/2010/main" val="3780341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97" y="874687"/>
            <a:ext cx="9096003" cy="1009359"/>
            <a:chOff x="0" y="0"/>
            <a:chExt cx="4791310" cy="531679"/>
          </a:xfrm>
        </p:grpSpPr>
        <p:sp>
          <p:nvSpPr>
            <p:cNvPr id="3" name="Freeform 3"/>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EDF0F2"/>
            </a:solidFill>
          </p:spPr>
          <p:txBody>
            <a:bodyPr/>
            <a:lstStyle/>
            <a:p>
              <a:endParaRPr lang="en-US" sz="900"/>
            </a:p>
          </p:txBody>
        </p:sp>
        <p:sp>
          <p:nvSpPr>
            <p:cNvPr id="4" name="TextBox 4"/>
            <p:cNvSpPr txBox="1"/>
            <p:nvPr/>
          </p:nvSpPr>
          <p:spPr>
            <a:xfrm>
              <a:off x="0" y="-47625"/>
              <a:ext cx="4791310" cy="579304"/>
            </a:xfrm>
            <a:prstGeom prst="rect">
              <a:avLst/>
            </a:prstGeom>
          </p:spPr>
          <p:txBody>
            <a:bodyPr lIns="127000" tIns="127000" rIns="127000" bIns="127000" rtlCol="0" anchor="ctr"/>
            <a:lstStyle/>
            <a:p>
              <a:pPr>
                <a:lnSpc>
                  <a:spcPts val="1679"/>
                </a:lnSpc>
              </a:pPr>
              <a:endParaRPr sz="900"/>
            </a:p>
          </p:txBody>
        </p:sp>
      </p:grpSp>
      <p:grpSp>
        <p:nvGrpSpPr>
          <p:cNvPr id="5" name="Group 5"/>
          <p:cNvGrpSpPr/>
          <p:nvPr/>
        </p:nvGrpSpPr>
        <p:grpSpPr>
          <a:xfrm>
            <a:off x="0" y="857250"/>
            <a:ext cx="95995" cy="51435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p>
          </p:txBody>
        </p:sp>
        <p:sp>
          <p:nvSpPr>
            <p:cNvPr id="7" name="TextBox 7"/>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8" name="TextBox 8"/>
          <p:cNvSpPr txBox="1"/>
          <p:nvPr/>
        </p:nvSpPr>
        <p:spPr>
          <a:xfrm>
            <a:off x="270274" y="1081088"/>
            <a:ext cx="8359376" cy="590483"/>
          </a:xfrm>
          <a:prstGeom prst="rect">
            <a:avLst/>
          </a:prstGeom>
        </p:spPr>
        <p:txBody>
          <a:bodyPr lIns="0" tIns="0" rIns="0" bIns="0" rtlCol="0" anchor="t">
            <a:spAutoFit/>
          </a:bodyPr>
          <a:lstStyle/>
          <a:p>
            <a:pPr>
              <a:lnSpc>
                <a:spcPts val="4500"/>
              </a:lnSpc>
            </a:pPr>
            <a:r>
              <a:rPr lang="en-US" sz="4800" dirty="0"/>
              <a:t>Cash Transfer to Reserves</a:t>
            </a:r>
            <a:endParaRPr lang="en-US" sz="3750" dirty="0">
              <a:solidFill>
                <a:srgbClr val="000000"/>
              </a:solidFill>
              <a:latin typeface="Inter Bold"/>
              <a:ea typeface="Inter Bold"/>
              <a:cs typeface="Inter Bold"/>
              <a:sym typeface="Inter Bold"/>
            </a:endParaRPr>
          </a:p>
        </p:txBody>
      </p:sp>
      <p:sp>
        <p:nvSpPr>
          <p:cNvPr id="9" name="Freeform 9"/>
          <p:cNvSpPr/>
          <p:nvPr/>
        </p:nvSpPr>
        <p:spPr>
          <a:xfrm rot="5400000">
            <a:off x="7993088" y="281141"/>
            <a:ext cx="1492542" cy="1678396"/>
          </a:xfrm>
          <a:custGeom>
            <a:avLst/>
            <a:gdLst/>
            <a:ahLst/>
            <a:cxnLst/>
            <a:rect l="l" t="t" r="r" b="b"/>
            <a:pathLst>
              <a:path w="2985084" h="3356791">
                <a:moveTo>
                  <a:pt x="0" y="0"/>
                </a:moveTo>
                <a:lnTo>
                  <a:pt x="2985084" y="0"/>
                </a:lnTo>
                <a:lnTo>
                  <a:pt x="2985084" y="3356791"/>
                </a:lnTo>
                <a:lnTo>
                  <a:pt x="0" y="3356791"/>
                </a:lnTo>
                <a:lnTo>
                  <a:pt x="0" y="0"/>
                </a:lnTo>
                <a:close/>
              </a:path>
            </a:pathLst>
          </a:custGeom>
          <a:blipFill>
            <a:blip r:embed="rId2">
              <a:alphaModFix amt="27000"/>
              <a:extLst>
                <a:ext uri="{96DAC541-7B7A-43D3-8B79-37D633B846F1}">
                  <asvg:svgBlip xmlns:asvg="http://schemas.microsoft.com/office/drawing/2016/SVG/main" r:embed="rId3"/>
                </a:ext>
              </a:extLst>
            </a:blip>
            <a:stretch>
              <a:fillRect t="-574" r="-37138"/>
            </a:stretch>
          </a:blipFill>
        </p:spPr>
        <p:txBody>
          <a:bodyPr/>
          <a:lstStyle/>
          <a:p>
            <a:endParaRPr lang="en-US" sz="900"/>
          </a:p>
        </p:txBody>
      </p:sp>
      <p:sp>
        <p:nvSpPr>
          <p:cNvPr id="15" name="TextBox 14">
            <a:extLst>
              <a:ext uri="{FF2B5EF4-FFF2-40B4-BE49-F238E27FC236}">
                <a16:creationId xmlns:a16="http://schemas.microsoft.com/office/drawing/2014/main" id="{75EAB9C4-F7A8-2067-401F-BAD6164D39BE}"/>
              </a:ext>
            </a:extLst>
          </p:cNvPr>
          <p:cNvSpPr txBox="1"/>
          <p:nvPr/>
        </p:nvSpPr>
        <p:spPr>
          <a:xfrm>
            <a:off x="191990" y="1901483"/>
            <a:ext cx="8634692" cy="4016484"/>
          </a:xfrm>
          <a:prstGeom prst="rect">
            <a:avLst/>
          </a:prstGeom>
          <a:noFill/>
        </p:spPr>
        <p:txBody>
          <a:bodyPr wrap="square">
            <a:spAutoFit/>
          </a:bodyPr>
          <a:lstStyle/>
          <a:p>
            <a:pPr marL="257175" indent="-257175">
              <a:buFont typeface="Arial" panose="020B0604020202020204" pitchFamily="34" charset="0"/>
              <a:buChar char="•"/>
            </a:pPr>
            <a:r>
              <a:rPr lang="en-US" sz="1650" b="1" dirty="0"/>
              <a:t>What balances should be moved to reserves?</a:t>
            </a:r>
          </a:p>
          <a:p>
            <a:pPr marL="600075" lvl="1" indent="-257175">
              <a:buFont typeface="Arial" panose="020B0604020202020204" pitchFamily="34" charset="0"/>
              <a:buChar char="•"/>
            </a:pPr>
            <a:r>
              <a:rPr lang="en-US" sz="1650" dirty="0"/>
              <a:t>Same as last year end, outstanding budget balances of $10,000 or more should be moved to reserves.		</a:t>
            </a:r>
          </a:p>
          <a:p>
            <a:pPr marL="600075" lvl="1" indent="-257175">
              <a:buFont typeface="Arial" panose="020B0604020202020204" pitchFamily="34" charset="0"/>
              <a:buChar char="•"/>
            </a:pPr>
            <a:r>
              <a:rPr lang="en-US" sz="1650" dirty="0"/>
              <a:t>When moving unspent base budget in excess of 10k, please move the entire amount and not just enough to get below the 10k threshold.</a:t>
            </a:r>
          </a:p>
          <a:p>
            <a:pPr marL="600075" lvl="1" indent="-257175">
              <a:buFont typeface="Arial" panose="020B0604020202020204" pitchFamily="34" charset="0"/>
              <a:buChar char="•"/>
            </a:pPr>
            <a:r>
              <a:rPr lang="en-US" sz="1650" dirty="0"/>
              <a:t>You may keep temp funded ST balances on the ledgers, e.g. F&amp;A amounts and faculty award STs.</a:t>
            </a:r>
          </a:p>
          <a:p>
            <a:pPr marL="600075" lvl="1" indent="-257175">
              <a:buFont typeface="Arial" panose="020B0604020202020204" pitchFamily="34" charset="0"/>
              <a:buChar char="•"/>
            </a:pPr>
            <a:r>
              <a:rPr lang="en-US" sz="1650" dirty="0"/>
              <a:t>Remember, a BJE to transfer to reserves is necessary to go along with the ACTUALS cash transfer journal entry.</a:t>
            </a:r>
          </a:p>
          <a:p>
            <a:pPr marL="942975" lvl="2" indent="-257175">
              <a:buFont typeface="Arial" panose="020B0604020202020204" pitchFamily="34" charset="0"/>
              <a:buChar char="•"/>
            </a:pPr>
            <a:r>
              <a:rPr lang="en-US" sz="1650" b="1" i="1" dirty="0"/>
              <a:t>The BJE and the JE may be completed simultaneously.  Please attach the print version to the BJE and/or JE even if it does not have an “Approved by” yet.</a:t>
            </a:r>
          </a:p>
          <a:p>
            <a:pPr marL="600075" lvl="1" indent="-257175">
              <a:buFont typeface="Arial" panose="020B0604020202020204" pitchFamily="34" charset="0"/>
              <a:buChar char="•"/>
            </a:pPr>
            <a:r>
              <a:rPr lang="en-US" sz="1650" dirty="0"/>
              <a:t>  Tip:  when moving balances to Fund 72s, have a plan for its use.  This will make spending plan templates easier to complete.</a:t>
            </a:r>
          </a:p>
          <a:p>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3CCE-99B1-C12A-C605-72D78242AF0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5C6E388-A1CC-B448-D926-B0C3C3B8E821}"/>
              </a:ext>
            </a:extLst>
          </p:cNvPr>
          <p:cNvGrpSpPr/>
          <p:nvPr/>
        </p:nvGrpSpPr>
        <p:grpSpPr>
          <a:xfrm>
            <a:off x="47997" y="874687"/>
            <a:ext cx="9096003" cy="1009359"/>
            <a:chOff x="0" y="0"/>
            <a:chExt cx="4791310" cy="531679"/>
          </a:xfrm>
        </p:grpSpPr>
        <p:sp>
          <p:nvSpPr>
            <p:cNvPr id="3" name="Freeform 3">
              <a:extLst>
                <a:ext uri="{FF2B5EF4-FFF2-40B4-BE49-F238E27FC236}">
                  <a16:creationId xmlns:a16="http://schemas.microsoft.com/office/drawing/2014/main" id="{CBCB2761-FBB9-1A59-A539-D166A8CAB897}"/>
                </a:ext>
              </a:extLst>
            </p:cNvPr>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EDF0F2"/>
            </a:solidFill>
          </p:spPr>
          <p:txBody>
            <a:bodyPr/>
            <a:lstStyle/>
            <a:p>
              <a:endParaRPr lang="en-US" sz="900"/>
            </a:p>
          </p:txBody>
        </p:sp>
        <p:sp>
          <p:nvSpPr>
            <p:cNvPr id="4" name="TextBox 4">
              <a:extLst>
                <a:ext uri="{FF2B5EF4-FFF2-40B4-BE49-F238E27FC236}">
                  <a16:creationId xmlns:a16="http://schemas.microsoft.com/office/drawing/2014/main" id="{1E45893E-34DC-0D96-6417-A2130114BAEF}"/>
                </a:ext>
              </a:extLst>
            </p:cNvPr>
            <p:cNvSpPr txBox="1"/>
            <p:nvPr/>
          </p:nvSpPr>
          <p:spPr>
            <a:xfrm>
              <a:off x="0" y="-47625"/>
              <a:ext cx="4791310" cy="579304"/>
            </a:xfrm>
            <a:prstGeom prst="rect">
              <a:avLst/>
            </a:prstGeom>
          </p:spPr>
          <p:txBody>
            <a:bodyPr lIns="127000" tIns="127000" rIns="127000" bIns="127000" rtlCol="0" anchor="ctr"/>
            <a:lstStyle/>
            <a:p>
              <a:pPr>
                <a:lnSpc>
                  <a:spcPts val="1679"/>
                </a:lnSpc>
              </a:pPr>
              <a:endParaRPr sz="900"/>
            </a:p>
          </p:txBody>
        </p:sp>
      </p:grpSp>
      <p:grpSp>
        <p:nvGrpSpPr>
          <p:cNvPr id="5" name="Group 5">
            <a:extLst>
              <a:ext uri="{FF2B5EF4-FFF2-40B4-BE49-F238E27FC236}">
                <a16:creationId xmlns:a16="http://schemas.microsoft.com/office/drawing/2014/main" id="{E6FA0F06-8D49-8EE6-0D53-D8B396D16978}"/>
              </a:ext>
            </a:extLst>
          </p:cNvPr>
          <p:cNvGrpSpPr/>
          <p:nvPr/>
        </p:nvGrpSpPr>
        <p:grpSpPr>
          <a:xfrm>
            <a:off x="0" y="857250"/>
            <a:ext cx="95995" cy="5143500"/>
            <a:chOff x="0" y="0"/>
            <a:chExt cx="50565" cy="2709333"/>
          </a:xfrm>
        </p:grpSpPr>
        <p:sp>
          <p:nvSpPr>
            <p:cNvPr id="6" name="Freeform 6">
              <a:extLst>
                <a:ext uri="{FF2B5EF4-FFF2-40B4-BE49-F238E27FC236}">
                  <a16:creationId xmlns:a16="http://schemas.microsoft.com/office/drawing/2014/main" id="{432E975D-CB31-830A-917E-2719A2536FAA}"/>
                </a:ext>
              </a:extLst>
            </p:cNvPr>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p>
          </p:txBody>
        </p:sp>
        <p:sp>
          <p:nvSpPr>
            <p:cNvPr id="7" name="TextBox 7">
              <a:extLst>
                <a:ext uri="{FF2B5EF4-FFF2-40B4-BE49-F238E27FC236}">
                  <a16:creationId xmlns:a16="http://schemas.microsoft.com/office/drawing/2014/main" id="{B689A57B-BE34-DE16-5ADF-689C764DFC26}"/>
                </a:ext>
              </a:extLst>
            </p:cNvPr>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8" name="TextBox 8">
            <a:extLst>
              <a:ext uri="{FF2B5EF4-FFF2-40B4-BE49-F238E27FC236}">
                <a16:creationId xmlns:a16="http://schemas.microsoft.com/office/drawing/2014/main" id="{A9B6C31A-F434-B1E9-791F-7013FCFA0E25}"/>
              </a:ext>
            </a:extLst>
          </p:cNvPr>
          <p:cNvSpPr txBox="1"/>
          <p:nvPr/>
        </p:nvSpPr>
        <p:spPr>
          <a:xfrm>
            <a:off x="270274" y="1081088"/>
            <a:ext cx="8359376" cy="590483"/>
          </a:xfrm>
          <a:prstGeom prst="rect">
            <a:avLst/>
          </a:prstGeom>
        </p:spPr>
        <p:txBody>
          <a:bodyPr lIns="0" tIns="0" rIns="0" bIns="0" rtlCol="0" anchor="t">
            <a:spAutoFit/>
          </a:bodyPr>
          <a:lstStyle/>
          <a:p>
            <a:pPr>
              <a:lnSpc>
                <a:spcPts val="4500"/>
              </a:lnSpc>
            </a:pPr>
            <a:r>
              <a:rPr lang="en-US" sz="4800" dirty="0"/>
              <a:t>Carryforward</a:t>
            </a:r>
            <a:endParaRPr lang="en-US" sz="3750" dirty="0">
              <a:solidFill>
                <a:srgbClr val="000000"/>
              </a:solidFill>
              <a:latin typeface="Inter Bold"/>
              <a:ea typeface="Inter Bold"/>
              <a:cs typeface="Inter Bold"/>
              <a:sym typeface="Inter Bold"/>
            </a:endParaRPr>
          </a:p>
        </p:txBody>
      </p:sp>
      <p:sp>
        <p:nvSpPr>
          <p:cNvPr id="9" name="Freeform 9">
            <a:extLst>
              <a:ext uri="{FF2B5EF4-FFF2-40B4-BE49-F238E27FC236}">
                <a16:creationId xmlns:a16="http://schemas.microsoft.com/office/drawing/2014/main" id="{544106C3-7751-6EC7-78D2-223346D9930F}"/>
              </a:ext>
            </a:extLst>
          </p:cNvPr>
          <p:cNvSpPr/>
          <p:nvPr/>
        </p:nvSpPr>
        <p:spPr>
          <a:xfrm rot="5400000">
            <a:off x="7993088" y="281141"/>
            <a:ext cx="1492542" cy="1678396"/>
          </a:xfrm>
          <a:custGeom>
            <a:avLst/>
            <a:gdLst/>
            <a:ahLst/>
            <a:cxnLst/>
            <a:rect l="l" t="t" r="r" b="b"/>
            <a:pathLst>
              <a:path w="2985084" h="3356791">
                <a:moveTo>
                  <a:pt x="0" y="0"/>
                </a:moveTo>
                <a:lnTo>
                  <a:pt x="2985084" y="0"/>
                </a:lnTo>
                <a:lnTo>
                  <a:pt x="2985084" y="3356791"/>
                </a:lnTo>
                <a:lnTo>
                  <a:pt x="0" y="3356791"/>
                </a:lnTo>
                <a:lnTo>
                  <a:pt x="0" y="0"/>
                </a:lnTo>
                <a:close/>
              </a:path>
            </a:pathLst>
          </a:custGeom>
          <a:blipFill>
            <a:blip r:embed="rId2">
              <a:alphaModFix amt="27000"/>
              <a:extLst>
                <a:ext uri="{96DAC541-7B7A-43D3-8B79-37D633B846F1}">
                  <asvg:svgBlip xmlns:asvg="http://schemas.microsoft.com/office/drawing/2016/SVG/main" r:embed="rId3"/>
                </a:ext>
              </a:extLst>
            </a:blip>
            <a:stretch>
              <a:fillRect t="-574" r="-37138"/>
            </a:stretch>
          </a:blipFill>
        </p:spPr>
        <p:txBody>
          <a:bodyPr/>
          <a:lstStyle/>
          <a:p>
            <a:endParaRPr lang="en-US" sz="900"/>
          </a:p>
        </p:txBody>
      </p:sp>
      <p:sp>
        <p:nvSpPr>
          <p:cNvPr id="15" name="TextBox 14">
            <a:extLst>
              <a:ext uri="{FF2B5EF4-FFF2-40B4-BE49-F238E27FC236}">
                <a16:creationId xmlns:a16="http://schemas.microsoft.com/office/drawing/2014/main" id="{4DDA2E4C-B5FB-2BE6-C6DD-A2CA12AE81C7}"/>
              </a:ext>
            </a:extLst>
          </p:cNvPr>
          <p:cNvSpPr txBox="1"/>
          <p:nvPr/>
        </p:nvSpPr>
        <p:spPr>
          <a:xfrm>
            <a:off x="191990" y="1901483"/>
            <a:ext cx="4553747" cy="4154984"/>
          </a:xfrm>
          <a:prstGeom prst="rect">
            <a:avLst/>
          </a:prstGeom>
          <a:noFill/>
        </p:spPr>
        <p:txBody>
          <a:bodyPr wrap="square">
            <a:spAutoFit/>
          </a:bodyPr>
          <a:lstStyle/>
          <a:p>
            <a:pPr marL="214313" indent="-214313">
              <a:buFont typeface="Arial" panose="020B0604020202020204" pitchFamily="34" charset="0"/>
              <a:buChar char="•"/>
            </a:pPr>
            <a:r>
              <a:rPr lang="en-US" sz="1200" dirty="0"/>
              <a:t>Carryforward is the amount of balance left in the </a:t>
            </a:r>
            <a:r>
              <a:rPr lang="en-US" sz="1200" dirty="0" err="1"/>
              <a:t>speedtype</a:t>
            </a:r>
            <a:r>
              <a:rPr lang="en-US" sz="1200" dirty="0"/>
              <a:t> at year end.</a:t>
            </a:r>
          </a:p>
          <a:p>
            <a:pPr marL="557213" lvl="1" indent="-214313">
              <a:buFont typeface="Arial" panose="020B0604020202020204" pitchFamily="34" charset="0"/>
              <a:buChar char="•"/>
            </a:pPr>
            <a:r>
              <a:rPr lang="en-US" sz="1200" dirty="0"/>
              <a:t>The balance will come back as temporary funds next fiscal year.</a:t>
            </a:r>
          </a:p>
          <a:p>
            <a:pPr marL="900113" lvl="2" indent="-214313">
              <a:buFont typeface="Arial" panose="020B0604020202020204" pitchFamily="34" charset="0"/>
              <a:buChar char="•"/>
            </a:pPr>
            <a:r>
              <a:rPr lang="en-US" sz="1200" b="1" dirty="0"/>
              <a:t>No matter where the balance originated, the funds will carryforward to account code 460000.</a:t>
            </a:r>
          </a:p>
          <a:p>
            <a:pPr lvl="2"/>
            <a:endParaRPr lang="en-US" sz="1200" b="1" dirty="0"/>
          </a:p>
          <a:p>
            <a:pPr marL="557213" lvl="1" indent="-214313">
              <a:buFont typeface="Arial" panose="020B0604020202020204" pitchFamily="34" charset="0"/>
              <a:buChar char="•"/>
            </a:pPr>
            <a:r>
              <a:rPr lang="en-US" sz="1200" dirty="0"/>
              <a:t>All Carryforward funds must first be approved by Chancellor’s Cabinet.  After their approval, the Budget Office completes the BJE.  </a:t>
            </a:r>
          </a:p>
          <a:p>
            <a:pPr marL="557213" lvl="1" indent="-214313">
              <a:buFont typeface="Arial" panose="020B0604020202020204" pitchFamily="34" charset="0"/>
              <a:buChar char="•"/>
            </a:pPr>
            <a:endParaRPr lang="en-US" sz="1200" dirty="0"/>
          </a:p>
          <a:p>
            <a:pPr marL="214313" indent="-214313">
              <a:buFont typeface="Arial" panose="020B0604020202020204" pitchFamily="34" charset="0"/>
              <a:buChar char="•"/>
            </a:pPr>
            <a:r>
              <a:rPr lang="en-US" sz="1200" dirty="0"/>
              <a:t>To utilize balances immediately the next fiscal year, it is best to transfer balances to your Fund 72s. </a:t>
            </a:r>
          </a:p>
          <a:p>
            <a:pPr marL="214313" indent="-214313">
              <a:buFont typeface="Arial" panose="020B0604020202020204" pitchFamily="34" charset="0"/>
              <a:buChar char="•"/>
            </a:pPr>
            <a:r>
              <a:rPr lang="en-US" sz="1200" dirty="0"/>
              <a:t>Transferring balances to reserves at year end will give access to those funds as soon as the ledgers open for the new fiscal year.  </a:t>
            </a:r>
          </a:p>
          <a:p>
            <a:pPr marL="557213" lvl="1" indent="-214313">
              <a:buFont typeface="Arial" panose="020B0604020202020204" pitchFamily="34" charset="0"/>
              <a:buChar char="•"/>
            </a:pPr>
            <a:r>
              <a:rPr lang="en-US" sz="1200" dirty="0"/>
              <a:t>Leaving budget balances on the books at year end, will cause a delay in a department’s ability to use those funds next fiscal year.  </a:t>
            </a:r>
          </a:p>
          <a:p>
            <a:endParaRPr lang="en-US" sz="2400" dirty="0"/>
          </a:p>
        </p:txBody>
      </p:sp>
      <p:pic>
        <p:nvPicPr>
          <p:cNvPr id="12" name="Picture 11">
            <a:extLst>
              <a:ext uri="{FF2B5EF4-FFF2-40B4-BE49-F238E27FC236}">
                <a16:creationId xmlns:a16="http://schemas.microsoft.com/office/drawing/2014/main" id="{5ABB74B0-0D7B-1A73-F360-EF849B9B5019}"/>
              </a:ext>
            </a:extLst>
          </p:cNvPr>
          <p:cNvPicPr>
            <a:picLocks noChangeAspect="1"/>
          </p:cNvPicPr>
          <p:nvPr/>
        </p:nvPicPr>
        <p:blipFill>
          <a:blip r:embed="rId4"/>
          <a:stretch>
            <a:fillRect/>
          </a:stretch>
        </p:blipFill>
        <p:spPr>
          <a:xfrm>
            <a:off x="4841732" y="2246947"/>
            <a:ext cx="4081566" cy="2692097"/>
          </a:xfrm>
          <a:prstGeom prst="rect">
            <a:avLst/>
          </a:prstGeom>
        </p:spPr>
      </p:pic>
    </p:spTree>
    <p:extLst>
      <p:ext uri="{BB962C8B-B14F-4D97-AF65-F5344CB8AC3E}">
        <p14:creationId xmlns:p14="http://schemas.microsoft.com/office/powerpoint/2010/main" val="1001347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995" y="857250"/>
            <a:ext cx="9096003" cy="989338"/>
            <a:chOff x="0" y="0"/>
            <a:chExt cx="4791310" cy="521132"/>
          </a:xfrm>
        </p:grpSpPr>
        <p:sp>
          <p:nvSpPr>
            <p:cNvPr id="3" name="Freeform 3"/>
            <p:cNvSpPr/>
            <p:nvPr/>
          </p:nvSpPr>
          <p:spPr>
            <a:xfrm>
              <a:off x="0" y="0"/>
              <a:ext cx="4791310" cy="521132"/>
            </a:xfrm>
            <a:custGeom>
              <a:avLst/>
              <a:gdLst/>
              <a:ahLst/>
              <a:cxnLst/>
              <a:rect l="l" t="t" r="r" b="b"/>
              <a:pathLst>
                <a:path w="4791310" h="521132">
                  <a:moveTo>
                    <a:pt x="0" y="0"/>
                  </a:moveTo>
                  <a:lnTo>
                    <a:pt x="4791310" y="0"/>
                  </a:lnTo>
                  <a:lnTo>
                    <a:pt x="4791310" y="521132"/>
                  </a:lnTo>
                  <a:lnTo>
                    <a:pt x="0" y="521132"/>
                  </a:lnTo>
                  <a:close/>
                </a:path>
              </a:pathLst>
            </a:custGeom>
            <a:solidFill>
              <a:srgbClr val="C6AD5F"/>
            </a:solidFill>
          </p:spPr>
          <p:txBody>
            <a:bodyPr/>
            <a:lstStyle/>
            <a:p>
              <a:endParaRPr lang="en-US" sz="900"/>
            </a:p>
          </p:txBody>
        </p:sp>
        <p:sp>
          <p:nvSpPr>
            <p:cNvPr id="4" name="TextBox 4"/>
            <p:cNvSpPr txBox="1"/>
            <p:nvPr/>
          </p:nvSpPr>
          <p:spPr>
            <a:xfrm>
              <a:off x="0" y="-47625"/>
              <a:ext cx="4791310" cy="568757"/>
            </a:xfrm>
            <a:prstGeom prst="rect">
              <a:avLst/>
            </a:prstGeom>
          </p:spPr>
          <p:txBody>
            <a:bodyPr lIns="127000" tIns="127000" rIns="127000" bIns="127000" rtlCol="0" anchor="ctr"/>
            <a:lstStyle/>
            <a:p>
              <a:pPr>
                <a:lnSpc>
                  <a:spcPts val="1679"/>
                </a:lnSpc>
              </a:pPr>
              <a:endParaRPr sz="900"/>
            </a:p>
          </p:txBody>
        </p:sp>
      </p:grpSp>
      <p:grpSp>
        <p:nvGrpSpPr>
          <p:cNvPr id="5" name="Group 5"/>
          <p:cNvGrpSpPr/>
          <p:nvPr/>
        </p:nvGrpSpPr>
        <p:grpSpPr>
          <a:xfrm>
            <a:off x="0" y="857250"/>
            <a:ext cx="95995" cy="51435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070707"/>
            </a:solidFill>
          </p:spPr>
          <p:txBody>
            <a:bodyPr/>
            <a:lstStyle/>
            <a:p>
              <a:endParaRPr lang="en-US" sz="900"/>
            </a:p>
          </p:txBody>
        </p:sp>
        <p:sp>
          <p:nvSpPr>
            <p:cNvPr id="7" name="TextBox 7"/>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8" name="TextBox 8"/>
          <p:cNvSpPr txBox="1"/>
          <p:nvPr/>
        </p:nvSpPr>
        <p:spPr>
          <a:xfrm>
            <a:off x="290847" y="1038080"/>
            <a:ext cx="8853153" cy="619337"/>
          </a:xfrm>
          <a:prstGeom prst="rect">
            <a:avLst/>
          </a:prstGeom>
        </p:spPr>
        <p:txBody>
          <a:bodyPr lIns="0" tIns="0" rIns="0" bIns="0" rtlCol="0" anchor="t">
            <a:spAutoFit/>
          </a:bodyPr>
          <a:lstStyle/>
          <a:p>
            <a:pPr>
              <a:lnSpc>
                <a:spcPts val="4800"/>
              </a:lnSpc>
            </a:pPr>
            <a:r>
              <a:rPr lang="en-US" sz="4800" dirty="0"/>
              <a:t>Best Practices</a:t>
            </a:r>
            <a:endParaRPr lang="en-US" sz="4001" dirty="0">
              <a:solidFill>
                <a:srgbClr val="000000"/>
              </a:solidFill>
              <a:latin typeface="Inter Bold"/>
              <a:ea typeface="Inter Bold"/>
              <a:cs typeface="Inter Bold"/>
              <a:sym typeface="Inter Bold"/>
            </a:endParaRPr>
          </a:p>
        </p:txBody>
      </p:sp>
      <p:sp>
        <p:nvSpPr>
          <p:cNvPr id="9" name="Freeform 9"/>
          <p:cNvSpPr/>
          <p:nvPr/>
        </p:nvSpPr>
        <p:spPr>
          <a:xfrm rot="5400000">
            <a:off x="7033376" y="-387354"/>
            <a:ext cx="2213571" cy="2489209"/>
          </a:xfrm>
          <a:custGeom>
            <a:avLst/>
            <a:gdLst/>
            <a:ahLst/>
            <a:cxnLst/>
            <a:rect l="l" t="t" r="r" b="b"/>
            <a:pathLst>
              <a:path w="4427142" h="4978417">
                <a:moveTo>
                  <a:pt x="0" y="0"/>
                </a:moveTo>
                <a:lnTo>
                  <a:pt x="4427142" y="0"/>
                </a:lnTo>
                <a:lnTo>
                  <a:pt x="4427142" y="4978416"/>
                </a:lnTo>
                <a:lnTo>
                  <a:pt x="0" y="4978416"/>
                </a:lnTo>
                <a:lnTo>
                  <a:pt x="0" y="0"/>
                </a:lnTo>
                <a:close/>
              </a:path>
            </a:pathLst>
          </a:custGeom>
          <a:blipFill>
            <a:blip r:embed="rId3">
              <a:alphaModFix amt="27000"/>
              <a:extLst>
                <a:ext uri="{96DAC541-7B7A-43D3-8B79-37D633B846F1}">
                  <asvg:svgBlip xmlns:asvg="http://schemas.microsoft.com/office/drawing/2016/SVG/main" r:embed="rId4"/>
                </a:ext>
              </a:extLst>
            </a:blip>
            <a:stretch>
              <a:fillRect t="-574" r="-37138"/>
            </a:stretch>
          </a:blipFill>
        </p:spPr>
        <p:txBody>
          <a:bodyPr/>
          <a:lstStyle/>
          <a:p>
            <a:endParaRPr lang="en-US" sz="900"/>
          </a:p>
        </p:txBody>
      </p:sp>
      <p:sp>
        <p:nvSpPr>
          <p:cNvPr id="14" name="TextBox 13">
            <a:extLst>
              <a:ext uri="{FF2B5EF4-FFF2-40B4-BE49-F238E27FC236}">
                <a16:creationId xmlns:a16="http://schemas.microsoft.com/office/drawing/2014/main" id="{A6C1D7DC-DA5C-4CF7-54D0-594DA46A74D2}"/>
              </a:ext>
            </a:extLst>
          </p:cNvPr>
          <p:cNvSpPr txBox="1"/>
          <p:nvPr/>
        </p:nvSpPr>
        <p:spPr>
          <a:xfrm>
            <a:off x="4025646" y="1907833"/>
            <a:ext cx="5028676" cy="4616648"/>
          </a:xfrm>
          <a:prstGeom prst="rect">
            <a:avLst/>
          </a:prstGeom>
          <a:noFill/>
        </p:spPr>
        <p:txBody>
          <a:bodyPr wrap="square">
            <a:spAutoFit/>
          </a:bodyPr>
          <a:lstStyle/>
          <a:p>
            <a:pPr marL="214313" indent="-214313">
              <a:buFont typeface="Arial" panose="020B0604020202020204" pitchFamily="34" charset="0"/>
              <a:buChar char="•"/>
            </a:pPr>
            <a:r>
              <a:rPr lang="en-US" sz="1500" dirty="0"/>
              <a:t>Please include detailed descriptions in your line descriptions and the long description.</a:t>
            </a:r>
          </a:p>
          <a:p>
            <a:pPr marL="214313" indent="-214313">
              <a:buFont typeface="Arial" panose="020B0604020202020204" pitchFamily="34" charset="0"/>
              <a:buChar char="•"/>
            </a:pPr>
            <a:r>
              <a:rPr lang="en-US" sz="1500" dirty="0"/>
              <a:t>Attach appropriate supporting documents.</a:t>
            </a:r>
          </a:p>
          <a:p>
            <a:pPr marL="214313" indent="-214313">
              <a:buFont typeface="Arial" panose="020B0604020202020204" pitchFamily="34" charset="0"/>
              <a:buChar char="•"/>
            </a:pPr>
            <a:r>
              <a:rPr lang="en-US" sz="1500" dirty="0"/>
              <a:t>The 14 line BJE limit still remains. The longer the BJE, the more likely the Budget office will be to contact you for clarification. </a:t>
            </a:r>
            <a:r>
              <a:rPr lang="en-US" sz="1500" dirty="0">
                <a:ea typeface="Calibri" panose="020F0502020204030204" pitchFamily="34" charset="0"/>
                <a:cs typeface="Times New Roman" panose="02020603050405020304" pitchFamily="18" charset="0"/>
              </a:rPr>
              <a:t>We look at every line.  One mistake will delay the clean up of many speed types in a longer entry.</a:t>
            </a:r>
            <a:endParaRPr lang="en-US" sz="1500" dirty="0"/>
          </a:p>
          <a:p>
            <a:pPr marL="214313" indent="-214313">
              <a:buFont typeface="Arial" panose="020B0604020202020204" pitchFamily="34" charset="0"/>
              <a:buChar char="•"/>
            </a:pPr>
            <a:r>
              <a:rPr lang="en-US" sz="1500" b="1" dirty="0"/>
              <a:t>Start your Year End clean up now.  </a:t>
            </a:r>
            <a:r>
              <a:rPr lang="en-US" sz="1500" dirty="0"/>
              <a:t>To minimize stress and mistakes from being rushed, let’s start early.  </a:t>
            </a:r>
          </a:p>
          <a:p>
            <a:pPr marL="214313" indent="-214313">
              <a:buFont typeface="Arial" panose="020B0604020202020204" pitchFamily="34" charset="0"/>
              <a:buChar char="•"/>
            </a:pPr>
            <a:r>
              <a:rPr lang="en-US" sz="1500" dirty="0">
                <a:ea typeface="Calibri" panose="020F0502020204030204" pitchFamily="34" charset="0"/>
                <a:cs typeface="Times New Roman" panose="02020603050405020304" pitchFamily="18" charset="0"/>
              </a:rPr>
              <a:t>When completing a cash transfer, it is acceptable to submit both the actuals JE and the BJE at the same time.  Please attach the “print version” of the JE to the BJE. </a:t>
            </a:r>
          </a:p>
          <a:p>
            <a:pPr marL="214313" indent="-214313">
              <a:buFont typeface="Arial" panose="020B0604020202020204" pitchFamily="34" charset="0"/>
              <a:buChar char="•"/>
            </a:pPr>
            <a:r>
              <a:rPr lang="en-US" sz="1500" dirty="0">
                <a:ea typeface="Calibri" panose="020F0502020204030204" pitchFamily="34" charset="0"/>
                <a:cs typeface="Times New Roman" panose="02020603050405020304" pitchFamily="18" charset="0"/>
              </a:rPr>
              <a:t>Start by cleaning up positions.  Everything else is easy after this.  Next, clean up by account, then make your cash transfers to reserves.</a:t>
            </a:r>
          </a:p>
          <a:p>
            <a:pPr lvl="1"/>
            <a:endParaRPr lang="en-US" sz="2400" dirty="0"/>
          </a:p>
        </p:txBody>
      </p:sp>
      <p:pic>
        <p:nvPicPr>
          <p:cNvPr id="20" name="Picture 19">
            <a:extLst>
              <a:ext uri="{FF2B5EF4-FFF2-40B4-BE49-F238E27FC236}">
                <a16:creationId xmlns:a16="http://schemas.microsoft.com/office/drawing/2014/main" id="{12B9B980-B5E9-6C19-4321-43A4B9BDB721}"/>
              </a:ext>
            </a:extLst>
          </p:cNvPr>
          <p:cNvPicPr>
            <a:picLocks noChangeAspect="1"/>
          </p:cNvPicPr>
          <p:nvPr/>
        </p:nvPicPr>
        <p:blipFill>
          <a:blip r:embed="rId5"/>
          <a:stretch>
            <a:fillRect/>
          </a:stretch>
        </p:blipFill>
        <p:spPr>
          <a:xfrm>
            <a:off x="465777" y="1882762"/>
            <a:ext cx="3229426" cy="356522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HR Dates for June</a:t>
            </a:r>
          </a:p>
        </p:txBody>
      </p:sp>
      <p:sp>
        <p:nvSpPr>
          <p:cNvPr id="7" name="Content Placeholder 6"/>
          <p:cNvSpPr>
            <a:spLocks noGrp="1"/>
          </p:cNvSpPr>
          <p:nvPr>
            <p:ph idx="1"/>
          </p:nvPr>
        </p:nvSpPr>
        <p:spPr>
          <a:xfrm>
            <a:off x="457200" y="1417638"/>
            <a:ext cx="8229600" cy="4602163"/>
          </a:xfrm>
        </p:spPr>
        <p:txBody>
          <a:bodyPr>
            <a:normAutofit fontScale="92500" lnSpcReduction="20000"/>
          </a:bodyPr>
          <a:lstStyle/>
          <a:p>
            <a:r>
              <a:rPr lang="en-US" sz="2000" dirty="0"/>
              <a:t>Thursday, June 12</a:t>
            </a:r>
            <a:r>
              <a:rPr lang="en-US" sz="2000" baseline="30000" dirty="0"/>
              <a:t>th</a:t>
            </a:r>
            <a:r>
              <a:rPr lang="en-US" sz="2000" dirty="0"/>
              <a:t> </a:t>
            </a:r>
          </a:p>
          <a:p>
            <a:pPr lvl="1"/>
            <a:r>
              <a:rPr lang="en-US" sz="2000" dirty="0"/>
              <a:t>5 pm approval deadline for Position Data, Funding, and Job Data (BW 6/7)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Black"/>
                <a:ea typeface="+mn-ea"/>
              </a:rPr>
              <a:t>Friday, June 20</a:t>
            </a:r>
            <a:r>
              <a:rPr kumimoji="0" lang="en-US" sz="2000" b="0" i="0" u="none" strike="noStrike" kern="1200" cap="none" spc="0" normalizeH="0" baseline="30000" noProof="0" dirty="0">
                <a:ln>
                  <a:noFill/>
                </a:ln>
                <a:solidFill>
                  <a:prstClr val="black"/>
                </a:solidFill>
                <a:effectLst/>
                <a:uLnTx/>
                <a:uFillTx/>
                <a:latin typeface="Arial Black"/>
                <a:ea typeface="+mn-ea"/>
              </a:rPr>
              <a:t>th</a:t>
            </a:r>
            <a:r>
              <a:rPr kumimoji="0" lang="en-US" sz="2000" b="0" i="0" u="none" strike="noStrike" kern="1200" cap="none" spc="0" normalizeH="0" baseline="0" noProof="0" dirty="0">
                <a:ln>
                  <a:noFill/>
                </a:ln>
                <a:solidFill>
                  <a:prstClr val="black"/>
                </a:solidFill>
                <a:effectLst/>
                <a:uLnTx/>
                <a:uFillTx/>
                <a:latin typeface="Arial Black"/>
                <a:ea typeface="+mn-ea"/>
              </a:rPr>
              <a:t> </a:t>
            </a:r>
            <a:endParaRPr kumimoji="0" lang="en-US" sz="2000" b="0" i="0" u="none" strike="noStrike" kern="1200" cap="none" spc="0" normalizeH="0" baseline="30000" noProof="0" dirty="0">
              <a:ln>
                <a:noFill/>
              </a:ln>
              <a:solidFill>
                <a:prstClr val="black"/>
              </a:solidFill>
              <a:effectLst/>
              <a:uLnTx/>
              <a:uFillTx/>
              <a:latin typeface="Arial Black"/>
              <a:ea typeface="+mn-ea"/>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Run Payroll Register Report – MON PPE 6/30 (Review Summer Funding distributions) </a:t>
            </a:r>
          </a:p>
          <a:p>
            <a:r>
              <a:rPr lang="en-US" sz="2000" dirty="0"/>
              <a:t>Friday, June 20</a:t>
            </a:r>
            <a:r>
              <a:rPr lang="en-US" sz="2000" baseline="30000" dirty="0"/>
              <a:t>th</a:t>
            </a:r>
            <a:r>
              <a:rPr lang="en-US" sz="2000" dirty="0"/>
              <a:t>  </a:t>
            </a:r>
          </a:p>
          <a:p>
            <a:pPr lvl="1"/>
            <a:r>
              <a:rPr lang="en-US" sz="2000" dirty="0"/>
              <a:t>HR Encumbrances: Should be zero for General Fund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Black"/>
                <a:ea typeface="+mn-ea"/>
              </a:rPr>
              <a:t>Thursday, June 26</a:t>
            </a:r>
            <a:r>
              <a:rPr kumimoji="0" lang="en-US" sz="2000" b="0" i="0" u="none" strike="noStrike" kern="1200" cap="none" spc="0" normalizeH="0" baseline="30000" noProof="0" dirty="0">
                <a:ln>
                  <a:noFill/>
                </a:ln>
                <a:solidFill>
                  <a:prstClr val="black"/>
                </a:solidFill>
                <a:effectLst/>
                <a:uLnTx/>
                <a:uFillTx/>
                <a:latin typeface="Arial Black"/>
                <a:ea typeface="+mn-ea"/>
              </a:rPr>
              <a:t>th</a:t>
            </a:r>
            <a:r>
              <a:rPr kumimoji="0" lang="en-US" sz="2000" b="0" i="0" u="none" strike="noStrike" kern="1200" cap="none" spc="0" normalizeH="0" baseline="0" noProof="0" dirty="0">
                <a:ln>
                  <a:noFill/>
                </a:ln>
                <a:solidFill>
                  <a:prstClr val="black"/>
                </a:solidFill>
                <a:effectLst/>
                <a:uLnTx/>
                <a:uFillTx/>
                <a:latin typeface="Arial Black"/>
                <a:ea typeface="+mn-ea"/>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5pm approval deadline for Position Data, Funding, and Job Data (BW 6/21)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Black"/>
                <a:ea typeface="+mn-ea"/>
              </a:rPr>
              <a:t>Thursday, June 26</a:t>
            </a:r>
            <a:r>
              <a:rPr kumimoji="0" lang="en-US" sz="2000" b="0" i="0" u="none" strike="noStrike" kern="1200" cap="none" spc="0" normalizeH="0" baseline="30000" noProof="0" dirty="0">
                <a:ln>
                  <a:noFill/>
                </a:ln>
                <a:solidFill>
                  <a:prstClr val="black"/>
                </a:solidFill>
                <a:effectLst/>
                <a:uLnTx/>
                <a:uFillTx/>
                <a:latin typeface="Arial Black"/>
                <a:ea typeface="+mn-ea"/>
              </a:rPr>
              <a:t>th</a:t>
            </a:r>
            <a:r>
              <a:rPr kumimoji="0" lang="en-US" sz="2000" b="0" i="0" u="none" strike="noStrike" kern="1200" cap="none" spc="0" normalizeH="0" baseline="0" noProof="0" dirty="0">
                <a:ln>
                  <a:noFill/>
                </a:ln>
                <a:solidFill>
                  <a:prstClr val="black"/>
                </a:solidFill>
                <a:effectLst/>
                <a:uLnTx/>
                <a:uFillTx/>
                <a:latin typeface="Arial Black"/>
                <a:ea typeface="+mn-ea"/>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5 pm deadline to upload and approve time for (BW 6/21)</a:t>
            </a:r>
          </a:p>
          <a:p>
            <a:r>
              <a:rPr lang="en-US" sz="2000" dirty="0"/>
              <a:t>Friday, June 27</a:t>
            </a:r>
            <a:r>
              <a:rPr lang="en-US" sz="2000" baseline="30000" dirty="0"/>
              <a:t>th</a:t>
            </a:r>
            <a:r>
              <a:rPr lang="en-US" sz="2000" dirty="0"/>
              <a:t> </a:t>
            </a:r>
          </a:p>
          <a:p>
            <a:pPr lvl="1"/>
            <a:r>
              <a:rPr lang="en-US" sz="2000" dirty="0"/>
              <a:t>Position Funding rollover</a:t>
            </a:r>
          </a:p>
          <a:p>
            <a:pPr marL="400050" lvl="1" indent="0">
              <a:buNone/>
              <a:defRPr/>
            </a:pPr>
            <a:endParaRPr kumimoji="0" lang="en-US" sz="2000" b="0" i="0" u="none" strike="noStrike" kern="1200" cap="none" spc="0" normalizeH="0" baseline="0" noProof="0" dirty="0">
              <a:ln>
                <a:noFill/>
              </a:ln>
              <a:solidFill>
                <a:prstClr val="black"/>
              </a:solidFill>
              <a:effectLst/>
              <a:uLnTx/>
              <a:uFillTx/>
              <a:latin typeface="Arial Black"/>
              <a:ea typeface="+mn-ea"/>
            </a:endParaRPr>
          </a:p>
          <a:p>
            <a:pPr lvl="1"/>
            <a:endParaRPr lang="en-US" sz="2000" dirty="0"/>
          </a:p>
        </p:txBody>
      </p:sp>
      <p:pic>
        <p:nvPicPr>
          <p:cNvPr id="3" name="Picture 2">
            <a:extLst>
              <a:ext uri="{FF2B5EF4-FFF2-40B4-BE49-F238E27FC236}">
                <a16:creationId xmlns:a16="http://schemas.microsoft.com/office/drawing/2014/main" id="{52876D22-9BCB-4267-A99B-DF9EA408BFE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59129" y="4220932"/>
            <a:ext cx="1464693" cy="1938292"/>
          </a:xfrm>
          <a:prstGeom prst="rect">
            <a:avLst/>
          </a:prstGeom>
        </p:spPr>
      </p:pic>
    </p:spTree>
    <p:extLst>
      <p:ext uri="{BB962C8B-B14F-4D97-AF65-F5344CB8AC3E}">
        <p14:creationId xmlns:p14="http://schemas.microsoft.com/office/powerpoint/2010/main" val="2799844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HR Dates for July-FY24</a:t>
            </a:r>
          </a:p>
        </p:txBody>
      </p:sp>
      <p:sp>
        <p:nvSpPr>
          <p:cNvPr id="7" name="Content Placeholder 6"/>
          <p:cNvSpPr>
            <a:spLocks noGrp="1"/>
          </p:cNvSpPr>
          <p:nvPr>
            <p:ph idx="1"/>
          </p:nvPr>
        </p:nvSpPr>
        <p:spPr>
          <a:xfrm>
            <a:off x="304800" y="1600201"/>
            <a:ext cx="8534400" cy="4419600"/>
          </a:xfrm>
        </p:spPr>
        <p:txBody>
          <a:bodyPr>
            <a:normAutofit lnSpcReduction="10000"/>
          </a:bodyPr>
          <a:lstStyle/>
          <a:p>
            <a:r>
              <a:rPr lang="en-US" sz="2000" dirty="0"/>
              <a:t>Tuesday, July 1</a:t>
            </a:r>
            <a:r>
              <a:rPr lang="en-US" sz="2000" baseline="30000" dirty="0"/>
              <a:t>st</a:t>
            </a:r>
            <a:r>
              <a:rPr lang="en-US" sz="2000" dirty="0"/>
              <a:t>    </a:t>
            </a:r>
          </a:p>
          <a:p>
            <a:pPr lvl="1"/>
            <a:r>
              <a:rPr lang="en-US" sz="2000" dirty="0"/>
              <a:t>OUC to book payroll accrual and reversal for BW PPE 6/21, pays 7/3.</a:t>
            </a:r>
          </a:p>
          <a:p>
            <a:r>
              <a:rPr lang="en-US" sz="2000" dirty="0"/>
              <a:t>Thursday, July 3</a:t>
            </a:r>
            <a:r>
              <a:rPr lang="en-US" sz="2000" baseline="30000" dirty="0"/>
              <a:t>rd</a:t>
            </a:r>
          </a:p>
          <a:p>
            <a:pPr lvl="1"/>
            <a:r>
              <a:rPr lang="en-US" sz="2000" dirty="0"/>
              <a:t>OUC to book payroll accrual and reversal for OC 06/26, pays 7/3</a:t>
            </a:r>
          </a:p>
          <a:p>
            <a:r>
              <a:rPr lang="en-US" sz="2000" dirty="0"/>
              <a:t>Thursday, July 10</a:t>
            </a:r>
            <a:r>
              <a:rPr lang="en-US" sz="2000" baseline="30000" dirty="0"/>
              <a:t>th</a:t>
            </a:r>
            <a:endParaRPr lang="en-US" sz="2000" dirty="0"/>
          </a:p>
          <a:p>
            <a:pPr lvl="1"/>
            <a:r>
              <a:rPr lang="en-US" sz="2000" dirty="0"/>
              <a:t>OUC to book payroll accrual and reversal for OC 07/03, pays 7/11</a:t>
            </a:r>
          </a:p>
          <a:p>
            <a:r>
              <a:rPr lang="en-US" sz="2000" dirty="0"/>
              <a:t>Monday, July 14</a:t>
            </a:r>
            <a:r>
              <a:rPr lang="en-US" sz="2000" baseline="30000" dirty="0"/>
              <a:t>th</a:t>
            </a:r>
            <a:endParaRPr lang="en-US" sz="2000" dirty="0"/>
          </a:p>
          <a:p>
            <a:pPr lvl="1"/>
            <a:r>
              <a:rPr lang="en-US" sz="2000" dirty="0"/>
              <a:t>OUC to book the payroll accrual and reversal for BW PPE 7/5, pays 7/18 (NOTE: Campus last day to submit journals)</a:t>
            </a:r>
          </a:p>
          <a:p>
            <a:r>
              <a:rPr lang="en-US" sz="2000" dirty="0"/>
              <a:t>Friday, July 18</a:t>
            </a:r>
            <a:r>
              <a:rPr lang="en-US" sz="2000" baseline="30000" dirty="0"/>
              <a:t>th</a:t>
            </a:r>
            <a:r>
              <a:rPr lang="en-US" sz="2000" dirty="0"/>
              <a:t> </a:t>
            </a:r>
          </a:p>
          <a:p>
            <a:pPr lvl="1"/>
            <a:r>
              <a:rPr lang="en-US" sz="2000" dirty="0"/>
              <a:t>FY25 PETs must be entered/approved by 6pm (BEWARE: General Fund PETs will impact budgets and budget ledger is closed)</a:t>
            </a:r>
          </a:p>
          <a:p>
            <a:pPr marL="0" indent="0">
              <a:buNone/>
            </a:pPr>
            <a:endParaRPr lang="en-US" dirty="0"/>
          </a:p>
        </p:txBody>
      </p:sp>
    </p:spTree>
    <p:extLst>
      <p:ext uri="{BB962C8B-B14F-4D97-AF65-F5344CB8AC3E}">
        <p14:creationId xmlns:p14="http://schemas.microsoft.com/office/powerpoint/2010/main" val="952863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4ECC-A1A3-D77C-9E28-B389B0E69FF6}"/>
              </a:ext>
            </a:extLst>
          </p:cNvPr>
          <p:cNvSpPr>
            <a:spLocks noGrp="1"/>
          </p:cNvSpPr>
          <p:nvPr>
            <p:ph type="title"/>
          </p:nvPr>
        </p:nvSpPr>
        <p:spPr/>
        <p:txBody>
          <a:bodyPr/>
          <a:lstStyle/>
          <a:p>
            <a:r>
              <a:rPr lang="en-US"/>
              <a:t>Important UCCS Dates</a:t>
            </a:r>
          </a:p>
        </p:txBody>
      </p:sp>
      <p:sp>
        <p:nvSpPr>
          <p:cNvPr id="3" name="Content Placeholder 2">
            <a:extLst>
              <a:ext uri="{FF2B5EF4-FFF2-40B4-BE49-F238E27FC236}">
                <a16:creationId xmlns:a16="http://schemas.microsoft.com/office/drawing/2014/main" id="{E5AACACB-B769-218B-94A2-E59FE3B9DC5F}"/>
              </a:ext>
            </a:extLst>
          </p:cNvPr>
          <p:cNvSpPr>
            <a:spLocks noGrp="1"/>
          </p:cNvSpPr>
          <p:nvPr>
            <p:ph idx="1"/>
          </p:nvPr>
        </p:nvSpPr>
        <p:spPr/>
        <p:txBody>
          <a:bodyPr>
            <a:normAutofit fontScale="92500" lnSpcReduction="10000"/>
          </a:bodyPr>
          <a:lstStyle/>
          <a:p>
            <a:r>
              <a:rPr lang="en-US" dirty="0"/>
              <a:t>Monday, June 2</a:t>
            </a:r>
            <a:r>
              <a:rPr lang="en-US" baseline="30000" dirty="0"/>
              <a:t>nd</a:t>
            </a:r>
            <a:endParaRPr lang="en-US" dirty="0"/>
          </a:p>
          <a:p>
            <a:pPr lvl="1"/>
            <a:r>
              <a:rPr lang="en-US" dirty="0"/>
              <a:t>Last day to submit AR write-offs to CCO.</a:t>
            </a:r>
          </a:p>
          <a:p>
            <a:r>
              <a:rPr lang="en-US" dirty="0"/>
              <a:t>Friday, June 6</a:t>
            </a:r>
            <a:r>
              <a:rPr lang="en-US" baseline="30000" dirty="0"/>
              <a:t>th</a:t>
            </a:r>
            <a:endParaRPr lang="en-US" dirty="0"/>
          </a:p>
          <a:p>
            <a:pPr lvl="1"/>
            <a:r>
              <a:rPr lang="en-US" dirty="0"/>
              <a:t>Request work-study payroll transfer requests. Review expenditures and setup, incorrect setups will be charged to depts.</a:t>
            </a:r>
          </a:p>
          <a:p>
            <a:r>
              <a:rPr lang="en-US" dirty="0"/>
              <a:t>Monday, June 30</a:t>
            </a:r>
            <a:r>
              <a:rPr lang="en-US" baseline="30000" dirty="0"/>
              <a:t>th</a:t>
            </a:r>
            <a:endParaRPr lang="en-US" dirty="0"/>
          </a:p>
          <a:p>
            <a:pPr lvl="1"/>
            <a:r>
              <a:rPr lang="en-US" dirty="0"/>
              <a:t>Physical inventory of consumable goods, greater than $35K must be completed. Adjust balance to reflect on hand inventory by 7/3. </a:t>
            </a:r>
            <a:r>
              <a:rPr lang="en-US" dirty="0">
                <a:solidFill>
                  <a:srgbClr val="FF0000"/>
                </a:solidFill>
              </a:rPr>
              <a:t>Submit inventory reconciliation to </a:t>
            </a:r>
            <a:r>
              <a:rPr lang="en-US" dirty="0">
                <a:solidFill>
                  <a:srgbClr val="FF0000"/>
                </a:solidFill>
                <a:hlinkClick r:id="rId3"/>
              </a:rPr>
              <a:t>acctfinc@uccs.edu</a:t>
            </a:r>
            <a:endParaRPr lang="en-US" dirty="0">
              <a:solidFill>
                <a:srgbClr val="FF0000"/>
              </a:solidFill>
            </a:endParaRPr>
          </a:p>
          <a:p>
            <a:pPr lvl="1"/>
            <a:endParaRPr lang="en-US" dirty="0"/>
          </a:p>
        </p:txBody>
      </p:sp>
    </p:spTree>
    <p:extLst>
      <p:ext uri="{BB962C8B-B14F-4D97-AF65-F5344CB8AC3E}">
        <p14:creationId xmlns:p14="http://schemas.microsoft.com/office/powerpoint/2010/main" val="356321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59CA-CAB6-43C2-8570-8C95AB969CE0}"/>
              </a:ext>
            </a:extLst>
          </p:cNvPr>
          <p:cNvSpPr>
            <a:spLocks noGrp="1"/>
          </p:cNvSpPr>
          <p:nvPr>
            <p:ph type="ctrTitle"/>
          </p:nvPr>
        </p:nvSpPr>
        <p:spPr>
          <a:xfrm>
            <a:off x="685800" y="2130425"/>
            <a:ext cx="7772400" cy="1470025"/>
          </a:xfrm>
        </p:spPr>
        <p:txBody>
          <a:bodyPr anchor="ctr">
            <a:normAutofit fontScale="90000"/>
          </a:bodyPr>
          <a:lstStyle/>
          <a:p>
            <a:r>
              <a:rPr lang="en-US"/>
              <a:t>Procurement Service Center</a:t>
            </a:r>
            <a:br>
              <a:rPr lang="en-US"/>
            </a:br>
            <a:r>
              <a:rPr lang="en-US"/>
              <a:t>(PSC)</a:t>
            </a:r>
            <a:br>
              <a:rPr lang="en-US"/>
            </a:br>
            <a:endParaRPr lang="en-US"/>
          </a:p>
        </p:txBody>
      </p:sp>
      <p:sp>
        <p:nvSpPr>
          <p:cNvPr id="3" name="Content Placeholder 2">
            <a:extLst>
              <a:ext uri="{FF2B5EF4-FFF2-40B4-BE49-F238E27FC236}">
                <a16:creationId xmlns:a16="http://schemas.microsoft.com/office/drawing/2014/main" id="{D2F7A971-B707-4547-B02B-524EDFA81899}"/>
              </a:ext>
            </a:extLst>
          </p:cNvPr>
          <p:cNvSpPr>
            <a:spLocks noGrp="1"/>
          </p:cNvSpPr>
          <p:nvPr>
            <p:ph type="subTitle" idx="1"/>
          </p:nvPr>
        </p:nvSpPr>
        <p:spPr>
          <a:xfrm>
            <a:off x="1371600" y="3886200"/>
            <a:ext cx="6400800" cy="1752600"/>
          </a:xfrm>
        </p:spPr>
        <p:txBody>
          <a:bodyPr>
            <a:normAutofit/>
          </a:bodyPr>
          <a:lstStyle/>
          <a:p>
            <a:r>
              <a:rPr lang="en-US"/>
              <a:t>Sophia Lueth</a:t>
            </a:r>
          </a:p>
          <a:p>
            <a:pPr lvl="1"/>
            <a:r>
              <a:rPr lang="en-US"/>
              <a:t>PSC, Director of Payment Services</a:t>
            </a:r>
          </a:p>
        </p:txBody>
      </p:sp>
    </p:spTree>
    <p:extLst>
      <p:ext uri="{BB962C8B-B14F-4D97-AF65-F5344CB8AC3E}">
        <p14:creationId xmlns:p14="http://schemas.microsoft.com/office/powerpoint/2010/main" val="4215537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14BF-4A29-305A-0C99-181B98C9DB86}"/>
              </a:ext>
            </a:extLst>
          </p:cNvPr>
          <p:cNvSpPr>
            <a:spLocks noGrp="1"/>
          </p:cNvSpPr>
          <p:nvPr>
            <p:ph type="title"/>
          </p:nvPr>
        </p:nvSpPr>
        <p:spPr/>
        <p:txBody>
          <a:bodyPr/>
          <a:lstStyle/>
          <a:p>
            <a:r>
              <a:rPr kumimoji="0" lang="en-US" sz="4000" b="0" i="0" u="none" strike="noStrike" kern="1200" cap="none" spc="0" normalizeH="0" baseline="0" noProof="0">
                <a:ln>
                  <a:noFill/>
                </a:ln>
                <a:solidFill>
                  <a:prstClr val="black"/>
                </a:solidFill>
                <a:effectLst/>
                <a:uLnTx/>
                <a:uFillTx/>
                <a:latin typeface="Arial"/>
                <a:ea typeface="+mj-ea"/>
                <a:cs typeface="+mj-cs"/>
              </a:rPr>
              <a:t>Important UCCS Dates</a:t>
            </a:r>
            <a:endParaRPr lang="en-US"/>
          </a:p>
        </p:txBody>
      </p:sp>
      <p:sp>
        <p:nvSpPr>
          <p:cNvPr id="3" name="Content Placeholder 2">
            <a:extLst>
              <a:ext uri="{FF2B5EF4-FFF2-40B4-BE49-F238E27FC236}">
                <a16:creationId xmlns:a16="http://schemas.microsoft.com/office/drawing/2014/main" id="{2972587A-9DD5-E1A0-7764-4C143807F53B}"/>
              </a:ext>
            </a:extLst>
          </p:cNvPr>
          <p:cNvSpPr>
            <a:spLocks noGrp="1"/>
          </p:cNvSpPr>
          <p:nvPr>
            <p:ph idx="1"/>
          </p:nvPr>
        </p:nvSpPr>
        <p:spPr/>
        <p:txBody>
          <a:bodyPr>
            <a:normAutofit fontScale="92500" lnSpcReduction="20000"/>
          </a:bodyPr>
          <a:lstStyle/>
          <a:p>
            <a:r>
              <a:rPr lang="en-US" dirty="0"/>
              <a:t>Thursday, July 3</a:t>
            </a:r>
            <a:r>
              <a:rPr lang="en-US" baseline="30000" dirty="0"/>
              <a:t>rd</a:t>
            </a:r>
            <a:endParaRPr lang="en-US" dirty="0"/>
          </a:p>
          <a:p>
            <a:pPr lvl="1"/>
            <a:r>
              <a:rPr lang="en-US" dirty="0"/>
              <a:t>Record accruals for cash on hand if not deposited with Bursar by 3 pm 6/30. 000600 – Deposits in Transit. Reverse in following FY when processed by Bursar.</a:t>
            </a:r>
          </a:p>
          <a:p>
            <a:pPr lvl="1"/>
            <a:r>
              <a:rPr lang="en-US" dirty="0"/>
              <a:t>Record Unearned Revenue in account 150200. </a:t>
            </a:r>
            <a:r>
              <a:rPr lang="en-US" dirty="0">
                <a:solidFill>
                  <a:srgbClr val="FF0000"/>
                </a:solidFill>
              </a:rPr>
              <a:t>Submit reconciliation to </a:t>
            </a:r>
            <a:r>
              <a:rPr lang="en-US" dirty="0">
                <a:solidFill>
                  <a:srgbClr val="FF0000"/>
                </a:solidFill>
                <a:hlinkClick r:id="rId3">
                  <a:extLst>
                    <a:ext uri="{A12FA001-AC4F-418D-AE19-62706E023703}">
                      <ahyp:hlinkClr xmlns:ahyp="http://schemas.microsoft.com/office/drawing/2018/hyperlinkcolor" val="tx"/>
                    </a:ext>
                  </a:extLst>
                </a:hlinkClick>
              </a:rPr>
              <a:t>acctfinc@uccs.edu</a:t>
            </a:r>
            <a:r>
              <a:rPr lang="en-US" dirty="0">
                <a:solidFill>
                  <a:srgbClr val="FF0000"/>
                </a:solidFill>
              </a:rPr>
              <a:t>.</a:t>
            </a:r>
          </a:p>
          <a:p>
            <a:pPr lvl="1"/>
            <a:r>
              <a:rPr lang="en-US" dirty="0"/>
              <a:t>Notify acctfinc@uccs.edu of uncollected payroll overpayments 6/30 year-end.</a:t>
            </a:r>
          </a:p>
          <a:p>
            <a:pPr lvl="1"/>
            <a:r>
              <a:rPr lang="en-US" dirty="0"/>
              <a:t>Submit a GIK Acceptance Form to </a:t>
            </a:r>
            <a:r>
              <a:rPr lang="en-US" dirty="0">
                <a:hlinkClick r:id="rId3"/>
              </a:rPr>
              <a:t>acctfinc@uccs.edu</a:t>
            </a:r>
            <a:r>
              <a:rPr lang="en-US" dirty="0"/>
              <a:t> for non-cash gifts valued at $5K or more. </a:t>
            </a:r>
          </a:p>
        </p:txBody>
      </p:sp>
    </p:spTree>
    <p:extLst>
      <p:ext uri="{BB962C8B-B14F-4D97-AF65-F5344CB8AC3E}">
        <p14:creationId xmlns:p14="http://schemas.microsoft.com/office/powerpoint/2010/main" val="4042250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C71F-45B5-39D1-1242-462186E0D9C4}"/>
              </a:ext>
            </a:extLst>
          </p:cNvPr>
          <p:cNvSpPr>
            <a:spLocks noGrp="1"/>
          </p:cNvSpPr>
          <p:nvPr>
            <p:ph type="title"/>
          </p:nvPr>
        </p:nvSpPr>
        <p:spPr/>
        <p:txBody>
          <a:bodyPr/>
          <a:lstStyle/>
          <a:p>
            <a:r>
              <a:rPr kumimoji="0" lang="en-US" sz="4000" b="0" i="0" u="none" strike="noStrike" kern="1200" cap="none" spc="0" normalizeH="0" baseline="0" noProof="0">
                <a:ln>
                  <a:noFill/>
                </a:ln>
                <a:solidFill>
                  <a:prstClr val="black"/>
                </a:solidFill>
                <a:effectLst/>
                <a:uLnTx/>
                <a:uFillTx/>
                <a:latin typeface="Arial"/>
                <a:ea typeface="+mj-ea"/>
                <a:cs typeface="+mj-cs"/>
              </a:rPr>
              <a:t>Important UCCS Dates</a:t>
            </a:r>
            <a:endParaRPr lang="en-US"/>
          </a:p>
        </p:txBody>
      </p:sp>
      <p:sp>
        <p:nvSpPr>
          <p:cNvPr id="3" name="Content Placeholder 2">
            <a:extLst>
              <a:ext uri="{FF2B5EF4-FFF2-40B4-BE49-F238E27FC236}">
                <a16:creationId xmlns:a16="http://schemas.microsoft.com/office/drawing/2014/main" id="{E0632130-5663-CFB4-7788-5CD3165035C3}"/>
              </a:ext>
            </a:extLst>
          </p:cNvPr>
          <p:cNvSpPr>
            <a:spLocks noGrp="1"/>
          </p:cNvSpPr>
          <p:nvPr>
            <p:ph idx="1"/>
          </p:nvPr>
        </p:nvSpPr>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Black"/>
                <a:ea typeface="+mn-ea"/>
              </a:rPr>
              <a:t>Thursday, July 3</a:t>
            </a:r>
            <a:r>
              <a:rPr kumimoji="0" lang="en-US" sz="2600" b="0" i="0" u="none" strike="noStrike" kern="1200" cap="none" spc="0" normalizeH="0" baseline="30000" noProof="0" dirty="0">
                <a:ln>
                  <a:noFill/>
                </a:ln>
                <a:solidFill>
                  <a:prstClr val="black"/>
                </a:solidFill>
                <a:effectLst/>
                <a:uLnTx/>
                <a:uFillTx/>
                <a:latin typeface="Arial Black"/>
                <a:ea typeface="+mn-ea"/>
              </a:rPr>
              <a:t>rd </a:t>
            </a:r>
            <a:r>
              <a:rPr kumimoji="0" lang="en-US" sz="2600" i="0" u="none" strike="noStrike" kern="1200" cap="none" spc="0" normalizeH="0" noProof="0" dirty="0">
                <a:ln>
                  <a:noFill/>
                </a:ln>
                <a:solidFill>
                  <a:prstClr val="black"/>
                </a:solidFill>
                <a:effectLst/>
                <a:uLnTx/>
                <a:uFillTx/>
                <a:latin typeface="Arial Black"/>
                <a:ea typeface="+mn-ea"/>
              </a:rPr>
              <a:t>(cont.)</a:t>
            </a:r>
            <a:endParaRPr kumimoji="0" lang="en-US" sz="2600" i="0" u="none" strike="noStrike" kern="1200" cap="none" spc="0" normalizeH="0" baseline="0" noProof="0" dirty="0">
              <a:ln>
                <a:noFill/>
              </a:ln>
              <a:solidFill>
                <a:prstClr val="black"/>
              </a:solidFill>
              <a:effectLst/>
              <a:uLnTx/>
              <a:uFillTx/>
              <a:latin typeface="Arial Black"/>
              <a:ea typeface="+mn-ea"/>
            </a:endParaRPr>
          </a:p>
          <a:p>
            <a:pPr lvl="1"/>
            <a:r>
              <a:rPr lang="en-US" dirty="0"/>
              <a:t>Record prepaid expenses for payments of $10K or more. </a:t>
            </a:r>
          </a:p>
          <a:p>
            <a:pPr lvl="1"/>
            <a:r>
              <a:rPr lang="en-US" dirty="0"/>
              <a:t>Review deposits held in custody account 150400, ensure detail by depositor supports the balances. </a:t>
            </a:r>
            <a:r>
              <a:rPr lang="en-US" dirty="0">
                <a:solidFill>
                  <a:srgbClr val="FF0000"/>
                </a:solidFill>
              </a:rPr>
              <a:t>Submit reconciliation to </a:t>
            </a:r>
            <a:r>
              <a:rPr lang="en-US" dirty="0">
                <a:solidFill>
                  <a:srgbClr val="FF0000"/>
                </a:solidFill>
                <a:hlinkClick r:id="rId3"/>
              </a:rPr>
              <a:t>acctfinc@uccs.edu</a:t>
            </a:r>
            <a:endParaRPr lang="en-US" dirty="0">
              <a:solidFill>
                <a:srgbClr val="FF0000"/>
              </a:solidFill>
            </a:endParaRPr>
          </a:p>
          <a:p>
            <a:pPr lvl="1"/>
            <a:r>
              <a:rPr lang="en-US" dirty="0"/>
              <a:t>Record, review, and reconcile Accounts Receivable. Do not use LOC or BRS accounts. Verify customer detail ties to GL balance.</a:t>
            </a:r>
          </a:p>
          <a:p>
            <a:pPr lvl="1"/>
            <a:r>
              <a:rPr lang="en-US" dirty="0"/>
              <a:t>Review TBS for abnormal balances.</a:t>
            </a:r>
          </a:p>
          <a:p>
            <a:pPr lvl="1"/>
            <a:endParaRPr lang="en-US" dirty="0">
              <a:solidFill>
                <a:srgbClr val="FF0000"/>
              </a:solidFill>
            </a:endParaRPr>
          </a:p>
        </p:txBody>
      </p:sp>
    </p:spTree>
    <p:extLst>
      <p:ext uri="{BB962C8B-B14F-4D97-AF65-F5344CB8AC3E}">
        <p14:creationId xmlns:p14="http://schemas.microsoft.com/office/powerpoint/2010/main" val="860905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Items to clean up</a:t>
            </a:r>
          </a:p>
        </p:txBody>
      </p:sp>
      <p:sp>
        <p:nvSpPr>
          <p:cNvPr id="7" name="Content Placeholder 6"/>
          <p:cNvSpPr>
            <a:spLocks noGrp="1"/>
          </p:cNvSpPr>
          <p:nvPr>
            <p:ph idx="1"/>
          </p:nvPr>
        </p:nvSpPr>
        <p:spPr>
          <a:xfrm>
            <a:off x="421532" y="1417638"/>
            <a:ext cx="8229600" cy="4419600"/>
          </a:xfr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prstClr val="black"/>
                </a:solidFill>
                <a:effectLst/>
                <a:uLnTx/>
                <a:uFillTx/>
                <a:latin typeface="Arial Black"/>
                <a:ea typeface="+mn-ea"/>
              </a:rPr>
              <a:t>Review &amp; Reconcile your ST’s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prstClr val="black"/>
                </a:solidFill>
                <a:effectLst/>
                <a:uLnTx/>
                <a:uFillTx/>
                <a:latin typeface="Arial Black"/>
                <a:ea typeface="+mn-ea"/>
              </a:rPr>
              <a:t>Resolve deficits</a:t>
            </a:r>
          </a:p>
          <a:p>
            <a:r>
              <a:rPr lang="en-US"/>
              <a:t>Company Card Personal Charges</a:t>
            </a:r>
          </a:p>
          <a:p>
            <a:pPr lvl="1"/>
            <a:r>
              <a:rPr lang="en-US"/>
              <a:t>Account 013109</a:t>
            </a:r>
          </a:p>
          <a:p>
            <a:pPr lvl="2"/>
            <a:r>
              <a:rPr lang="en-US"/>
              <a:t>Run m-Fin Account Number Report by your Orgs</a:t>
            </a:r>
          </a:p>
          <a:p>
            <a:r>
              <a:rPr lang="en-US"/>
              <a:t>Company Card Unallowable Expenses</a:t>
            </a:r>
          </a:p>
          <a:p>
            <a:pPr lvl="1"/>
            <a:r>
              <a:rPr lang="en-US"/>
              <a:t>Account 553201</a:t>
            </a:r>
          </a:p>
          <a:p>
            <a:pPr lvl="2"/>
            <a:r>
              <a:rPr lang="en-US"/>
              <a:t>Run m-Fin Account Number Report by your Orgs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prstClr val="black"/>
                </a:solidFill>
                <a:effectLst/>
                <a:uLnTx/>
                <a:uFillTx/>
                <a:latin typeface="Arial Black"/>
                <a:ea typeface="+mn-ea"/>
              </a:rPr>
              <a:t>Payroll Suspense should be cleared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a:ln>
                  <a:noFill/>
                </a:ln>
                <a:solidFill>
                  <a:prstClr val="black"/>
                </a:solidFill>
                <a:effectLst/>
                <a:uLnTx/>
                <a:uFillTx/>
                <a:latin typeface="Arial"/>
                <a:ea typeface="+mn-ea"/>
                <a:cs typeface="+mn-cs"/>
              </a:rPr>
              <a:t>Account 410100</a:t>
            </a:r>
            <a:endParaRPr kumimoji="0" lang="en-US" b="0" i="0" u="none" strike="noStrike" kern="1200" cap="none" spc="0" normalizeH="0" baseline="0" noProof="0">
              <a:ln>
                <a:noFill/>
              </a:ln>
              <a:solidFill>
                <a:prstClr val="black"/>
              </a:solidFill>
              <a:effectLst/>
              <a:uLnTx/>
              <a:uFillTx/>
              <a:latin typeface="Arial Black"/>
              <a:ea typeface="+mn-ea"/>
            </a:endParaRPr>
          </a:p>
          <a:p>
            <a:r>
              <a:rPr lang="en-US"/>
              <a:t>Clearing STs &amp; Accounts</a:t>
            </a:r>
          </a:p>
          <a:p>
            <a:pPr lvl="1"/>
            <a:r>
              <a:rPr lang="en-US"/>
              <a:t>Need to be reconciled</a:t>
            </a:r>
          </a:p>
          <a:p>
            <a:pPr marL="0" indent="0">
              <a:buNone/>
            </a:pPr>
            <a:endParaRPr lang="en-US"/>
          </a:p>
          <a:p>
            <a:pPr lvl="2"/>
            <a:endParaRPr lang="en-US"/>
          </a:p>
        </p:txBody>
      </p:sp>
      <p:pic>
        <p:nvPicPr>
          <p:cNvPr id="3" name="Picture 2">
            <a:extLst>
              <a:ext uri="{FF2B5EF4-FFF2-40B4-BE49-F238E27FC236}">
                <a16:creationId xmlns:a16="http://schemas.microsoft.com/office/drawing/2014/main" id="{A5BD5BCF-8482-4FED-A763-281CD225A8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40224" y="4038600"/>
            <a:ext cx="3403776" cy="2234160"/>
          </a:xfrm>
          <a:prstGeom prst="rect">
            <a:avLst/>
          </a:prstGeom>
        </p:spPr>
      </p:pic>
    </p:spTree>
    <p:extLst>
      <p:ext uri="{BB962C8B-B14F-4D97-AF65-F5344CB8AC3E}">
        <p14:creationId xmlns:p14="http://schemas.microsoft.com/office/powerpoint/2010/main" val="636959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649F-5983-4890-82AC-0D0DB97C2EFA}"/>
              </a:ext>
            </a:extLst>
          </p:cNvPr>
          <p:cNvSpPr>
            <a:spLocks noGrp="1"/>
          </p:cNvSpPr>
          <p:nvPr>
            <p:ph type="title"/>
          </p:nvPr>
        </p:nvSpPr>
        <p:spPr/>
        <p:txBody>
          <a:bodyPr/>
          <a:lstStyle/>
          <a:p>
            <a:r>
              <a:rPr lang="en-US"/>
              <a:t>To Do List…</a:t>
            </a:r>
          </a:p>
        </p:txBody>
      </p:sp>
      <p:sp>
        <p:nvSpPr>
          <p:cNvPr id="3" name="TextBox 2">
            <a:extLst>
              <a:ext uri="{FF2B5EF4-FFF2-40B4-BE49-F238E27FC236}">
                <a16:creationId xmlns:a16="http://schemas.microsoft.com/office/drawing/2014/main" id="{B6B8747B-9FAB-4CD9-8B8E-81554CC7AC27}"/>
              </a:ext>
            </a:extLst>
          </p:cNvPr>
          <p:cNvSpPr txBox="1"/>
          <p:nvPr/>
        </p:nvSpPr>
        <p:spPr>
          <a:xfrm>
            <a:off x="460131" y="1295400"/>
            <a:ext cx="8226669" cy="4832092"/>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t>Review asset accounts for abnormal balances: Ensure all the asset accounts (except allowance for doubtful accounts) in the general fund, auxiliary, gift fund, and the renewal and replacement plant funds have a normal debit (positive) balance.</a:t>
            </a:r>
          </a:p>
          <a:p>
            <a:pPr algn="just"/>
            <a:endParaRPr lang="en-US" sz="1400"/>
          </a:p>
          <a:p>
            <a:pPr marL="285750" indent="-285750" algn="just">
              <a:buFont typeface="Wingdings" panose="05000000000000000000" pitchFamily="2" charset="2"/>
              <a:buChar char="ü"/>
            </a:pPr>
            <a:r>
              <a:rPr lang="en-US" sz="1400"/>
              <a:t>Review liability accounts for abnormal balances: Ensure all the liability accounts in the general, auxiliary, gift fund, and renewal and replacement plant funds have a normal credit (negative) balance.</a:t>
            </a:r>
          </a:p>
          <a:p>
            <a:pPr marL="285750" indent="-285750" algn="just">
              <a:buFont typeface="Wingdings" panose="05000000000000000000" pitchFamily="2" charset="2"/>
              <a:buChar char="ü"/>
            </a:pPr>
            <a:endParaRPr lang="en-US" sz="1400"/>
          </a:p>
          <a:p>
            <a:pPr marL="285750" indent="-285750" algn="just">
              <a:buFont typeface="Wingdings" panose="05000000000000000000" pitchFamily="2" charset="2"/>
              <a:buChar char="ü"/>
            </a:pPr>
            <a:r>
              <a:rPr lang="en-US" sz="1400"/>
              <a:t>Review asset and liability accounts for unchanged balances. Pull a Trial Balance Summary for your STs for period 1 to 12, review for accounts with no activity or unchanged balance from 07/01 to 06/30.  Adjust balance as necessary with documentation for adjustment. </a:t>
            </a:r>
          </a:p>
          <a:p>
            <a:pPr algn="just"/>
            <a:endParaRPr lang="en-US" sz="1400"/>
          </a:p>
          <a:p>
            <a:pPr marL="285750" indent="-285750" algn="just">
              <a:buFont typeface="Wingdings" panose="05000000000000000000" pitchFamily="2" charset="2"/>
              <a:buChar char="ü"/>
            </a:pPr>
            <a:r>
              <a:rPr lang="en-US" sz="1400"/>
              <a:t>Reconcile your </a:t>
            </a:r>
            <a:r>
              <a:rPr lang="en-US" sz="1400" err="1"/>
              <a:t>SpeedTypes</a:t>
            </a:r>
            <a:r>
              <a:rPr lang="en-US" sz="1400"/>
              <a:t> to ensure all expected transactions have posted. Review for completeness and accurately.  Resolve any existing or anticipated deficits.</a:t>
            </a:r>
          </a:p>
          <a:p>
            <a:pPr algn="just"/>
            <a:endParaRPr lang="en-US" sz="1400"/>
          </a:p>
          <a:p>
            <a:pPr marL="285750" indent="-285750" algn="just">
              <a:buFont typeface="Wingdings" panose="05000000000000000000" pitchFamily="2" charset="2"/>
              <a:buChar char="ü"/>
            </a:pPr>
            <a:r>
              <a:rPr lang="en-US" sz="1400"/>
              <a:t>Review all transactions within the </a:t>
            </a:r>
            <a:r>
              <a:rPr lang="en-US" sz="1400" err="1"/>
              <a:t>SpeedType</a:t>
            </a:r>
            <a:r>
              <a:rPr lang="en-US" sz="1400"/>
              <a:t> ensuring they belong to that program or project, pay close attention to expenses.</a:t>
            </a:r>
          </a:p>
          <a:p>
            <a:pPr algn="just"/>
            <a:endParaRPr lang="en-US" sz="1400"/>
          </a:p>
          <a:p>
            <a:pPr marL="285750" indent="-285750" algn="just">
              <a:buFont typeface="Wingdings" panose="05000000000000000000" pitchFamily="2" charset="2"/>
              <a:buChar char="ü"/>
            </a:pPr>
            <a:r>
              <a:rPr lang="en-US" sz="1400"/>
              <a:t>Ensure each transaction has appropriate back-up documentation.</a:t>
            </a:r>
          </a:p>
          <a:p>
            <a:pPr algn="just"/>
            <a:endParaRPr lang="en-US" sz="1400"/>
          </a:p>
          <a:p>
            <a:pPr marL="285750" indent="-285750" algn="just">
              <a:buFont typeface="Wingdings" panose="05000000000000000000" pitchFamily="2" charset="2"/>
              <a:buChar char="ü"/>
            </a:pPr>
            <a:r>
              <a:rPr lang="en-US" sz="1400"/>
              <a:t>Review all </a:t>
            </a:r>
            <a:r>
              <a:rPr lang="en-US" sz="1400" err="1"/>
              <a:t>SpeedTypes</a:t>
            </a:r>
            <a:r>
              <a:rPr lang="en-US" sz="1400"/>
              <a:t> for cash or budget deficits.  When  identified, do you anticipate a deficit by the end of the fiscal year? If so, how will the deficit be remedied?</a:t>
            </a:r>
          </a:p>
        </p:txBody>
      </p:sp>
    </p:spTree>
    <p:extLst>
      <p:ext uri="{BB962C8B-B14F-4D97-AF65-F5344CB8AC3E}">
        <p14:creationId xmlns:p14="http://schemas.microsoft.com/office/powerpoint/2010/main" val="1739020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5708-27B7-46E5-ACAC-BA090CA89FC0}"/>
              </a:ext>
            </a:extLst>
          </p:cNvPr>
          <p:cNvSpPr>
            <a:spLocks noGrp="1"/>
          </p:cNvSpPr>
          <p:nvPr>
            <p:ph type="title"/>
          </p:nvPr>
        </p:nvSpPr>
        <p:spPr/>
        <p:txBody>
          <a:bodyPr/>
          <a:lstStyle/>
          <a:p>
            <a:r>
              <a:rPr lang="en-US"/>
              <a:t>Things to Do Closer to June</a:t>
            </a:r>
          </a:p>
        </p:txBody>
      </p:sp>
      <p:sp>
        <p:nvSpPr>
          <p:cNvPr id="7" name="TextBox 6">
            <a:extLst>
              <a:ext uri="{FF2B5EF4-FFF2-40B4-BE49-F238E27FC236}">
                <a16:creationId xmlns:a16="http://schemas.microsoft.com/office/drawing/2014/main" id="{253EE116-F648-4665-8E73-E86869D7614B}"/>
              </a:ext>
            </a:extLst>
          </p:cNvPr>
          <p:cNvSpPr txBox="1"/>
          <p:nvPr/>
        </p:nvSpPr>
        <p:spPr>
          <a:xfrm>
            <a:off x="457200" y="1676400"/>
            <a:ext cx="8077200" cy="2246769"/>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t>Record all amounts owed to the department by external entities as an accounts receivable.  Reconcile accounts receivable customer detail to the amounts in the Finance System.</a:t>
            </a:r>
          </a:p>
          <a:p>
            <a:pPr marL="285750" indent="-285750" algn="just">
              <a:buFont typeface="Arial" panose="020B0604020202020204" pitchFamily="34" charset="0"/>
              <a:buChar char="•"/>
            </a:pPr>
            <a:endParaRPr lang="en-US" sz="1400"/>
          </a:p>
          <a:p>
            <a:pPr marL="285750" indent="-285750" algn="just">
              <a:buFont typeface="Wingdings" panose="05000000000000000000" pitchFamily="2" charset="2"/>
              <a:buChar char="ü"/>
            </a:pPr>
            <a:r>
              <a:rPr lang="en-US" sz="1400"/>
              <a:t>Submit Payment Authorization to reimburse petty cash funds and record all petty cash purchases made in current FY in the Finance System.</a:t>
            </a:r>
          </a:p>
          <a:p>
            <a:pPr marL="285750" indent="-285750" algn="just">
              <a:buFont typeface="Arial" panose="020B0604020202020204" pitchFamily="34" charset="0"/>
              <a:buChar char="•"/>
            </a:pPr>
            <a:endParaRPr lang="en-US" sz="1400"/>
          </a:p>
          <a:p>
            <a:pPr marL="285750" indent="-285750" algn="just">
              <a:buFont typeface="Wingdings" panose="05000000000000000000" pitchFamily="2" charset="2"/>
              <a:buChar char="ü"/>
            </a:pPr>
            <a:r>
              <a:rPr lang="en-US" sz="1400"/>
              <a:t>Review funding distributions on both monthly and biweekly employees to be sure that pay information is correct so that payroll suspense will be avoided.</a:t>
            </a:r>
          </a:p>
          <a:p>
            <a:pPr marL="285750" indent="-285750" algn="just">
              <a:buFont typeface="Wingdings" panose="05000000000000000000" pitchFamily="2" charset="2"/>
              <a:buChar char="ü"/>
            </a:pPr>
            <a:endParaRPr lang="en-US" sz="1400"/>
          </a:p>
          <a:p>
            <a:pPr algn="just"/>
            <a:endParaRPr lang="en-US" sz="1400"/>
          </a:p>
        </p:txBody>
      </p:sp>
    </p:spTree>
    <p:extLst>
      <p:ext uri="{BB962C8B-B14F-4D97-AF65-F5344CB8AC3E}">
        <p14:creationId xmlns:p14="http://schemas.microsoft.com/office/powerpoint/2010/main" val="2541363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F70C-1655-4BBA-25ED-87C7532D74D9}"/>
              </a:ext>
            </a:extLst>
          </p:cNvPr>
          <p:cNvSpPr>
            <a:spLocks noGrp="1"/>
          </p:cNvSpPr>
          <p:nvPr>
            <p:ph type="title"/>
          </p:nvPr>
        </p:nvSpPr>
        <p:spPr/>
        <p:txBody>
          <a:bodyPr/>
          <a:lstStyle/>
          <a:p>
            <a:r>
              <a:rPr lang="en-US"/>
              <a:t>Important Reminder</a:t>
            </a:r>
          </a:p>
        </p:txBody>
      </p:sp>
      <p:sp>
        <p:nvSpPr>
          <p:cNvPr id="3" name="Content Placeholder 2">
            <a:extLst>
              <a:ext uri="{FF2B5EF4-FFF2-40B4-BE49-F238E27FC236}">
                <a16:creationId xmlns:a16="http://schemas.microsoft.com/office/drawing/2014/main" id="{C202156F-6724-ED8F-ADE5-5DE7CA34BF02}"/>
              </a:ext>
            </a:extLst>
          </p:cNvPr>
          <p:cNvSpPr>
            <a:spLocks noGrp="1"/>
          </p:cNvSpPr>
          <p:nvPr>
            <p:ph idx="1"/>
          </p:nvPr>
        </p:nvSpPr>
        <p:spPr/>
        <p:txBody>
          <a:bodyPr/>
          <a:lstStyle/>
          <a:p>
            <a:r>
              <a:rPr lang="en-US"/>
              <a:t>Interdepartmental (ID) Sales</a:t>
            </a:r>
          </a:p>
          <a:p>
            <a:pPr lvl="1"/>
            <a:r>
              <a:rPr lang="en-US"/>
              <a:t>Goods/Services must be received by 06/30 to record. May not be accrued as AR or AP.</a:t>
            </a:r>
          </a:p>
          <a:p>
            <a:endParaRPr lang="en-US"/>
          </a:p>
        </p:txBody>
      </p:sp>
    </p:spTree>
    <p:extLst>
      <p:ext uri="{BB962C8B-B14F-4D97-AF65-F5344CB8AC3E}">
        <p14:creationId xmlns:p14="http://schemas.microsoft.com/office/powerpoint/2010/main" val="1305529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2336-46A0-62D0-917C-F9A3912CF6FA}"/>
              </a:ext>
            </a:extLst>
          </p:cNvPr>
          <p:cNvSpPr>
            <a:spLocks noGrp="1"/>
          </p:cNvSpPr>
          <p:nvPr>
            <p:ph type="title"/>
          </p:nvPr>
        </p:nvSpPr>
        <p:spPr/>
        <p:txBody>
          <a:bodyPr/>
          <a:lstStyle/>
          <a:p>
            <a:r>
              <a:rPr lang="en-US" dirty="0"/>
              <a:t>Sponsored Project YE Deadlines</a:t>
            </a:r>
          </a:p>
        </p:txBody>
      </p:sp>
      <p:sp>
        <p:nvSpPr>
          <p:cNvPr id="3" name="Content Placeholder 2">
            <a:extLst>
              <a:ext uri="{FF2B5EF4-FFF2-40B4-BE49-F238E27FC236}">
                <a16:creationId xmlns:a16="http://schemas.microsoft.com/office/drawing/2014/main" id="{F4267644-4DFC-97CB-EEDF-98FD2912FAAC}"/>
              </a:ext>
            </a:extLst>
          </p:cNvPr>
          <p:cNvSpPr>
            <a:spLocks noGrp="1"/>
          </p:cNvSpPr>
          <p:nvPr>
            <p:ph idx="1"/>
          </p:nvPr>
        </p:nvSpPr>
        <p:spPr/>
        <p:txBody>
          <a:bodyPr/>
          <a:lstStyle/>
          <a:p>
            <a:pPr>
              <a:lnSpc>
                <a:spcPct val="90000"/>
              </a:lnSpc>
            </a:pPr>
            <a:r>
              <a:rPr lang="en-US" dirty="0">
                <a:latin typeface="Arial" panose="020B0604020202020204" pitchFamily="34" charset="0"/>
                <a:cs typeface="Arial" panose="020B0604020202020204" pitchFamily="34" charset="0"/>
              </a:rPr>
              <a:t>Please have all year end activities completed by the first close, 7/3/2025</a:t>
            </a:r>
          </a:p>
          <a:p>
            <a:pPr lvl="1">
              <a:lnSpc>
                <a:spcPct val="90000"/>
              </a:lnSpc>
            </a:pPr>
            <a:r>
              <a:rPr lang="en-US" sz="2400" dirty="0"/>
              <a:t>Cost Transfers</a:t>
            </a:r>
          </a:p>
          <a:p>
            <a:pPr lvl="1">
              <a:lnSpc>
                <a:spcPct val="90000"/>
              </a:lnSpc>
            </a:pPr>
            <a:r>
              <a:rPr lang="en-US" sz="2400" dirty="0"/>
              <a:t>Deficits</a:t>
            </a:r>
          </a:p>
          <a:p>
            <a:pPr lvl="1">
              <a:lnSpc>
                <a:spcPct val="90000"/>
              </a:lnSpc>
            </a:pPr>
            <a:r>
              <a:rPr lang="en-US" sz="2400" dirty="0"/>
              <a:t>Accruals </a:t>
            </a:r>
          </a:p>
          <a:p>
            <a:pPr lvl="1">
              <a:lnSpc>
                <a:spcPct val="90000"/>
              </a:lnSpc>
            </a:pPr>
            <a:r>
              <a:rPr lang="en-US" sz="2400" dirty="0"/>
              <a:t>PETs</a:t>
            </a:r>
          </a:p>
          <a:p>
            <a:pPr>
              <a:lnSpc>
                <a:spcPct val="90000"/>
              </a:lnSpc>
            </a:pPr>
            <a:r>
              <a:rPr lang="en-US" dirty="0">
                <a:latin typeface="Arial" panose="020B0604020202020204" pitchFamily="34" charset="0"/>
                <a:cs typeface="Arial" panose="020B0604020202020204" pitchFamily="34" charset="0"/>
              </a:rPr>
              <a:t>Purchasing continues as usual</a:t>
            </a:r>
          </a:p>
          <a:p>
            <a:pPr lvl="1">
              <a:lnSpc>
                <a:spcPct val="90000"/>
              </a:lnSpc>
            </a:pPr>
            <a:r>
              <a:rPr lang="en-US" sz="2400" dirty="0"/>
              <a:t>Note PSC deadlines</a:t>
            </a:r>
          </a:p>
          <a:p>
            <a:pPr lvl="1">
              <a:lnSpc>
                <a:spcPct val="90000"/>
              </a:lnSpc>
            </a:pPr>
            <a:r>
              <a:rPr lang="en-US" sz="2400" dirty="0"/>
              <a:t>No “pause” on sponsored projects during YE</a:t>
            </a:r>
          </a:p>
          <a:p>
            <a:endParaRPr lang="en-US" dirty="0"/>
          </a:p>
        </p:txBody>
      </p:sp>
      <p:pic>
        <p:nvPicPr>
          <p:cNvPr id="5" name="Graphic 4" descr="Microscope with chemical flasks">
            <a:extLst>
              <a:ext uri="{FF2B5EF4-FFF2-40B4-BE49-F238E27FC236}">
                <a16:creationId xmlns:a16="http://schemas.microsoft.com/office/drawing/2014/main" id="{1E6F4028-5EF7-7D4E-0A91-CDC16BFB5B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400" y="1600201"/>
            <a:ext cx="3733801" cy="3733801"/>
          </a:xfrm>
          <a:prstGeom prst="rect">
            <a:avLst/>
          </a:prstGeom>
        </p:spPr>
      </p:pic>
    </p:spTree>
    <p:extLst>
      <p:ext uri="{BB962C8B-B14F-4D97-AF65-F5344CB8AC3E}">
        <p14:creationId xmlns:p14="http://schemas.microsoft.com/office/powerpoint/2010/main" val="3881160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6DBE7-B133-1178-E061-5F0C96979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6180F-9BD8-B2C4-D237-81DC01BC160F}"/>
              </a:ext>
            </a:extLst>
          </p:cNvPr>
          <p:cNvSpPr>
            <a:spLocks noGrp="1"/>
          </p:cNvSpPr>
          <p:nvPr>
            <p:ph type="title"/>
          </p:nvPr>
        </p:nvSpPr>
        <p:spPr/>
        <p:txBody>
          <a:bodyPr/>
          <a:lstStyle/>
          <a:p>
            <a:r>
              <a:rPr lang="en-US" dirty="0"/>
              <a:t>Bursar Office Fiscal Year-End Timeline</a:t>
            </a:r>
          </a:p>
        </p:txBody>
      </p:sp>
      <p:sp>
        <p:nvSpPr>
          <p:cNvPr id="3" name="Content Placeholder 2">
            <a:extLst>
              <a:ext uri="{FF2B5EF4-FFF2-40B4-BE49-F238E27FC236}">
                <a16:creationId xmlns:a16="http://schemas.microsoft.com/office/drawing/2014/main" id="{37A104CB-84BB-FF50-1C4F-9A1DFEAA5C4B}"/>
              </a:ext>
            </a:extLst>
          </p:cNvPr>
          <p:cNvSpPr>
            <a:spLocks noGrp="1"/>
          </p:cNvSpPr>
          <p:nvPr>
            <p:ph idx="1"/>
          </p:nvPr>
        </p:nvSpPr>
        <p:spPr>
          <a:xfrm>
            <a:off x="457200" y="1847850"/>
            <a:ext cx="8589818" cy="3512127"/>
          </a:xfrm>
        </p:spPr>
        <p:txBody>
          <a:bodyPr vert="horz" lIns="68580" tIns="34290" rIns="68580" bIns="34290" rtlCol="0" anchor="t">
            <a:normAutofit fontScale="92500" lnSpcReduction="20000"/>
          </a:bodyPr>
          <a:lstStyle/>
          <a:p>
            <a:pPr marL="0" indent="0">
              <a:buNone/>
            </a:pPr>
            <a:r>
              <a:rPr lang="en-US" sz="1950" dirty="0">
                <a:latin typeface="Arial"/>
                <a:cs typeface="Arial"/>
              </a:rPr>
              <a:t>•  Thursday, June 25, 2025</a:t>
            </a:r>
          </a:p>
          <a:p>
            <a:pPr lvl="1">
              <a:buFont typeface="Wingdings" panose="05000000000000000000" pitchFamily="2" charset="2"/>
              <a:buChar char="Ø"/>
            </a:pPr>
            <a:r>
              <a:rPr lang="en-US" sz="1950" dirty="0">
                <a:latin typeface="Arial"/>
                <a:cs typeface="Arial"/>
              </a:rPr>
              <a:t>Turn off / Inactivate at 4:30PM: </a:t>
            </a:r>
            <a:r>
              <a:rPr lang="en-US" sz="1200" i="1" dirty="0">
                <a:latin typeface="Arial"/>
                <a:cs typeface="Arial"/>
              </a:rPr>
              <a:t>(effective 6/26 – 6/30)</a:t>
            </a:r>
            <a:endParaRPr lang="en-US" sz="1950" i="1" dirty="0">
              <a:latin typeface="Arial"/>
              <a:cs typeface="Arial"/>
            </a:endParaRPr>
          </a:p>
          <a:p>
            <a:pPr lvl="2"/>
            <a:r>
              <a:rPr lang="en-US" sz="1350" dirty="0">
                <a:latin typeface="Arial"/>
                <a:cs typeface="Arial"/>
              </a:rPr>
              <a:t>SFS_REFUND_SPONSER </a:t>
            </a:r>
            <a:r>
              <a:rPr lang="en-US" sz="1050" b="0" dirty="0">
                <a:latin typeface="Arial"/>
                <a:cs typeface="Arial"/>
              </a:rPr>
              <a:t>(Check Refunds)</a:t>
            </a:r>
          </a:p>
          <a:p>
            <a:pPr lvl="2"/>
            <a:r>
              <a:rPr lang="en-US" sz="1350" dirty="0">
                <a:latin typeface="Arial"/>
                <a:cs typeface="Arial"/>
              </a:rPr>
              <a:t>SFS_REFUND_STUD_WAR </a:t>
            </a:r>
            <a:r>
              <a:rPr lang="en-US" sz="1050" b="0" dirty="0">
                <a:latin typeface="Arial"/>
                <a:cs typeface="Arial"/>
              </a:rPr>
              <a:t>(Demand Warrants)</a:t>
            </a:r>
            <a:endParaRPr lang="en-US" sz="900" b="0" dirty="0">
              <a:latin typeface="Arial"/>
              <a:cs typeface="Arial"/>
            </a:endParaRPr>
          </a:p>
          <a:p>
            <a:pPr lvl="2"/>
            <a:r>
              <a:rPr lang="en-US" sz="1350" dirty="0">
                <a:latin typeface="Arial"/>
                <a:cs typeface="Arial"/>
              </a:rPr>
              <a:t>SFS_REFUND_ACH </a:t>
            </a:r>
            <a:r>
              <a:rPr lang="en-US" sz="1050" b="0" dirty="0">
                <a:latin typeface="Arial"/>
                <a:cs typeface="Arial"/>
              </a:rPr>
              <a:t>(Direct Deposit Refunds)</a:t>
            </a:r>
          </a:p>
          <a:p>
            <a:pPr lvl="2"/>
            <a:endParaRPr lang="en-US" sz="1350" dirty="0">
              <a:latin typeface="Arial"/>
              <a:cs typeface="Arial"/>
            </a:endParaRPr>
          </a:p>
          <a:p>
            <a:r>
              <a:rPr lang="en-US" sz="1950" dirty="0">
                <a:latin typeface="Arial"/>
                <a:cs typeface="Arial"/>
              </a:rPr>
              <a:t>Monday, June 30, 2025</a:t>
            </a:r>
          </a:p>
          <a:p>
            <a:pPr lvl="1">
              <a:buFont typeface="Wingdings" panose="05000000000000000000" pitchFamily="2" charset="2"/>
              <a:buChar char="Ø"/>
            </a:pPr>
            <a:r>
              <a:rPr lang="en-US" sz="1950" dirty="0">
                <a:latin typeface="Arial"/>
                <a:cs typeface="Arial"/>
              </a:rPr>
              <a:t>Bursar Cashier Office closed for business at 4:00PM </a:t>
            </a:r>
            <a:r>
              <a:rPr lang="en-US" sz="1050" i="1" dirty="0">
                <a:latin typeface="Arial"/>
                <a:cs typeface="Arial"/>
              </a:rPr>
              <a:t>(Student payments; departmental payments)</a:t>
            </a:r>
          </a:p>
          <a:p>
            <a:pPr lvl="1">
              <a:buFont typeface="Wingdings" panose="05000000000000000000" pitchFamily="2" charset="2"/>
              <a:buChar char="Ø"/>
            </a:pPr>
            <a:r>
              <a:rPr lang="en-US" sz="1950" dirty="0">
                <a:latin typeface="Arial"/>
                <a:cs typeface="Arial"/>
              </a:rPr>
              <a:t>UCCS Nelnet Maintenance Page:</a:t>
            </a:r>
            <a:r>
              <a:rPr lang="en-US" sz="2250" dirty="0">
                <a:latin typeface="Arial"/>
                <a:cs typeface="Arial"/>
              </a:rPr>
              <a:t> </a:t>
            </a:r>
            <a:r>
              <a:rPr lang="en-US" sz="1050" i="1" dirty="0">
                <a:latin typeface="Arial"/>
                <a:cs typeface="Arial"/>
              </a:rPr>
              <a:t>(Prevents access to student </a:t>
            </a:r>
            <a:r>
              <a:rPr lang="en-US" sz="1050" i="1" dirty="0" err="1">
                <a:latin typeface="Arial"/>
                <a:cs typeface="Arial"/>
              </a:rPr>
              <a:t>QuikPay</a:t>
            </a:r>
            <a:r>
              <a:rPr lang="en-US" sz="1050" i="1" dirty="0">
                <a:latin typeface="Arial"/>
                <a:cs typeface="Arial"/>
              </a:rPr>
              <a:t> account)</a:t>
            </a:r>
          </a:p>
          <a:p>
            <a:pPr lvl="2"/>
            <a:r>
              <a:rPr lang="en-US" sz="1350" dirty="0">
                <a:latin typeface="Arial"/>
                <a:cs typeface="Arial"/>
              </a:rPr>
              <a:t>Inactivate at 6:00PM</a:t>
            </a:r>
          </a:p>
          <a:p>
            <a:pPr lvl="2"/>
            <a:r>
              <a:rPr lang="en-US" sz="1350" dirty="0">
                <a:latin typeface="Arial"/>
                <a:cs typeface="Arial"/>
              </a:rPr>
              <a:t>Activate at 2:00AM </a:t>
            </a:r>
            <a:r>
              <a:rPr lang="en-US" sz="1350" dirty="0">
                <a:cs typeface="Arial"/>
              </a:rPr>
              <a:t>July 1, 2025 </a:t>
            </a:r>
            <a:endParaRPr lang="en-US" sz="1350" dirty="0">
              <a:latin typeface="Arial"/>
              <a:cs typeface="Arial"/>
            </a:endParaRPr>
          </a:p>
          <a:p>
            <a:pPr lvl="1">
              <a:buFont typeface="Wingdings" panose="05000000000000000000" pitchFamily="2" charset="2"/>
              <a:buChar char="Ø"/>
            </a:pPr>
            <a:r>
              <a:rPr lang="en-US" sz="1950" dirty="0">
                <a:latin typeface="Arial"/>
                <a:cs typeface="Arial"/>
              </a:rPr>
              <a:t>GL Interface runs after Payment Applier has completed</a:t>
            </a:r>
          </a:p>
          <a:p>
            <a:pPr lvl="1">
              <a:buFont typeface="Wingdings" panose="05000000000000000000" pitchFamily="2" charset="2"/>
              <a:buChar char="Ø"/>
            </a:pPr>
            <a:r>
              <a:rPr lang="en-US" sz="1950" dirty="0">
                <a:latin typeface="Arial"/>
                <a:cs typeface="Arial"/>
              </a:rPr>
              <a:t>Inactivate: </a:t>
            </a:r>
          </a:p>
          <a:p>
            <a:pPr lvl="2"/>
            <a:r>
              <a:rPr lang="en-US" sz="1350" dirty="0">
                <a:latin typeface="Arial"/>
                <a:cs typeface="Arial"/>
              </a:rPr>
              <a:t>SFSU_TCALC_MF </a:t>
            </a:r>
            <a:r>
              <a:rPr lang="en-US" sz="1050" b="0" dirty="0">
                <a:latin typeface="Arial"/>
                <a:cs typeface="Arial"/>
              </a:rPr>
              <a:t>(Nightly Tuition Calculation </a:t>
            </a:r>
            <a:r>
              <a:rPr lang="en-US" sz="750" b="0" dirty="0">
                <a:latin typeface="Arial"/>
                <a:cs typeface="Arial"/>
              </a:rPr>
              <a:t>(T-calc)</a:t>
            </a:r>
            <a:r>
              <a:rPr lang="en-US" sz="1050" b="0" dirty="0">
                <a:latin typeface="Arial"/>
                <a:cs typeface="Arial"/>
              </a:rPr>
              <a:t>)</a:t>
            </a:r>
            <a:endParaRPr lang="en-US" sz="750" b="0" dirty="0">
              <a:latin typeface="Arial"/>
              <a:cs typeface="Arial"/>
            </a:endParaRPr>
          </a:p>
        </p:txBody>
      </p:sp>
    </p:spTree>
    <p:extLst>
      <p:ext uri="{BB962C8B-B14F-4D97-AF65-F5344CB8AC3E}">
        <p14:creationId xmlns:p14="http://schemas.microsoft.com/office/powerpoint/2010/main" val="2703868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EBE4-9CBD-4022-AE1A-9DFE65F8DF49}"/>
              </a:ext>
            </a:extLst>
          </p:cNvPr>
          <p:cNvSpPr>
            <a:spLocks noGrp="1"/>
          </p:cNvSpPr>
          <p:nvPr>
            <p:ph type="title"/>
          </p:nvPr>
        </p:nvSpPr>
        <p:spPr/>
        <p:txBody>
          <a:bodyPr/>
          <a:lstStyle/>
          <a:p>
            <a:r>
              <a:rPr lang="en-US"/>
              <a:t>Upcoming Trainings</a:t>
            </a:r>
          </a:p>
        </p:txBody>
      </p:sp>
      <p:sp>
        <p:nvSpPr>
          <p:cNvPr id="3" name="Content Placeholder 2">
            <a:extLst>
              <a:ext uri="{FF2B5EF4-FFF2-40B4-BE49-F238E27FC236}">
                <a16:creationId xmlns:a16="http://schemas.microsoft.com/office/drawing/2014/main" id="{F6715ED7-0FEF-4949-BCBA-58B5549A2682}"/>
              </a:ext>
            </a:extLst>
          </p:cNvPr>
          <p:cNvSpPr>
            <a:spLocks noGrp="1"/>
          </p:cNvSpPr>
          <p:nvPr>
            <p:ph idx="1"/>
          </p:nvPr>
        </p:nvSpPr>
        <p:spPr/>
        <p:txBody>
          <a:bodyPr>
            <a:normAutofit fontScale="92500" lnSpcReduction="20000"/>
          </a:bodyPr>
          <a:lstStyle/>
          <a:p>
            <a:r>
              <a:rPr lang="en-US" dirty="0"/>
              <a:t>OUC – Office of the University Controller’s</a:t>
            </a:r>
          </a:p>
          <a:p>
            <a:pPr lvl="1"/>
            <a:r>
              <a:rPr lang="en-US" dirty="0"/>
              <a:t>Thursday, May 29, 2025</a:t>
            </a:r>
          </a:p>
          <a:p>
            <a:pPr lvl="2"/>
            <a:r>
              <a:rPr lang="en-US" b="0" i="0" dirty="0"/>
              <a:t>Fiscal Roles in Financial Systems and Reporting</a:t>
            </a:r>
          </a:p>
          <a:p>
            <a:pPr lvl="1"/>
            <a:r>
              <a:rPr lang="en-US" dirty="0"/>
              <a:t>Wednesday, June 11, 2025</a:t>
            </a:r>
          </a:p>
          <a:p>
            <a:pPr lvl="2"/>
            <a:r>
              <a:rPr lang="en-US" b="0" i="0" dirty="0"/>
              <a:t>Journal Entry Spreadsheets</a:t>
            </a:r>
          </a:p>
          <a:p>
            <a:pPr lvl="1"/>
            <a:r>
              <a:rPr lang="en-US" dirty="0"/>
              <a:t>Thursday, July 31, 2025</a:t>
            </a:r>
          </a:p>
          <a:p>
            <a:pPr lvl="2"/>
            <a:r>
              <a:rPr lang="en-US" b="0" i="0" dirty="0"/>
              <a:t>Red Flags Rules</a:t>
            </a:r>
          </a:p>
          <a:p>
            <a:r>
              <a:rPr lang="en-US" dirty="0"/>
              <a:t>UCCS Instructor Lead Training (EPC 239 &amp; via MS Teams)</a:t>
            </a:r>
          </a:p>
          <a:p>
            <a:pPr lvl="1"/>
            <a:r>
              <a:rPr lang="en-US" dirty="0"/>
              <a:t>Finance Inquiry – May 30, 2025, 9:00 am</a:t>
            </a:r>
          </a:p>
          <a:p>
            <a:pPr lvl="1"/>
            <a:r>
              <a:rPr lang="en-US" dirty="0"/>
              <a:t>General Ledger – May 30, 2025, 1:00 pm</a:t>
            </a:r>
          </a:p>
        </p:txBody>
      </p:sp>
    </p:spTree>
    <p:extLst>
      <p:ext uri="{BB962C8B-B14F-4D97-AF65-F5344CB8AC3E}">
        <p14:creationId xmlns:p14="http://schemas.microsoft.com/office/powerpoint/2010/main" val="3170567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Any Questions?</a:t>
            </a:r>
          </a:p>
        </p:txBody>
      </p:sp>
      <p:pic>
        <p:nvPicPr>
          <p:cNvPr id="10" name="Content Placeholder 9">
            <a:extLst>
              <a:ext uri="{FF2B5EF4-FFF2-40B4-BE49-F238E27FC236}">
                <a16:creationId xmlns:a16="http://schemas.microsoft.com/office/drawing/2014/main" id="{648F9A20-4E44-450A-A857-4E16279D066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71800" y="2005012"/>
            <a:ext cx="2857500" cy="2847975"/>
          </a:xfrm>
        </p:spPr>
      </p:pic>
    </p:spTree>
    <p:extLst>
      <p:ext uri="{BB962C8B-B14F-4D97-AF65-F5344CB8AC3E}">
        <p14:creationId xmlns:p14="http://schemas.microsoft.com/office/powerpoint/2010/main" val="308403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1" name="Freeform: Shape 10">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2619"/>
            <a:ext cx="9144000" cy="1443250"/>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DAFC2462-CE77-36E7-D4BA-10E58CED0AE0}"/>
              </a:ext>
            </a:extLst>
          </p:cNvPr>
          <p:cNvSpPr>
            <a:spLocks noGrp="1"/>
          </p:cNvSpPr>
          <p:nvPr>
            <p:ph type="ctrTitle"/>
          </p:nvPr>
        </p:nvSpPr>
        <p:spPr>
          <a:xfrm>
            <a:off x="885714" y="2621371"/>
            <a:ext cx="7261412" cy="554910"/>
          </a:xfrm>
        </p:spPr>
        <p:txBody>
          <a:bodyPr anchor="b">
            <a:noAutofit/>
          </a:bodyPr>
          <a:lstStyle/>
          <a:p>
            <a:r>
              <a:rPr lang="en-US" sz="3750" b="1" dirty="0">
                <a:solidFill>
                  <a:schemeClr val="tx1">
                    <a:lumMod val="85000"/>
                    <a:lumOff val="15000"/>
                  </a:schemeClr>
                </a:solidFill>
              </a:rPr>
              <a:t>Fiscal Year-End 2025</a:t>
            </a:r>
          </a:p>
        </p:txBody>
      </p:sp>
      <p:sp>
        <p:nvSpPr>
          <p:cNvPr id="3" name="Subtitle 2">
            <a:extLst>
              <a:ext uri="{FF2B5EF4-FFF2-40B4-BE49-F238E27FC236}">
                <a16:creationId xmlns:a16="http://schemas.microsoft.com/office/drawing/2014/main" id="{5368614B-5EEE-E7BF-F863-4B45F95370D6}"/>
              </a:ext>
            </a:extLst>
          </p:cNvPr>
          <p:cNvSpPr>
            <a:spLocks noGrp="1"/>
          </p:cNvSpPr>
          <p:nvPr>
            <p:ph type="subTitle" idx="1"/>
          </p:nvPr>
        </p:nvSpPr>
        <p:spPr>
          <a:xfrm>
            <a:off x="1339328" y="3176281"/>
            <a:ext cx="7148457" cy="252719"/>
          </a:xfrm>
        </p:spPr>
        <p:txBody>
          <a:bodyPr anchor="t">
            <a:noAutofit/>
          </a:bodyPr>
          <a:lstStyle/>
          <a:p>
            <a:r>
              <a:rPr lang="en-US" sz="2625" b="1" dirty="0">
                <a:solidFill>
                  <a:schemeClr val="tx1">
                    <a:lumMod val="85000"/>
                    <a:lumOff val="15000"/>
                  </a:schemeClr>
                </a:solidFill>
              </a:rPr>
              <a:t>Procurement Service Center (PSC) Deadlines</a:t>
            </a:r>
          </a:p>
        </p:txBody>
      </p:sp>
      <p:pic>
        <p:nvPicPr>
          <p:cNvPr id="4" name="Picture 3">
            <a:extLst>
              <a:ext uri="{FF2B5EF4-FFF2-40B4-BE49-F238E27FC236}">
                <a16:creationId xmlns:a16="http://schemas.microsoft.com/office/drawing/2014/main" id="{91E0EEBF-E287-ADF6-2C44-2876BED86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2817460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852777" y="1268730"/>
            <a:ext cx="7157554" cy="891540"/>
          </a:xfrm>
        </p:spPr>
        <p:txBody>
          <a:bodyPr>
            <a:normAutofit/>
          </a:bodyPr>
          <a:lstStyle/>
          <a:p>
            <a:r>
              <a:rPr lang="en-US" b="1" dirty="0">
                <a:solidFill>
                  <a:schemeClr val="tx1">
                    <a:lumMod val="85000"/>
                    <a:lumOff val="15000"/>
                  </a:schemeClr>
                </a:solidFill>
              </a:rPr>
              <a:t>Today’s Agenda</a:t>
            </a:r>
          </a:p>
        </p:txBody>
      </p:sp>
      <p:sp>
        <p:nvSpPr>
          <p:cNvPr id="3" name="Content Placeholder 2">
            <a:extLst>
              <a:ext uri="{FF2B5EF4-FFF2-40B4-BE49-F238E27FC236}">
                <a16:creationId xmlns:a16="http://schemas.microsoft.com/office/drawing/2014/main" id="{919465C1-A17A-AD59-8EC5-74AF1112D16E}"/>
              </a:ext>
            </a:extLst>
          </p:cNvPr>
          <p:cNvSpPr>
            <a:spLocks noGrp="1"/>
          </p:cNvSpPr>
          <p:nvPr>
            <p:ph idx="1"/>
          </p:nvPr>
        </p:nvSpPr>
        <p:spPr>
          <a:xfrm>
            <a:off x="852775" y="2094945"/>
            <a:ext cx="3346562" cy="3202687"/>
          </a:xfrm>
        </p:spPr>
        <p:txBody>
          <a:bodyPr anchor="ctr">
            <a:noAutofit/>
          </a:bodyPr>
          <a:lstStyle/>
          <a:p>
            <a:pPr marL="0" indent="0">
              <a:buNone/>
            </a:pPr>
            <a:r>
              <a:rPr lang="en-US" sz="2175" b="1" dirty="0">
                <a:solidFill>
                  <a:schemeClr val="tx1">
                    <a:lumMod val="85000"/>
                    <a:lumOff val="15000"/>
                  </a:schemeClr>
                </a:solidFill>
              </a:rPr>
              <a:t>PSC FYE Deadlines</a:t>
            </a:r>
          </a:p>
          <a:p>
            <a:r>
              <a:rPr lang="en-US" sz="1875" dirty="0">
                <a:solidFill>
                  <a:schemeClr val="tx1">
                    <a:lumMod val="85000"/>
                    <a:lumOff val="15000"/>
                  </a:schemeClr>
                </a:solidFill>
              </a:rPr>
              <a:t>Purchasing</a:t>
            </a:r>
          </a:p>
          <a:p>
            <a:r>
              <a:rPr lang="en-US" sz="1875" dirty="0">
                <a:solidFill>
                  <a:schemeClr val="tx1">
                    <a:lumMod val="85000"/>
                    <a:lumOff val="15000"/>
                  </a:schemeClr>
                </a:solidFill>
              </a:rPr>
              <a:t>Supplier Support</a:t>
            </a:r>
          </a:p>
          <a:p>
            <a:r>
              <a:rPr lang="en-US" sz="1875" dirty="0">
                <a:solidFill>
                  <a:schemeClr val="tx1">
                    <a:lumMod val="85000"/>
                    <a:lumOff val="15000"/>
                  </a:schemeClr>
                </a:solidFill>
              </a:rPr>
              <a:t>Payable Services</a:t>
            </a:r>
          </a:p>
          <a:p>
            <a:r>
              <a:rPr lang="en-US" sz="1875" dirty="0">
                <a:solidFill>
                  <a:schemeClr val="tx1">
                    <a:lumMod val="85000"/>
                    <a:lumOff val="15000"/>
                  </a:schemeClr>
                </a:solidFill>
              </a:rPr>
              <a:t>Travel/Reimbursement</a:t>
            </a:r>
          </a:p>
          <a:p>
            <a:r>
              <a:rPr lang="en-US" sz="1875" dirty="0">
                <a:solidFill>
                  <a:schemeClr val="tx1">
                    <a:lumMod val="85000"/>
                    <a:lumOff val="15000"/>
                  </a:schemeClr>
                </a:solidFill>
              </a:rPr>
              <a:t>Procurement Card</a:t>
            </a:r>
          </a:p>
          <a:p>
            <a:r>
              <a:rPr lang="en-US" sz="1875" dirty="0">
                <a:solidFill>
                  <a:schemeClr val="tx1">
                    <a:lumMod val="85000"/>
                    <a:lumOff val="15000"/>
                  </a:schemeClr>
                </a:solidFill>
              </a:rPr>
              <a:t>PSC Systems</a:t>
            </a:r>
          </a:p>
          <a:p>
            <a:r>
              <a:rPr lang="en-US" sz="1875" dirty="0">
                <a:solidFill>
                  <a:schemeClr val="tx1">
                    <a:lumMod val="85000"/>
                    <a:lumOff val="15000"/>
                  </a:schemeClr>
                </a:solidFill>
              </a:rPr>
              <a:t>Accruals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4" name="Picture 3">
            <a:extLst>
              <a:ext uri="{FF2B5EF4-FFF2-40B4-BE49-F238E27FC236}">
                <a16:creationId xmlns:a16="http://schemas.microsoft.com/office/drawing/2014/main" id="{FABBEEB0-4D8F-FBF0-053E-2960AB193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7" name="Content Placeholder 2">
            <a:extLst>
              <a:ext uri="{FF2B5EF4-FFF2-40B4-BE49-F238E27FC236}">
                <a16:creationId xmlns:a16="http://schemas.microsoft.com/office/drawing/2014/main" id="{C3F93F62-6869-10FC-8B42-1802E34CF150}"/>
              </a:ext>
            </a:extLst>
          </p:cNvPr>
          <p:cNvSpPr txBox="1">
            <a:spLocks/>
          </p:cNvSpPr>
          <p:nvPr/>
        </p:nvSpPr>
        <p:spPr>
          <a:xfrm>
            <a:off x="4431553" y="2184476"/>
            <a:ext cx="3346562" cy="135826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175" b="1" dirty="0">
                <a:solidFill>
                  <a:prstClr val="black">
                    <a:lumMod val="85000"/>
                    <a:lumOff val="15000"/>
                  </a:prstClr>
                </a:solidFill>
                <a:latin typeface="Aptos" panose="02110004020202020204"/>
              </a:rPr>
              <a:t>Reminders</a:t>
            </a:r>
          </a:p>
          <a:p>
            <a:pPr marL="171450" indent="-171450" defTabSz="685800">
              <a:spcBef>
                <a:spcPts val="750"/>
              </a:spcBef>
            </a:pPr>
            <a:r>
              <a:rPr lang="en-US" sz="1875" dirty="0">
                <a:solidFill>
                  <a:prstClr val="black">
                    <a:lumMod val="85000"/>
                    <a:lumOff val="15000"/>
                  </a:prstClr>
                </a:solidFill>
                <a:latin typeface="Aptos" panose="02110004020202020204"/>
              </a:rPr>
              <a:t>FY26 Activity</a:t>
            </a:r>
          </a:p>
          <a:p>
            <a:pPr marL="171450" indent="-171450" defTabSz="685800">
              <a:spcBef>
                <a:spcPts val="750"/>
              </a:spcBef>
            </a:pPr>
            <a:r>
              <a:rPr lang="en-US" sz="1875" dirty="0">
                <a:solidFill>
                  <a:prstClr val="black">
                    <a:lumMod val="85000"/>
                    <a:lumOff val="15000"/>
                  </a:prstClr>
                </a:solidFill>
                <a:latin typeface="Aptos" panose="02110004020202020204"/>
              </a:rPr>
              <a:t>Encumbrances </a:t>
            </a:r>
          </a:p>
        </p:txBody>
      </p:sp>
      <p:sp>
        <p:nvSpPr>
          <p:cNvPr id="9" name="TextBox 8">
            <a:extLst>
              <a:ext uri="{FF2B5EF4-FFF2-40B4-BE49-F238E27FC236}">
                <a16:creationId xmlns:a16="http://schemas.microsoft.com/office/drawing/2014/main" id="{480B28FC-AAFB-51B4-0681-A056D7193C2F}"/>
              </a:ext>
            </a:extLst>
          </p:cNvPr>
          <p:cNvSpPr txBox="1"/>
          <p:nvPr/>
        </p:nvSpPr>
        <p:spPr>
          <a:xfrm>
            <a:off x="5095931" y="4100829"/>
            <a:ext cx="2914400" cy="1131079"/>
          </a:xfrm>
          <a:prstGeom prst="rect">
            <a:avLst/>
          </a:prstGeom>
          <a:solidFill>
            <a:srgbClr val="CFB87C"/>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a:r>
              <a:rPr lang="en-US" sz="1350" dirty="0">
                <a:solidFill>
                  <a:prstClr val="black"/>
                </a:solidFill>
                <a:latin typeface="Aptos" panose="02110004020202020204"/>
              </a:rPr>
              <a:t>If a deadline is missed, continue to send documents to PSC. PSC will continue to process after published deadlines but cannot guarantee payment/posting will occur by FYE. </a:t>
            </a:r>
          </a:p>
        </p:txBody>
      </p:sp>
      <p:pic>
        <p:nvPicPr>
          <p:cNvPr id="15" name="Graphic 14" descr="List with solid fill">
            <a:extLst>
              <a:ext uri="{FF2B5EF4-FFF2-40B4-BE49-F238E27FC236}">
                <a16:creationId xmlns:a16="http://schemas.microsoft.com/office/drawing/2014/main" id="{C1C1FC66-EAB0-6264-5116-2FAD59264F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3782" y="1448541"/>
            <a:ext cx="1003384" cy="1003384"/>
          </a:xfrm>
          <a:prstGeom prst="rect">
            <a:avLst/>
          </a:prstGeom>
        </p:spPr>
      </p:pic>
    </p:spTree>
    <p:extLst>
      <p:ext uri="{BB962C8B-B14F-4D97-AF65-F5344CB8AC3E}">
        <p14:creationId xmlns:p14="http://schemas.microsoft.com/office/powerpoint/2010/main" val="350126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731754" y="1006148"/>
            <a:ext cx="7157554" cy="891540"/>
          </a:xfrm>
        </p:spPr>
        <p:txBody>
          <a:bodyPr>
            <a:normAutofit/>
          </a:bodyPr>
          <a:lstStyle/>
          <a:p>
            <a:r>
              <a:rPr lang="en-US" b="1" dirty="0">
                <a:solidFill>
                  <a:schemeClr val="tx1">
                    <a:lumMod val="85000"/>
                    <a:lumOff val="15000"/>
                  </a:schemeClr>
                </a:solidFill>
              </a:rPr>
              <a:t>FYE 2025 – Purchasing Deadlines</a:t>
            </a:r>
          </a:p>
        </p:txBody>
      </p:sp>
      <p:sp>
        <p:nvSpPr>
          <p:cNvPr id="3" name="Content Placeholder 2">
            <a:extLst>
              <a:ext uri="{FF2B5EF4-FFF2-40B4-BE49-F238E27FC236}">
                <a16:creationId xmlns:a16="http://schemas.microsoft.com/office/drawing/2014/main" id="{919465C1-A17A-AD59-8EC5-74AF1112D16E}"/>
              </a:ext>
            </a:extLst>
          </p:cNvPr>
          <p:cNvSpPr>
            <a:spLocks noGrp="1"/>
          </p:cNvSpPr>
          <p:nvPr>
            <p:ph idx="1"/>
          </p:nvPr>
        </p:nvSpPr>
        <p:spPr>
          <a:xfrm>
            <a:off x="290456" y="1807573"/>
            <a:ext cx="8684753" cy="4193174"/>
          </a:xfrm>
        </p:spPr>
        <p:txBody>
          <a:bodyPr anchor="ctr">
            <a:noAutofit/>
          </a:bodyPr>
          <a:lstStyle/>
          <a:p>
            <a:r>
              <a:rPr lang="en-US" sz="1875" b="1" i="1" dirty="0"/>
              <a:t>February 1, 2025</a:t>
            </a:r>
          </a:p>
          <a:p>
            <a:pPr marL="535781" lvl="1" indent="-257175">
              <a:buFont typeface="Wingdings" panose="05000000000000000000" pitchFamily="2" charset="2"/>
              <a:buChar char="ü"/>
            </a:pPr>
            <a:r>
              <a:rPr lang="en-US" sz="1500" dirty="0"/>
              <a:t>Last day to submit </a:t>
            </a:r>
            <a:r>
              <a:rPr lang="en-US" sz="1500" b="1" dirty="0"/>
              <a:t>REQUESTS FOR PROPOSALS</a:t>
            </a:r>
            <a:r>
              <a:rPr lang="en-US" sz="1500" dirty="0"/>
              <a:t> </a:t>
            </a:r>
            <a:r>
              <a:rPr lang="en-US" sz="1125" dirty="0"/>
              <a:t>($500,000 and up)</a:t>
            </a:r>
            <a:r>
              <a:rPr lang="en-US" sz="1500" dirty="0"/>
              <a:t> </a:t>
            </a:r>
            <a:r>
              <a:rPr lang="en-US" sz="1125" dirty="0"/>
              <a:t>to ensure the order is processed and paid using FY25 funds</a:t>
            </a:r>
          </a:p>
          <a:p>
            <a:r>
              <a:rPr lang="en-US" sz="1875" b="1" i="1" dirty="0"/>
              <a:t>March 1, 2025</a:t>
            </a:r>
            <a:endParaRPr lang="en-US" sz="375" b="1" i="1" dirty="0"/>
          </a:p>
          <a:p>
            <a:pPr marL="535781" lvl="1" indent="-257175">
              <a:buFont typeface="Wingdings" panose="05000000000000000000" pitchFamily="2" charset="2"/>
              <a:buChar char="ü"/>
            </a:pPr>
            <a:r>
              <a:rPr lang="en-US" sz="1500" dirty="0"/>
              <a:t>Last day to submit for </a:t>
            </a:r>
            <a:r>
              <a:rPr lang="en-US" sz="1500" b="1" dirty="0"/>
              <a:t>DOCUMENTED QUOTES</a:t>
            </a:r>
            <a:r>
              <a:rPr lang="en-US" sz="1500" dirty="0"/>
              <a:t> </a:t>
            </a:r>
            <a:r>
              <a:rPr lang="en-US" sz="1125" dirty="0"/>
              <a:t>($150,000 to $499,999)</a:t>
            </a:r>
            <a:r>
              <a:rPr lang="en-US" sz="1500" dirty="0"/>
              <a:t> </a:t>
            </a:r>
            <a:r>
              <a:rPr lang="en-US" sz="1125" dirty="0"/>
              <a:t>to ensure the order is processed and paid using FY25 funds</a:t>
            </a:r>
            <a:endParaRPr lang="en-US" sz="375" dirty="0"/>
          </a:p>
          <a:p>
            <a:pPr marL="560785" lvl="1" indent="-257175"/>
            <a:endParaRPr lang="en-US" sz="375" dirty="0">
              <a:solidFill>
                <a:schemeClr val="bg1">
                  <a:lumMod val="50000"/>
                </a:schemeClr>
              </a:solidFill>
            </a:endParaRPr>
          </a:p>
          <a:p>
            <a:pPr marL="171450" lvl="1"/>
            <a:r>
              <a:rPr lang="en-US" sz="1875" b="1" i="1" dirty="0"/>
              <a:t>May 1, 2025</a:t>
            </a:r>
            <a:endParaRPr lang="en-US" sz="375" b="1" i="1" dirty="0"/>
          </a:p>
          <a:p>
            <a:pPr marL="535781" lvl="2" indent="-257175">
              <a:buFont typeface="Wingdings" panose="05000000000000000000" pitchFamily="2" charset="2"/>
              <a:buChar char="ü"/>
            </a:pPr>
            <a:r>
              <a:rPr lang="en-US" dirty="0"/>
              <a:t>Last day to submit requisitions </a:t>
            </a:r>
            <a:r>
              <a:rPr lang="en-US" b="1" u="sng" dirty="0"/>
              <a:t>with</a:t>
            </a:r>
            <a:r>
              <a:rPr lang="en-US" dirty="0"/>
              <a:t> contracts and/or supplier terms and conditions to ensure the order is processed and paid using FY25 funds (security and compliance reviews must be completed, suppliers must be responsive)</a:t>
            </a:r>
          </a:p>
          <a:p>
            <a:pPr marL="171450" lvl="1"/>
            <a:r>
              <a:rPr lang="en-US" sz="1875" b="1" i="1" dirty="0"/>
              <a:t>Thursday, May 15, 2025</a:t>
            </a:r>
          </a:p>
          <a:p>
            <a:pPr marL="535781" lvl="2" indent="-257175">
              <a:buFont typeface="Wingdings" panose="05000000000000000000" pitchFamily="2" charset="2"/>
              <a:buChar char="ü"/>
            </a:pPr>
            <a:r>
              <a:rPr lang="en-US" dirty="0"/>
              <a:t>Last day to submit requisitions </a:t>
            </a:r>
            <a:r>
              <a:rPr lang="en-US" b="1" u="sng" dirty="0"/>
              <a:t>without</a:t>
            </a:r>
            <a:r>
              <a:rPr lang="en-US" dirty="0"/>
              <a:t> contracts and/or supplier terms and conditions to ensure the order is processed and paid using FY25 funds</a:t>
            </a:r>
          </a:p>
          <a:p>
            <a:pPr marL="535781" lvl="2" indent="-257175">
              <a:buFont typeface="Wingdings" panose="05000000000000000000" pitchFamily="2" charset="2"/>
              <a:buChar char="ü"/>
            </a:pPr>
            <a:r>
              <a:rPr lang="en-US" dirty="0"/>
              <a:t>Last day to submit change orders </a:t>
            </a:r>
            <a:r>
              <a:rPr lang="en-US" i="1" dirty="0"/>
              <a:t>for increases or data change that result in contract amendment</a:t>
            </a:r>
          </a:p>
          <a:p>
            <a:pPr marL="535781" lvl="2" indent="-257175">
              <a:buFont typeface="Wingdings" panose="05000000000000000000" pitchFamily="2" charset="2"/>
              <a:buChar char="ü"/>
            </a:pPr>
            <a:r>
              <a:rPr lang="en-US" dirty="0"/>
              <a:t>Las day to submit small dollar contract requests</a:t>
            </a:r>
          </a:p>
          <a:p>
            <a:pPr marL="0" indent="0">
              <a:buNone/>
            </a:pPr>
            <a:endParaRPr lang="en-US" sz="1875"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6" name="Graphic 5" descr="Shopping cart outline">
            <a:extLst>
              <a:ext uri="{FF2B5EF4-FFF2-40B4-BE49-F238E27FC236}">
                <a16:creationId xmlns:a16="http://schemas.microsoft.com/office/drawing/2014/main" id="{AC21EE5C-8EB2-16CF-DA43-C61C88D123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5200" y="1098729"/>
            <a:ext cx="996270" cy="996270"/>
          </a:xfrm>
          <a:prstGeom prst="rect">
            <a:avLst/>
          </a:prstGeom>
        </p:spPr>
      </p:pic>
    </p:spTree>
    <p:extLst>
      <p:ext uri="{BB962C8B-B14F-4D97-AF65-F5344CB8AC3E}">
        <p14:creationId xmlns:p14="http://schemas.microsoft.com/office/powerpoint/2010/main" val="304925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731754" y="1006148"/>
            <a:ext cx="7157554" cy="891540"/>
          </a:xfrm>
        </p:spPr>
        <p:txBody>
          <a:bodyPr>
            <a:normAutofit/>
          </a:bodyPr>
          <a:lstStyle/>
          <a:p>
            <a:r>
              <a:rPr lang="en-US" b="1" dirty="0">
                <a:solidFill>
                  <a:schemeClr val="tx1">
                    <a:lumMod val="85000"/>
                    <a:lumOff val="15000"/>
                  </a:schemeClr>
                </a:solidFill>
              </a:rPr>
              <a:t>FYE 2025 – Supplier Support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5" name="Graphic 4" descr="Kiosk with solid fill">
            <a:extLst>
              <a:ext uri="{FF2B5EF4-FFF2-40B4-BE49-F238E27FC236}">
                <a16:creationId xmlns:a16="http://schemas.microsoft.com/office/drawing/2014/main" id="{09E86286-2336-693B-AFDA-8F77B8CC90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4322" y="1611944"/>
            <a:ext cx="966738" cy="966738"/>
          </a:xfrm>
          <a:prstGeom prst="rect">
            <a:avLst/>
          </a:prstGeom>
        </p:spPr>
      </p:pic>
      <p:sp>
        <p:nvSpPr>
          <p:cNvPr id="11" name="Content Placeholder 2">
            <a:extLst>
              <a:ext uri="{FF2B5EF4-FFF2-40B4-BE49-F238E27FC236}">
                <a16:creationId xmlns:a16="http://schemas.microsoft.com/office/drawing/2014/main" id="{202587BF-B18E-E2FE-CB85-BF1BED3A5EC0}"/>
              </a:ext>
            </a:extLst>
          </p:cNvPr>
          <p:cNvSpPr txBox="1">
            <a:spLocks/>
          </p:cNvSpPr>
          <p:nvPr/>
        </p:nvSpPr>
        <p:spPr>
          <a:xfrm>
            <a:off x="268419" y="1888302"/>
            <a:ext cx="5498824" cy="3323129"/>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13, 2025 (deadline at 6pm)</a:t>
            </a:r>
            <a:endParaRPr lang="en-US" sz="22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22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submit information to</a:t>
            </a:r>
            <a:r>
              <a:rPr lang="en-US" sz="1500" dirty="0">
                <a:solidFill>
                  <a:prstClr val="black"/>
                </a:solidFill>
                <a:latin typeface="Aptos" panose="02110004020202020204"/>
              </a:rPr>
              <a:t>:</a:t>
            </a:r>
          </a:p>
          <a:p>
            <a:pPr marL="878681" lvl="3" indent="-257175" defTabSz="685800">
              <a:spcBef>
                <a:spcPts val="375"/>
              </a:spcBef>
              <a:buFont typeface="Courier New" panose="02070309020205020404" pitchFamily="49" charset="0"/>
              <a:buChar char="o"/>
            </a:pPr>
            <a:r>
              <a:rPr lang="en-US" sz="1575" dirty="0">
                <a:solidFill>
                  <a:prstClr val="black"/>
                </a:solidFill>
                <a:latin typeface="Aptos" panose="02110004020202020204"/>
              </a:rPr>
              <a:t>Request a new supplier set-up </a:t>
            </a:r>
          </a:p>
          <a:p>
            <a:pPr marL="1221581" lvl="4" indent="-257175" defTabSz="685800">
              <a:spcBef>
                <a:spcPts val="375"/>
              </a:spcBef>
              <a:buFont typeface="Wingdings" panose="05000000000000000000" pitchFamily="2" charset="2"/>
              <a:buChar char="§"/>
            </a:pPr>
            <a:r>
              <a:rPr lang="en-US" sz="1575" dirty="0">
                <a:solidFill>
                  <a:prstClr val="black"/>
                </a:solidFill>
                <a:latin typeface="Aptos" panose="02110004020202020204"/>
              </a:rPr>
              <a:t>Use “Request New Supplier” form in                         CU Marketplace</a:t>
            </a:r>
          </a:p>
          <a:p>
            <a:pPr marL="878681" lvl="3" indent="-257175" defTabSz="685800">
              <a:spcBef>
                <a:spcPts val="375"/>
              </a:spcBef>
              <a:buFont typeface="Courier New" panose="02070309020205020404" pitchFamily="49" charset="0"/>
              <a:buChar char="o"/>
            </a:pPr>
            <a:r>
              <a:rPr lang="en-US" sz="1575" dirty="0">
                <a:solidFill>
                  <a:prstClr val="black"/>
                </a:solidFill>
                <a:latin typeface="Aptos" panose="02110004020202020204"/>
              </a:rPr>
              <a:t>Update an existing supplier record</a:t>
            </a:r>
          </a:p>
          <a:p>
            <a:pPr marL="1221581" lvl="4"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Suppliers are encouraged to update                         their own records through the                                         </a:t>
            </a:r>
            <a:r>
              <a:rPr lang="en-US" sz="1575" dirty="0">
                <a:solidFill>
                  <a:prstClr val="black"/>
                </a:solidFill>
                <a:latin typeface="Aptos" panose="02110004020202020204"/>
                <a:hlinkClick r:id="rId4"/>
              </a:rPr>
              <a:t>CU Marketplace self-service portal</a:t>
            </a:r>
            <a:endParaRPr lang="en-US" sz="1575" dirty="0">
              <a:solidFill>
                <a:prstClr val="black"/>
              </a:solidFill>
              <a:latin typeface="Aptos" panose="02110004020202020204"/>
            </a:endParaRPr>
          </a:p>
          <a:p>
            <a:pPr marL="1221581" lvl="4" indent="-257175" defTabSz="685800">
              <a:spcBef>
                <a:spcPts val="375"/>
              </a:spcBef>
              <a:buFont typeface="Wingdings" panose="05000000000000000000" pitchFamily="2" charset="2"/>
              <a:buChar char="§"/>
            </a:pPr>
            <a:r>
              <a:rPr lang="en-US" sz="1575" dirty="0">
                <a:solidFill>
                  <a:prstClr val="black"/>
                </a:solidFill>
                <a:latin typeface="Aptos" panose="02110004020202020204"/>
              </a:rPr>
              <a:t>Address changes can be sent to </a:t>
            </a:r>
            <a:r>
              <a:rPr lang="en-US" sz="1575" dirty="0">
                <a:solidFill>
                  <a:prstClr val="black"/>
                </a:solidFill>
                <a:latin typeface="Aptos" panose="02110004020202020204"/>
                <a:hlinkClick r:id="rId5"/>
              </a:rPr>
              <a:t>CUSupplier@cu.edu</a:t>
            </a:r>
            <a:r>
              <a:rPr lang="en-US" sz="1575" dirty="0">
                <a:solidFill>
                  <a:prstClr val="black"/>
                </a:solidFill>
                <a:latin typeface="Aptos" panose="02110004020202020204"/>
              </a:rPr>
              <a:t> </a:t>
            </a:r>
          </a:p>
        </p:txBody>
      </p:sp>
      <p:pic>
        <p:nvPicPr>
          <p:cNvPr id="14" name="Picture 13">
            <a:extLst>
              <a:ext uri="{FF2B5EF4-FFF2-40B4-BE49-F238E27FC236}">
                <a16:creationId xmlns:a16="http://schemas.microsoft.com/office/drawing/2014/main" id="{65162930-73C5-BEB0-018B-5216451F0E4A}"/>
              </a:ext>
            </a:extLst>
          </p:cNvPr>
          <p:cNvPicPr>
            <a:picLocks noChangeAspect="1"/>
          </p:cNvPicPr>
          <p:nvPr/>
        </p:nvPicPr>
        <p:blipFill>
          <a:blip r:embed="rId6"/>
          <a:stretch>
            <a:fillRect/>
          </a:stretch>
        </p:blipFill>
        <p:spPr>
          <a:xfrm>
            <a:off x="5101264" y="2928738"/>
            <a:ext cx="3774318" cy="2735747"/>
          </a:xfrm>
          <a:prstGeom prst="rect">
            <a:avLst/>
          </a:prstGeom>
        </p:spPr>
      </p:pic>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372065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583205" y="1222386"/>
            <a:ext cx="7157554" cy="891540"/>
          </a:xfrm>
        </p:spPr>
        <p:txBody>
          <a:bodyPr>
            <a:normAutofit/>
          </a:bodyPr>
          <a:lstStyle/>
          <a:p>
            <a:r>
              <a:rPr lang="en-US" b="1" dirty="0">
                <a:solidFill>
                  <a:schemeClr val="tx1">
                    <a:lumMod val="85000"/>
                    <a:lumOff val="15000"/>
                  </a:schemeClr>
                </a:solidFill>
              </a:rPr>
              <a:t>FYE 2025 – Payable Services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08529" y="1950298"/>
            <a:ext cx="7761643" cy="3323129"/>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13, 2025 (deadline at 6pm)</a:t>
            </a:r>
          </a:p>
          <a:p>
            <a:pPr marL="0" lvl="1" indent="0" defTabSz="685800">
              <a:spcBef>
                <a:spcPts val="375"/>
              </a:spcBef>
              <a:buNone/>
            </a:pPr>
            <a:r>
              <a:rPr lang="en-US" sz="2175" b="1" i="1" dirty="0">
                <a:solidFill>
                  <a:prstClr val="black"/>
                </a:solidFill>
                <a:latin typeface="Aptos" panose="02110004020202020204"/>
              </a:rPr>
              <a:t>	</a:t>
            </a:r>
            <a:r>
              <a:rPr lang="en-US" sz="1875" b="1" i="1" dirty="0">
                <a:solidFill>
                  <a:prstClr val="black"/>
                </a:solidFill>
                <a:latin typeface="Aptos" panose="02110004020202020204"/>
              </a:rPr>
              <a:t>To ensure </a:t>
            </a:r>
            <a:r>
              <a:rPr lang="en-US" sz="1875" b="1" i="1" u="sng" dirty="0">
                <a:solidFill>
                  <a:prstClr val="black"/>
                </a:solidFill>
                <a:latin typeface="Aptos" panose="02110004020202020204"/>
              </a:rPr>
              <a:t>payment</a:t>
            </a:r>
            <a:r>
              <a:rPr lang="en-US" sz="1875" b="1" i="1" dirty="0">
                <a:solidFill>
                  <a:prstClr val="black"/>
                </a:solidFill>
                <a:latin typeface="Aptos" panose="02110004020202020204"/>
              </a:rPr>
              <a:t> in FY25</a:t>
            </a:r>
            <a:endParaRPr lang="en-US" sz="375" b="1" i="1" dirty="0">
              <a:solidFill>
                <a:prstClr val="black"/>
              </a:solidFill>
              <a:latin typeface="Aptos" panose="02110004020202020204"/>
            </a:endParaRP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submit all “paper” forms</a:t>
            </a:r>
            <a:r>
              <a:rPr lang="en-US" sz="1500" dirty="0">
                <a:solidFill>
                  <a:prstClr val="black"/>
                </a:solidFill>
                <a:latin typeface="Aptos" panose="02110004020202020204"/>
              </a:rPr>
              <a:t>:</a:t>
            </a:r>
          </a:p>
          <a:p>
            <a:pPr marL="878681" lvl="3" indent="-257175" defTabSz="685800">
              <a:spcBef>
                <a:spcPts val="375"/>
              </a:spcBef>
              <a:buFont typeface="Wingdings" panose="05000000000000000000" pitchFamily="2" charset="2"/>
              <a:buChar char="§"/>
            </a:pPr>
            <a:r>
              <a:rPr lang="en-US" sz="1650" b="1" dirty="0">
                <a:solidFill>
                  <a:prstClr val="black"/>
                </a:solidFill>
                <a:latin typeface="Aptos" panose="02110004020202020204"/>
              </a:rPr>
              <a:t>Payment Authorization (PA) form</a:t>
            </a:r>
          </a:p>
          <a:p>
            <a:pPr marL="878681" lvl="3" indent="-257175" defTabSz="685800">
              <a:spcBef>
                <a:spcPts val="375"/>
              </a:spcBef>
              <a:buFont typeface="Wingdings" panose="05000000000000000000" pitchFamily="2" charset="2"/>
              <a:buChar char="§"/>
            </a:pPr>
            <a:r>
              <a:rPr lang="en-US" sz="1650" b="1" dirty="0">
                <a:solidFill>
                  <a:prstClr val="black"/>
                </a:solidFill>
                <a:latin typeface="Aptos" panose="02110004020202020204"/>
              </a:rPr>
              <a:t>Study Subject Payment (SSP) form</a:t>
            </a:r>
          </a:p>
          <a:p>
            <a:pPr marL="878681" lvl="3" indent="-257175" defTabSz="685800">
              <a:spcBef>
                <a:spcPts val="375"/>
              </a:spcBef>
              <a:buFont typeface="Wingdings" panose="05000000000000000000" pitchFamily="2" charset="2"/>
              <a:buChar char="§"/>
            </a:pPr>
            <a:r>
              <a:rPr lang="en-US" sz="1650" b="1" dirty="0">
                <a:solidFill>
                  <a:prstClr val="black"/>
                </a:solidFill>
                <a:latin typeface="Aptos" panose="02110004020202020204"/>
              </a:rPr>
              <a:t>Non-Employee Reimbursement-International (NRI) form</a:t>
            </a:r>
          </a:p>
          <a:p>
            <a:pPr marL="1221581" lvl="4" indent="-257175" defTabSz="685800">
              <a:spcBef>
                <a:spcPts val="375"/>
              </a:spcBef>
              <a:buFont typeface="Courier New" panose="02070309020205020404" pitchFamily="49" charset="0"/>
              <a:buChar char="o"/>
            </a:pPr>
            <a:r>
              <a:rPr lang="en-US" sz="1650" dirty="0">
                <a:solidFill>
                  <a:prstClr val="black"/>
                </a:solidFill>
                <a:latin typeface="Aptos" panose="02110004020202020204"/>
              </a:rPr>
              <a:t>Submit forms to </a:t>
            </a:r>
            <a:r>
              <a:rPr lang="en-US" sz="1650" dirty="0">
                <a:solidFill>
                  <a:prstClr val="black"/>
                </a:solidFill>
                <a:latin typeface="Aptos" panose="02110004020202020204"/>
                <a:hlinkClick r:id="rId3"/>
              </a:rPr>
              <a:t>APInvoice@cu.edu</a:t>
            </a:r>
            <a:r>
              <a:rPr lang="en-US" sz="1650" dirty="0">
                <a:solidFill>
                  <a:prstClr val="black"/>
                </a:solidFill>
                <a:latin typeface="Aptos" panose="02110004020202020204"/>
              </a:rPr>
              <a:t> </a:t>
            </a:r>
          </a:p>
          <a:p>
            <a:pPr marL="1221581" lvl="4" indent="-257175" defTabSz="685800">
              <a:spcBef>
                <a:spcPts val="375"/>
              </a:spcBef>
              <a:buFont typeface="Courier New" panose="02070309020205020404" pitchFamily="49" charset="0"/>
              <a:buChar char="o"/>
            </a:pPr>
            <a:r>
              <a:rPr lang="en-US" sz="1650" dirty="0">
                <a:solidFill>
                  <a:prstClr val="black"/>
                </a:solidFill>
                <a:latin typeface="Aptos" panose="02110004020202020204"/>
              </a:rPr>
              <a:t>Include all required documentation/attachments</a:t>
            </a:r>
          </a:p>
          <a:p>
            <a:pPr marL="1221581" lvl="4" indent="-257175" defTabSz="685800">
              <a:spcBef>
                <a:spcPts val="375"/>
              </a:spcBef>
              <a:buFont typeface="Courier New" panose="02070309020205020404" pitchFamily="49" charset="0"/>
              <a:buChar char="o"/>
            </a:pPr>
            <a:r>
              <a:rPr lang="en-US" sz="1650" dirty="0">
                <a:solidFill>
                  <a:prstClr val="black"/>
                </a:solidFill>
                <a:latin typeface="Aptos" panose="02110004020202020204"/>
              </a:rPr>
              <a:t>Fill out forms completely, including ALL signatures</a:t>
            </a:r>
          </a:p>
          <a:p>
            <a:pPr marL="1221581" lvl="4" indent="-257175" defTabSz="685800">
              <a:spcBef>
                <a:spcPts val="375"/>
              </a:spcBef>
              <a:buFont typeface="Courier New" panose="02070309020205020404" pitchFamily="49" charset="0"/>
              <a:buChar char="o"/>
            </a:pPr>
            <a:r>
              <a:rPr lang="en-US" sz="1650" dirty="0">
                <a:solidFill>
                  <a:prstClr val="black"/>
                </a:solidFill>
                <a:latin typeface="Aptos" panose="02110004020202020204"/>
              </a:rPr>
              <a:t>Include W-9/W-8 form when submitting for payment, if applicable</a:t>
            </a:r>
          </a:p>
        </p:txBody>
      </p:sp>
      <p:pic>
        <p:nvPicPr>
          <p:cNvPr id="11" name="Graphic 10" descr="Document with solid fill">
            <a:extLst>
              <a:ext uri="{FF2B5EF4-FFF2-40B4-BE49-F238E27FC236}">
                <a16:creationId xmlns:a16="http://schemas.microsoft.com/office/drawing/2014/main" id="{A31E0B3E-037D-DFF1-BEF0-D43138A73F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73835" y="1785868"/>
            <a:ext cx="886961" cy="886961"/>
          </a:xfrm>
          <a:prstGeom prst="rect">
            <a:avLst/>
          </a:prstGeom>
        </p:spPr>
      </p:pic>
    </p:spTree>
    <p:extLst>
      <p:ext uri="{BB962C8B-B14F-4D97-AF65-F5344CB8AC3E}">
        <p14:creationId xmlns:p14="http://schemas.microsoft.com/office/powerpoint/2010/main" val="927346107"/>
      </p:ext>
    </p:extLst>
  </p:cSld>
  <p:clrMapOvr>
    <a:masterClrMapping/>
  </p:clrMapOvr>
</p:sld>
</file>

<file path=ppt/theme/theme1.xml><?xml version="1.0" encoding="utf-8"?>
<a:theme xmlns:a="http://schemas.openxmlformats.org/drawingml/2006/main" name="uccs-powerpoint-template-2014-co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uccs-powerpoint-template-2014-co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00F208A30F3F4996419D32898A3164" ma:contentTypeVersion="17" ma:contentTypeDescription="Create a new document." ma:contentTypeScope="" ma:versionID="e421fab9913e02356787b71ce221fc37">
  <xsd:schema xmlns:xsd="http://www.w3.org/2001/XMLSchema" xmlns:xs="http://www.w3.org/2001/XMLSchema" xmlns:p="http://schemas.microsoft.com/office/2006/metadata/properties" xmlns:ns2="94b271c9-ee7f-47ee-a027-60aecbddc7aa" xmlns:ns3="7e7c7817-ec34-45ad-9b7e-c4f198f0ca8e" targetNamespace="http://schemas.microsoft.com/office/2006/metadata/properties" ma:root="true" ma:fieldsID="e3bd95c094872f70f4b509c007010262" ns2:_="" ns3:_="">
    <xsd:import namespace="94b271c9-ee7f-47ee-a027-60aecbddc7aa"/>
    <xsd:import namespace="7e7c7817-ec34-45ad-9b7e-c4f198f0ca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271c9-ee7f-47ee-a027-60aecbddc7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373dcc-d629-4f14-9a28-796bffe9265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7c7817-ec34-45ad-9b7e-c4f198f0ca8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4168357-7c3b-4ebf-a64c-5b3d64efe0b2}" ma:internalName="TaxCatchAll" ma:showField="CatchAllData" ma:web="7e7c7817-ec34-45ad-9b7e-c4f198f0ca8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e7c7817-ec34-45ad-9b7e-c4f198f0ca8e" xsi:nil="true"/>
    <lcf76f155ced4ddcb4097134ff3c332f xmlns="94b271c9-ee7f-47ee-a027-60aecbddc7aa">
      <Terms xmlns="http://schemas.microsoft.com/office/infopath/2007/PartnerControls"/>
    </lcf76f155ced4ddcb4097134ff3c332f>
    <SharedWithUsers xmlns="7e7c7817-ec34-45ad-9b7e-c4f198f0ca8e">
      <UserInfo>
        <DisplayName>Kiley Woods</DisplayName>
        <AccountId>898</AccountId>
        <AccountType/>
      </UserInfo>
      <UserInfo>
        <DisplayName>Melinda Hamilton</DisplayName>
        <AccountId>17</AccountId>
        <AccountType/>
      </UserInfo>
    </SharedWithUsers>
  </documentManagement>
</p:properties>
</file>

<file path=customXml/itemProps1.xml><?xml version="1.0" encoding="utf-8"?>
<ds:datastoreItem xmlns:ds="http://schemas.openxmlformats.org/officeDocument/2006/customXml" ds:itemID="{C84FE34B-143D-4863-B9BE-9FF0953C0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271c9-ee7f-47ee-a027-60aecbddc7aa"/>
    <ds:schemaRef ds:uri="7e7c7817-ec34-45ad-9b7e-c4f198f0c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FDFB77-9FFD-4B0D-8344-E2BA5DD9E085}">
  <ds:schemaRefs>
    <ds:schemaRef ds:uri="http://schemas.microsoft.com/sharepoint/v3/contenttype/forms"/>
  </ds:schemaRefs>
</ds:datastoreItem>
</file>

<file path=customXml/itemProps3.xml><?xml version="1.0" encoding="utf-8"?>
<ds:datastoreItem xmlns:ds="http://schemas.openxmlformats.org/officeDocument/2006/customXml" ds:itemID="{20BB43AB-3E20-4F97-956F-1E693EB327B3}">
  <ds:schemaRefs>
    <ds:schemaRef ds:uri="7e7c7817-ec34-45ad-9b7e-c4f198f0ca8e"/>
    <ds:schemaRef ds:uri="94b271c9-ee7f-47ee-a027-60aecbddc7a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116</TotalTime>
  <Words>3630</Words>
  <Application>Microsoft Office PowerPoint</Application>
  <PresentationFormat>On-screen Show (4:3)</PresentationFormat>
  <Paragraphs>440</Paragraphs>
  <Slides>50</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50</vt:i4>
      </vt:variant>
    </vt:vector>
  </HeadingPairs>
  <TitlesOfParts>
    <vt:vector size="62" baseType="lpstr">
      <vt:lpstr>Aptos</vt:lpstr>
      <vt:lpstr>Aptos Display</vt:lpstr>
      <vt:lpstr>Arial</vt:lpstr>
      <vt:lpstr>Arial Black</vt:lpstr>
      <vt:lpstr>Calibri</vt:lpstr>
      <vt:lpstr>Courier New</vt:lpstr>
      <vt:lpstr>Inter</vt:lpstr>
      <vt:lpstr>Inter Bold</vt:lpstr>
      <vt:lpstr>Wingdings</vt:lpstr>
      <vt:lpstr>uccs-powerpoint-template-2014-cobranded</vt:lpstr>
      <vt:lpstr>Office Theme</vt:lpstr>
      <vt:lpstr>1_uccs-powerpoint-template-2014-cobranded</vt:lpstr>
      <vt:lpstr>YEAR-END CLOSE MEETING May 28, 2025</vt:lpstr>
      <vt:lpstr>Agenda</vt:lpstr>
      <vt:lpstr>Presenters</vt:lpstr>
      <vt:lpstr>Procurement Service Center (PSC) </vt:lpstr>
      <vt:lpstr>Fiscal Year-End 2025</vt:lpstr>
      <vt:lpstr>Today’s Agenda</vt:lpstr>
      <vt:lpstr>FYE 2025 – Purchasing Deadlines</vt:lpstr>
      <vt:lpstr>FYE 2025 – Supplier Support Deadlines</vt:lpstr>
      <vt:lpstr>FYE 2025 – Payable Services Deadlines</vt:lpstr>
      <vt:lpstr>FYE 2025 – Payable Services Deadlines</vt:lpstr>
      <vt:lpstr>FYE 2025 – Payable Services Guidelines</vt:lpstr>
      <vt:lpstr>FYE 2025 – Payable Services Deadlines</vt:lpstr>
      <vt:lpstr>FYE 2025 – Travel &amp; Reimbursement Deadlines</vt:lpstr>
      <vt:lpstr>FYE 2025 – Procurement Card Deadlines</vt:lpstr>
      <vt:lpstr>FYE 2025 – PSC System Deadlines</vt:lpstr>
      <vt:lpstr>FYE 2025 – Payable Services Activity after June 30              PO/SPO Invoice Accruals</vt:lpstr>
      <vt:lpstr>FYE 2025 – Payable Services Activity after June 30             Payment Voucher Accruals</vt:lpstr>
      <vt:lpstr>FYE 2025 – Other Activity after June 30         Procurement Card Accruals</vt:lpstr>
      <vt:lpstr>FYE 2025 – Reminders – No Accruals</vt:lpstr>
      <vt:lpstr>FYE 2025 – Accruals</vt:lpstr>
      <vt:lpstr>FYE 2025 – Reminders</vt:lpstr>
      <vt:lpstr>FYE 2025 – More Reminders</vt:lpstr>
      <vt:lpstr>PowerPoint Presentation</vt:lpstr>
      <vt:lpstr>Recent Items</vt:lpstr>
      <vt:lpstr>Calendars/Websites</vt:lpstr>
      <vt:lpstr>FY25 Year-End Close Dates</vt:lpstr>
      <vt:lpstr>User Alert </vt:lpstr>
      <vt:lpstr>Upcoming Dates</vt:lpstr>
      <vt:lpstr>Fiscal Certification Dates</vt:lpstr>
      <vt:lpstr>Budget and Planning Office</vt:lpstr>
      <vt:lpstr>FY25 Year End BAPCO Budget Slides</vt:lpstr>
      <vt:lpstr>PowerPoint Presentation</vt:lpstr>
      <vt:lpstr>PowerPoint Presentation</vt:lpstr>
      <vt:lpstr>PowerPoint Presentation</vt:lpstr>
      <vt:lpstr>PowerPoint Presentation</vt:lpstr>
      <vt:lpstr>PowerPoint Presentation</vt:lpstr>
      <vt:lpstr>HR Dates for June</vt:lpstr>
      <vt:lpstr>HR Dates for July-FY24</vt:lpstr>
      <vt:lpstr>Important UCCS Dates</vt:lpstr>
      <vt:lpstr>Important UCCS Dates</vt:lpstr>
      <vt:lpstr>Important UCCS Dates</vt:lpstr>
      <vt:lpstr>Items to clean up</vt:lpstr>
      <vt:lpstr>To Do List…</vt:lpstr>
      <vt:lpstr>Things to Do Closer to June</vt:lpstr>
      <vt:lpstr>Important Reminder</vt:lpstr>
      <vt:lpstr>Sponsored Project YE Deadlines</vt:lpstr>
      <vt:lpstr>Bursar Office Fiscal Year-End Timeline</vt:lpstr>
      <vt:lpstr>Upcoming Trainings</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YEAR-END CLOSE MEETING May 7, 2020</dc:title>
  <dc:creator>Carolyn Rupp</dc:creator>
  <cp:lastModifiedBy>Nicholas Martinez</cp:lastModifiedBy>
  <cp:revision>14</cp:revision>
  <dcterms:created xsi:type="dcterms:W3CDTF">2020-05-06T16:11:08Z</dcterms:created>
  <dcterms:modified xsi:type="dcterms:W3CDTF">2025-05-28T21:31:30Z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0x010100A800F208A30F3F4996419D32898A3164</vt:lpwstr>
  </property>
  <property fmtid="{D5CDD505-2E9C-101B-9397-08002B2CF9AE}" pid="3" name="Order">
    <vt:r8>100</vt:r8>
  </property>
  <property fmtid="{D5CDD505-2E9C-101B-9397-08002B2CF9AE}" pid="4" name="MediaServiceImageTags">
    <vt:lpwstr/>
  </property>
</Properties>
</file>