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0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Lueth" userId="fd01c4a1-51d3-45d3-8e33-16a84dfe0dc9" providerId="ADAL" clId="{8FA4F859-0E7C-4AA9-825B-8EC8032A7ADE}"/>
    <pc:docChg chg="undo custSel modSld sldOrd">
      <pc:chgData name="Sophia Lueth" userId="fd01c4a1-51d3-45d3-8e33-16a84dfe0dc9" providerId="ADAL" clId="{8FA4F859-0E7C-4AA9-825B-8EC8032A7ADE}" dt="2025-05-28T19:21:56.006" v="336" actId="20577"/>
      <pc:docMkLst>
        <pc:docMk/>
      </pc:docMkLst>
      <pc:sldChg chg="modSp mod">
        <pc:chgData name="Sophia Lueth" userId="fd01c4a1-51d3-45d3-8e33-16a84dfe0dc9" providerId="ADAL" clId="{8FA4F859-0E7C-4AA9-825B-8EC8032A7ADE}" dt="2025-04-04T19:48:48.439" v="1" actId="20577"/>
        <pc:sldMkLst>
          <pc:docMk/>
          <pc:sldMk cId="2817460387" sldId="256"/>
        </pc:sldMkLst>
        <pc:spChg chg="mod">
          <ac:chgData name="Sophia Lueth" userId="fd01c4a1-51d3-45d3-8e33-16a84dfe0dc9" providerId="ADAL" clId="{8FA4F859-0E7C-4AA9-825B-8EC8032A7ADE}" dt="2025-04-04T19:48:48.439" v="1" actId="20577"/>
          <ac:spMkLst>
            <pc:docMk/>
            <pc:sldMk cId="2817460387" sldId="256"/>
            <ac:spMk id="2" creationId="{DAFC2462-CE77-36E7-D4BA-10E58CED0AE0}"/>
          </ac:spMkLst>
        </pc:spChg>
      </pc:sldChg>
      <pc:sldChg chg="modSp mod">
        <pc:chgData name="Sophia Lueth" userId="fd01c4a1-51d3-45d3-8e33-16a84dfe0dc9" providerId="ADAL" clId="{8FA4F859-0E7C-4AA9-825B-8EC8032A7ADE}" dt="2025-04-04T19:48:53.506" v="3" actId="20577"/>
        <pc:sldMkLst>
          <pc:docMk/>
          <pc:sldMk cId="3501263374" sldId="257"/>
        </pc:sldMkLst>
        <pc:spChg chg="mod">
          <ac:chgData name="Sophia Lueth" userId="fd01c4a1-51d3-45d3-8e33-16a84dfe0dc9" providerId="ADAL" clId="{8FA4F859-0E7C-4AA9-825B-8EC8032A7ADE}" dt="2025-04-04T19:48:53.506" v="3" actId="20577"/>
          <ac:spMkLst>
            <pc:docMk/>
            <pc:sldMk cId="3501263374" sldId="257"/>
            <ac:spMk id="7" creationId="{C3F93F62-6869-10FC-8B42-1802E34CF150}"/>
          </ac:spMkLst>
        </pc:spChg>
      </pc:sldChg>
      <pc:sldChg chg="modSp mod">
        <pc:chgData name="Sophia Lueth" userId="fd01c4a1-51d3-45d3-8e33-16a84dfe0dc9" providerId="ADAL" clId="{8FA4F859-0E7C-4AA9-825B-8EC8032A7ADE}" dt="2025-05-08T02:11:29.557" v="308" actId="20577"/>
        <pc:sldMkLst>
          <pc:docMk/>
          <pc:sldMk cId="3049254063" sldId="258"/>
        </pc:sldMkLst>
        <pc:spChg chg="mod">
          <ac:chgData name="Sophia Lueth" userId="fd01c4a1-51d3-45d3-8e33-16a84dfe0dc9" providerId="ADAL" clId="{8FA4F859-0E7C-4AA9-825B-8EC8032A7ADE}" dt="2025-05-08T02:11:29.557" v="308" actId="20577"/>
          <ac:spMkLst>
            <pc:docMk/>
            <pc:sldMk cId="3049254063" sldId="258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5-08T02:11:23.053" v="307" actId="207"/>
          <ac:spMkLst>
            <pc:docMk/>
            <pc:sldMk cId="3049254063" sldId="258"/>
            <ac:spMk id="3" creationId="{919465C1-A17A-AD59-8EC5-74AF1112D16E}"/>
          </ac:spMkLst>
        </pc:spChg>
      </pc:sldChg>
      <pc:sldChg chg="modSp mod">
        <pc:chgData name="Sophia Lueth" userId="fd01c4a1-51d3-45d3-8e33-16a84dfe0dc9" providerId="ADAL" clId="{8FA4F859-0E7C-4AA9-825B-8EC8032A7ADE}" dt="2025-04-04T21:48:19.096" v="117" actId="1076"/>
        <pc:sldMkLst>
          <pc:docMk/>
          <pc:sldMk cId="3720653858" sldId="259"/>
        </pc:sldMkLst>
        <pc:spChg chg="mod">
          <ac:chgData name="Sophia Lueth" userId="fd01c4a1-51d3-45d3-8e33-16a84dfe0dc9" providerId="ADAL" clId="{8FA4F859-0E7C-4AA9-825B-8EC8032A7ADE}" dt="2025-04-04T21:47:51.098" v="111" actId="20577"/>
          <ac:spMkLst>
            <pc:docMk/>
            <pc:sldMk cId="3720653858" sldId="259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48:03.068" v="114" actId="20577"/>
          <ac:spMkLst>
            <pc:docMk/>
            <pc:sldMk cId="3720653858" sldId="259"/>
            <ac:spMk id="11" creationId="{202587BF-B18E-E2FE-CB85-BF1BED3A5EC0}"/>
          </ac:spMkLst>
        </pc:spChg>
        <pc:picChg chg="mod">
          <ac:chgData name="Sophia Lueth" userId="fd01c4a1-51d3-45d3-8e33-16a84dfe0dc9" providerId="ADAL" clId="{8FA4F859-0E7C-4AA9-825B-8EC8032A7ADE}" dt="2025-04-04T21:48:19.096" v="117" actId="1076"/>
          <ac:picMkLst>
            <pc:docMk/>
            <pc:sldMk cId="3720653858" sldId="259"/>
            <ac:picMk id="14" creationId="{65162930-73C5-BEB0-018B-5216451F0E4A}"/>
          </ac:picMkLst>
        </pc:picChg>
      </pc:sldChg>
      <pc:sldChg chg="modSp mod ord">
        <pc:chgData name="Sophia Lueth" userId="fd01c4a1-51d3-45d3-8e33-16a84dfe0dc9" providerId="ADAL" clId="{8FA4F859-0E7C-4AA9-825B-8EC8032A7ADE}" dt="2025-05-28T18:44:00.993" v="310"/>
        <pc:sldMkLst>
          <pc:docMk/>
          <pc:sldMk cId="4290999373" sldId="260"/>
        </pc:sldMkLst>
        <pc:spChg chg="mod">
          <ac:chgData name="Sophia Lueth" userId="fd01c4a1-51d3-45d3-8e33-16a84dfe0dc9" providerId="ADAL" clId="{8FA4F859-0E7C-4AA9-825B-8EC8032A7ADE}" dt="2025-04-04T21:49:06.698" v="128" actId="20577"/>
          <ac:spMkLst>
            <pc:docMk/>
            <pc:sldMk cId="4290999373" sldId="260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49:39.299" v="131" actId="14100"/>
          <ac:spMkLst>
            <pc:docMk/>
            <pc:sldMk cId="4290999373" sldId="260"/>
            <ac:spMk id="9" creationId="{7FA8756F-01BD-531C-3D01-80AFA643440E}"/>
          </ac:spMkLst>
        </pc:spChg>
      </pc:sldChg>
      <pc:sldChg chg="modSp mod">
        <pc:chgData name="Sophia Lueth" userId="fd01c4a1-51d3-45d3-8e33-16a84dfe0dc9" providerId="ADAL" clId="{8FA4F859-0E7C-4AA9-825B-8EC8032A7ADE}" dt="2025-04-04T21:48:37.786" v="122" actId="20577"/>
        <pc:sldMkLst>
          <pc:docMk/>
          <pc:sldMk cId="927346107" sldId="261"/>
        </pc:sldMkLst>
        <pc:spChg chg="mod">
          <ac:chgData name="Sophia Lueth" userId="fd01c4a1-51d3-45d3-8e33-16a84dfe0dc9" providerId="ADAL" clId="{8FA4F859-0E7C-4AA9-825B-8EC8032A7ADE}" dt="2025-04-04T21:48:37.786" v="122" actId="20577"/>
          <ac:spMkLst>
            <pc:docMk/>
            <pc:sldMk cId="927346107" sldId="261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48:35.128" v="121" actId="20577"/>
          <ac:spMkLst>
            <pc:docMk/>
            <pc:sldMk cId="927346107" sldId="261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5-28T19:20:29.469" v="315" actId="20577"/>
        <pc:sldMkLst>
          <pc:docMk/>
          <pc:sldMk cId="537588181" sldId="262"/>
        </pc:sldMkLst>
        <pc:spChg chg="mod">
          <ac:chgData name="Sophia Lueth" userId="fd01c4a1-51d3-45d3-8e33-16a84dfe0dc9" providerId="ADAL" clId="{8FA4F859-0E7C-4AA9-825B-8EC8032A7ADE}" dt="2025-04-04T21:48:45.490" v="123" actId="20577"/>
          <ac:spMkLst>
            <pc:docMk/>
            <pc:sldMk cId="537588181" sldId="262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5-28T19:20:29.469" v="315" actId="20577"/>
          <ac:spMkLst>
            <pc:docMk/>
            <pc:sldMk cId="537588181" sldId="262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1:53:25.643" v="149" actId="20577"/>
        <pc:sldMkLst>
          <pc:docMk/>
          <pc:sldMk cId="2928429073" sldId="263"/>
        </pc:sldMkLst>
        <pc:spChg chg="mod">
          <ac:chgData name="Sophia Lueth" userId="fd01c4a1-51d3-45d3-8e33-16a84dfe0dc9" providerId="ADAL" clId="{8FA4F859-0E7C-4AA9-825B-8EC8032A7ADE}" dt="2025-04-04T21:53:13.803" v="145" actId="20577"/>
          <ac:spMkLst>
            <pc:docMk/>
            <pc:sldMk cId="2928429073" sldId="263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53:25.643" v="149" actId="20577"/>
          <ac:spMkLst>
            <pc:docMk/>
            <pc:sldMk cId="2928429073" sldId="263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1:55:25.039" v="154" actId="20577"/>
        <pc:sldMkLst>
          <pc:docMk/>
          <pc:sldMk cId="3720827306" sldId="264"/>
        </pc:sldMkLst>
        <pc:spChg chg="mod">
          <ac:chgData name="Sophia Lueth" userId="fd01c4a1-51d3-45d3-8e33-16a84dfe0dc9" providerId="ADAL" clId="{8FA4F859-0E7C-4AA9-825B-8EC8032A7ADE}" dt="2025-04-04T21:54:19.630" v="150" actId="20577"/>
          <ac:spMkLst>
            <pc:docMk/>
            <pc:sldMk cId="3720827306" sldId="264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55:25.039" v="154" actId="20577"/>
          <ac:spMkLst>
            <pc:docMk/>
            <pc:sldMk cId="3720827306" sldId="264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5-28T19:20:46.889" v="323" actId="20577"/>
        <pc:sldMkLst>
          <pc:docMk/>
          <pc:sldMk cId="1942098080" sldId="265"/>
        </pc:sldMkLst>
        <pc:spChg chg="mod">
          <ac:chgData name="Sophia Lueth" userId="fd01c4a1-51d3-45d3-8e33-16a84dfe0dc9" providerId="ADAL" clId="{8FA4F859-0E7C-4AA9-825B-8EC8032A7ADE}" dt="2025-04-04T21:55:36.266" v="155" actId="20577"/>
          <ac:spMkLst>
            <pc:docMk/>
            <pc:sldMk cId="1942098080" sldId="265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5-28T19:20:46.889" v="323" actId="20577"/>
          <ac:spMkLst>
            <pc:docMk/>
            <pc:sldMk cId="1942098080" sldId="265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1:50:32.859" v="144" actId="20577"/>
        <pc:sldMkLst>
          <pc:docMk/>
          <pc:sldMk cId="2510282986" sldId="266"/>
        </pc:sldMkLst>
        <pc:spChg chg="mod">
          <ac:chgData name="Sophia Lueth" userId="fd01c4a1-51d3-45d3-8e33-16a84dfe0dc9" providerId="ADAL" clId="{8FA4F859-0E7C-4AA9-825B-8EC8032A7ADE}" dt="2025-04-04T21:50:01.001" v="132" actId="20577"/>
          <ac:spMkLst>
            <pc:docMk/>
            <pc:sldMk cId="2510282986" sldId="266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1:50:32.859" v="144" actId="20577"/>
          <ac:spMkLst>
            <pc:docMk/>
            <pc:sldMk cId="2510282986" sldId="266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5-28T19:21:16.663" v="331" actId="20577"/>
        <pc:sldMkLst>
          <pc:docMk/>
          <pc:sldMk cId="210995353" sldId="267"/>
        </pc:sldMkLst>
        <pc:spChg chg="mod">
          <ac:chgData name="Sophia Lueth" userId="fd01c4a1-51d3-45d3-8e33-16a84dfe0dc9" providerId="ADAL" clId="{8FA4F859-0E7C-4AA9-825B-8EC8032A7ADE}" dt="2025-05-28T19:21:10.230" v="327" actId="20577"/>
          <ac:spMkLst>
            <pc:docMk/>
            <pc:sldMk cId="210995353" sldId="267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5-28T19:21:16.663" v="331" actId="20577"/>
          <ac:spMkLst>
            <pc:docMk/>
            <pc:sldMk cId="210995353" sldId="267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2:01:53.084" v="197" actId="20577"/>
        <pc:sldMkLst>
          <pc:docMk/>
          <pc:sldMk cId="1066916054" sldId="268"/>
        </pc:sldMkLst>
        <pc:spChg chg="mod">
          <ac:chgData name="Sophia Lueth" userId="fd01c4a1-51d3-45d3-8e33-16a84dfe0dc9" providerId="ADAL" clId="{8FA4F859-0E7C-4AA9-825B-8EC8032A7ADE}" dt="2025-04-04T21:58:09.526" v="189" actId="20577"/>
          <ac:spMkLst>
            <pc:docMk/>
            <pc:sldMk cId="1066916054" sldId="268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2:01:53.084" v="197" actId="20577"/>
          <ac:spMkLst>
            <pc:docMk/>
            <pc:sldMk cId="1066916054" sldId="268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2:11:30.571" v="205" actId="20577"/>
        <pc:sldMkLst>
          <pc:docMk/>
          <pc:sldMk cId="1629895931" sldId="269"/>
        </pc:sldMkLst>
        <pc:spChg chg="mod">
          <ac:chgData name="Sophia Lueth" userId="fd01c4a1-51d3-45d3-8e33-16a84dfe0dc9" providerId="ADAL" clId="{8FA4F859-0E7C-4AA9-825B-8EC8032A7ADE}" dt="2025-04-04T22:11:21.930" v="198" actId="20577"/>
          <ac:spMkLst>
            <pc:docMk/>
            <pc:sldMk cId="1629895931" sldId="269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2:11:30.571" v="205" actId="20577"/>
          <ac:spMkLst>
            <pc:docMk/>
            <pc:sldMk cId="1629895931" sldId="269"/>
            <ac:spMk id="6" creationId="{022BA2B2-106D-A889-9446-B800C8ABA7A0}"/>
          </ac:spMkLst>
        </pc:spChg>
      </pc:sldChg>
      <pc:sldChg chg="modSp mod">
        <pc:chgData name="Sophia Lueth" userId="fd01c4a1-51d3-45d3-8e33-16a84dfe0dc9" providerId="ADAL" clId="{8FA4F859-0E7C-4AA9-825B-8EC8032A7ADE}" dt="2025-04-04T22:12:10.433" v="212" actId="20577"/>
        <pc:sldMkLst>
          <pc:docMk/>
          <pc:sldMk cId="934671465" sldId="270"/>
        </pc:sldMkLst>
        <pc:spChg chg="mod">
          <ac:chgData name="Sophia Lueth" userId="fd01c4a1-51d3-45d3-8e33-16a84dfe0dc9" providerId="ADAL" clId="{8FA4F859-0E7C-4AA9-825B-8EC8032A7ADE}" dt="2025-04-04T22:11:45.517" v="206" actId="20577"/>
          <ac:spMkLst>
            <pc:docMk/>
            <pc:sldMk cId="934671465" sldId="270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4T22:12:10.433" v="212" actId="20577"/>
          <ac:spMkLst>
            <pc:docMk/>
            <pc:sldMk cId="934671465" sldId="270"/>
            <ac:spMk id="14" creationId="{6D6FF871-789B-EAA8-DAD4-C6F525A5384E}"/>
          </ac:spMkLst>
        </pc:spChg>
      </pc:sldChg>
      <pc:sldChg chg="modSp mod">
        <pc:chgData name="Sophia Lueth" userId="fd01c4a1-51d3-45d3-8e33-16a84dfe0dc9" providerId="ADAL" clId="{8FA4F859-0E7C-4AA9-825B-8EC8032A7ADE}" dt="2025-04-18T03:07:28.561" v="306" actId="1036"/>
        <pc:sldMkLst>
          <pc:docMk/>
          <pc:sldMk cId="3514751613" sldId="271"/>
        </pc:sldMkLst>
        <pc:spChg chg="mod">
          <ac:chgData name="Sophia Lueth" userId="fd01c4a1-51d3-45d3-8e33-16a84dfe0dc9" providerId="ADAL" clId="{8FA4F859-0E7C-4AA9-825B-8EC8032A7ADE}" dt="2025-04-04T22:21:15.887" v="246" actId="1076"/>
          <ac:spMkLst>
            <pc:docMk/>
            <pc:sldMk cId="3514751613" sldId="271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18T03:07:28.561" v="306" actId="1036"/>
          <ac:spMkLst>
            <pc:docMk/>
            <pc:sldMk cId="3514751613" sldId="271"/>
            <ac:spMk id="14" creationId="{6D6FF871-789B-EAA8-DAD4-C6F525A5384E}"/>
          </ac:spMkLst>
        </pc:spChg>
      </pc:sldChg>
      <pc:sldChg chg="modSp mod">
        <pc:chgData name="Sophia Lueth" userId="fd01c4a1-51d3-45d3-8e33-16a84dfe0dc9" providerId="ADAL" clId="{8FA4F859-0E7C-4AA9-825B-8EC8032A7ADE}" dt="2025-05-28T19:21:56.006" v="336" actId="20577"/>
        <pc:sldMkLst>
          <pc:docMk/>
          <pc:sldMk cId="1406138997" sldId="272"/>
        </pc:sldMkLst>
        <pc:spChg chg="mod">
          <ac:chgData name="Sophia Lueth" userId="fd01c4a1-51d3-45d3-8e33-16a84dfe0dc9" providerId="ADAL" clId="{8FA4F859-0E7C-4AA9-825B-8EC8032A7ADE}" dt="2025-04-04T22:21:05.849" v="245" actId="20577"/>
          <ac:spMkLst>
            <pc:docMk/>
            <pc:sldMk cId="1406138997" sldId="272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5-28T19:21:56.006" v="336" actId="20577"/>
          <ac:spMkLst>
            <pc:docMk/>
            <pc:sldMk cId="1406138997" sldId="272"/>
            <ac:spMk id="14" creationId="{6D6FF871-789B-EAA8-DAD4-C6F525A5384E}"/>
          </ac:spMkLst>
        </pc:spChg>
      </pc:sldChg>
      <pc:sldChg chg="modSp mod">
        <pc:chgData name="Sophia Lueth" userId="fd01c4a1-51d3-45d3-8e33-16a84dfe0dc9" providerId="ADAL" clId="{8FA4F859-0E7C-4AA9-825B-8EC8032A7ADE}" dt="2025-04-08T14:23:35.546" v="274" actId="6549"/>
        <pc:sldMkLst>
          <pc:docMk/>
          <pc:sldMk cId="2969707328" sldId="273"/>
        </pc:sldMkLst>
        <pc:spChg chg="mod">
          <ac:chgData name="Sophia Lueth" userId="fd01c4a1-51d3-45d3-8e33-16a84dfe0dc9" providerId="ADAL" clId="{8FA4F859-0E7C-4AA9-825B-8EC8032A7ADE}" dt="2025-04-04T22:22:22.644" v="255" actId="20577"/>
          <ac:spMkLst>
            <pc:docMk/>
            <pc:sldMk cId="2969707328" sldId="273"/>
            <ac:spMk id="2" creationId="{42B2E407-DBA3-6BD7-C6C9-CF051FC21032}"/>
          </ac:spMkLst>
        </pc:spChg>
        <pc:spChg chg="mod">
          <ac:chgData name="Sophia Lueth" userId="fd01c4a1-51d3-45d3-8e33-16a84dfe0dc9" providerId="ADAL" clId="{8FA4F859-0E7C-4AA9-825B-8EC8032A7ADE}" dt="2025-04-08T14:23:35.546" v="274" actId="6549"/>
          <ac:spMkLst>
            <pc:docMk/>
            <pc:sldMk cId="2969707328" sldId="273"/>
            <ac:spMk id="14" creationId="{6D6FF871-789B-EAA8-DAD4-C6F525A5384E}"/>
          </ac:spMkLst>
        </pc:spChg>
      </pc:sldChg>
      <pc:sldChg chg="modSp mod">
        <pc:chgData name="Sophia Lueth" userId="fd01c4a1-51d3-45d3-8e33-16a84dfe0dc9" providerId="ADAL" clId="{8FA4F859-0E7C-4AA9-825B-8EC8032A7ADE}" dt="2025-04-04T22:22:48.744" v="259" actId="14100"/>
        <pc:sldMkLst>
          <pc:docMk/>
          <pc:sldMk cId="3819028384" sldId="275"/>
        </pc:sldMkLst>
        <pc:spChg chg="mod">
          <ac:chgData name="Sophia Lueth" userId="fd01c4a1-51d3-45d3-8e33-16a84dfe0dc9" providerId="ADAL" clId="{8FA4F859-0E7C-4AA9-825B-8EC8032A7ADE}" dt="2025-04-04T22:22:48.744" v="259" actId="14100"/>
          <ac:spMkLst>
            <pc:docMk/>
            <pc:sldMk cId="3819028384" sldId="275"/>
            <ac:spMk id="3" creationId="{056E283D-14A0-3F24-E91E-CCA441DCD708}"/>
          </ac:spMkLst>
        </pc:spChg>
      </pc:sldChg>
    </pc:docChg>
  </pc:docChgLst>
  <pc:docChgLst>
    <pc:chgData name="Sophia Lueth" userId="fd01c4a1-51d3-45d3-8e33-16a84dfe0dc9" providerId="ADAL" clId="{0082DAC4-E812-45B6-B03C-45098DA52BC7}"/>
    <pc:docChg chg="undo redo custSel addSld delSld modSld sldOrd">
      <pc:chgData name="Sophia Lueth" userId="fd01c4a1-51d3-45d3-8e33-16a84dfe0dc9" providerId="ADAL" clId="{0082DAC4-E812-45B6-B03C-45098DA52BC7}" dt="2024-04-18T05:01:24.186" v="7094" actId="1076"/>
      <pc:docMkLst>
        <pc:docMk/>
      </pc:docMkLst>
      <pc:sldChg chg="modSp mod">
        <pc:chgData name="Sophia Lueth" userId="fd01c4a1-51d3-45d3-8e33-16a84dfe0dc9" providerId="ADAL" clId="{0082DAC4-E812-45B6-B03C-45098DA52BC7}" dt="2024-04-18T04:54:00.993" v="7089" actId="20577"/>
        <pc:sldMkLst>
          <pc:docMk/>
          <pc:sldMk cId="3501263374" sldId="257"/>
        </pc:sldMkLst>
      </pc:sldChg>
      <pc:sldChg chg="addSp delSp modSp mod">
        <pc:chgData name="Sophia Lueth" userId="fd01c4a1-51d3-45d3-8e33-16a84dfe0dc9" providerId="ADAL" clId="{0082DAC4-E812-45B6-B03C-45098DA52BC7}" dt="2024-04-18T05:01:24.186" v="7094" actId="1076"/>
        <pc:sldMkLst>
          <pc:docMk/>
          <pc:sldMk cId="3049254063" sldId="258"/>
        </pc:sldMkLst>
      </pc:sldChg>
      <pc:sldChg chg="addSp delSp modSp add mod">
        <pc:chgData name="Sophia Lueth" userId="fd01c4a1-51d3-45d3-8e33-16a84dfe0dc9" providerId="ADAL" clId="{0082DAC4-E812-45B6-B03C-45098DA52BC7}" dt="2024-04-18T04:50:18.976" v="7031" actId="1076"/>
        <pc:sldMkLst>
          <pc:docMk/>
          <pc:sldMk cId="3720653858" sldId="259"/>
        </pc:sldMkLst>
      </pc:sldChg>
      <pc:sldChg chg="addSp delSp modSp add mod">
        <pc:chgData name="Sophia Lueth" userId="fd01c4a1-51d3-45d3-8e33-16a84dfe0dc9" providerId="ADAL" clId="{0082DAC4-E812-45B6-B03C-45098DA52BC7}" dt="2024-04-15T19:54:45.581" v="1092" actId="1076"/>
        <pc:sldMkLst>
          <pc:docMk/>
          <pc:sldMk cId="4290999373" sldId="260"/>
        </pc:sldMkLst>
      </pc:sldChg>
      <pc:sldChg chg="addSp delSp modSp add mod ord">
        <pc:chgData name="Sophia Lueth" userId="fd01c4a1-51d3-45d3-8e33-16a84dfe0dc9" providerId="ADAL" clId="{0082DAC4-E812-45B6-B03C-45098DA52BC7}" dt="2024-04-18T04:51:55.214" v="7063" actId="6549"/>
        <pc:sldMkLst>
          <pc:docMk/>
          <pc:sldMk cId="927346107" sldId="261"/>
        </pc:sldMkLst>
      </pc:sldChg>
      <pc:sldChg chg="addSp delSp modSp add mod">
        <pc:chgData name="Sophia Lueth" userId="fd01c4a1-51d3-45d3-8e33-16a84dfe0dc9" providerId="ADAL" clId="{0082DAC4-E812-45B6-B03C-45098DA52BC7}" dt="2024-04-18T04:52:50.753" v="7083" actId="20577"/>
        <pc:sldMkLst>
          <pc:docMk/>
          <pc:sldMk cId="537588181" sldId="262"/>
        </pc:sldMkLst>
      </pc:sldChg>
      <pc:sldChg chg="addSp delSp modSp add mod ord">
        <pc:chgData name="Sophia Lueth" userId="fd01c4a1-51d3-45d3-8e33-16a84dfe0dc9" providerId="ADAL" clId="{0082DAC4-E812-45B6-B03C-45098DA52BC7}" dt="2024-04-16T22:31:37.315" v="5778" actId="20577"/>
        <pc:sldMkLst>
          <pc:docMk/>
          <pc:sldMk cId="2928429073" sldId="263"/>
        </pc:sldMkLst>
      </pc:sldChg>
      <pc:sldChg chg="addSp delSp modSp add mod">
        <pc:chgData name="Sophia Lueth" userId="fd01c4a1-51d3-45d3-8e33-16a84dfe0dc9" providerId="ADAL" clId="{0082DAC4-E812-45B6-B03C-45098DA52BC7}" dt="2024-04-16T22:32:04.733" v="5817" actId="20577"/>
        <pc:sldMkLst>
          <pc:docMk/>
          <pc:sldMk cId="3720827306" sldId="264"/>
        </pc:sldMkLst>
      </pc:sldChg>
      <pc:sldChg chg="addSp delSp modSp add mod">
        <pc:chgData name="Sophia Lueth" userId="fd01c4a1-51d3-45d3-8e33-16a84dfe0dc9" providerId="ADAL" clId="{0082DAC4-E812-45B6-B03C-45098DA52BC7}" dt="2024-04-18T04:53:50.211" v="7085" actId="14100"/>
        <pc:sldMkLst>
          <pc:docMk/>
          <pc:sldMk cId="1942098080" sldId="265"/>
        </pc:sldMkLst>
      </pc:sldChg>
      <pc:sldChg chg="addSp delSp modSp add mod ord">
        <pc:chgData name="Sophia Lueth" userId="fd01c4a1-51d3-45d3-8e33-16a84dfe0dc9" providerId="ADAL" clId="{0082DAC4-E812-45B6-B03C-45098DA52BC7}" dt="2024-04-15T20:42:20.162" v="2985"/>
        <pc:sldMkLst>
          <pc:docMk/>
          <pc:sldMk cId="2510282986" sldId="266"/>
        </pc:sldMkLst>
      </pc:sldChg>
      <pc:sldChg chg="addSp delSp modSp add mod ord">
        <pc:chgData name="Sophia Lueth" userId="fd01c4a1-51d3-45d3-8e33-16a84dfe0dc9" providerId="ADAL" clId="{0082DAC4-E812-45B6-B03C-45098DA52BC7}" dt="2024-04-16T14:59:42.576" v="3832" actId="20577"/>
        <pc:sldMkLst>
          <pc:docMk/>
          <pc:sldMk cId="210995353" sldId="267"/>
        </pc:sldMkLst>
      </pc:sldChg>
      <pc:sldChg chg="addSp delSp modSp add mod">
        <pc:chgData name="Sophia Lueth" userId="fd01c4a1-51d3-45d3-8e33-16a84dfe0dc9" providerId="ADAL" clId="{0082DAC4-E812-45B6-B03C-45098DA52BC7}" dt="2024-04-16T14:59:48.523" v="3838" actId="20577"/>
        <pc:sldMkLst>
          <pc:docMk/>
          <pc:sldMk cId="1066916054" sldId="268"/>
        </pc:sldMkLst>
      </pc:sldChg>
      <pc:sldChg chg="addSp delSp modSp add mod">
        <pc:chgData name="Sophia Lueth" userId="fd01c4a1-51d3-45d3-8e33-16a84dfe0dc9" providerId="ADAL" clId="{0082DAC4-E812-45B6-B03C-45098DA52BC7}" dt="2024-04-16T15:22:51.113" v="4783" actId="1076"/>
        <pc:sldMkLst>
          <pc:docMk/>
          <pc:sldMk cId="1629895931" sldId="269"/>
        </pc:sldMkLst>
      </pc:sldChg>
      <pc:sldChg chg="addSp delSp modSp add mod">
        <pc:chgData name="Sophia Lueth" userId="fd01c4a1-51d3-45d3-8e33-16a84dfe0dc9" providerId="ADAL" clId="{0082DAC4-E812-45B6-B03C-45098DA52BC7}" dt="2024-04-17T17:05:00.887" v="6100" actId="1076"/>
        <pc:sldMkLst>
          <pc:docMk/>
          <pc:sldMk cId="934671465" sldId="270"/>
        </pc:sldMkLst>
      </pc:sldChg>
      <pc:sldChg chg="addSp delSp modSp add mod">
        <pc:chgData name="Sophia Lueth" userId="fd01c4a1-51d3-45d3-8e33-16a84dfe0dc9" providerId="ADAL" clId="{0082DAC4-E812-45B6-B03C-45098DA52BC7}" dt="2024-04-17T17:12:48.612" v="6883" actId="14100"/>
        <pc:sldMkLst>
          <pc:docMk/>
          <pc:sldMk cId="3514751613" sldId="271"/>
        </pc:sldMkLst>
      </pc:sldChg>
      <pc:sldChg chg="add del">
        <pc:chgData name="Sophia Lueth" userId="fd01c4a1-51d3-45d3-8e33-16a84dfe0dc9" providerId="ADAL" clId="{0082DAC4-E812-45B6-B03C-45098DA52BC7}" dt="2024-04-17T17:03:37.034" v="6072" actId="2696"/>
        <pc:sldMkLst>
          <pc:docMk/>
          <pc:sldMk cId="1143536277" sldId="272"/>
        </pc:sldMkLst>
      </pc:sldChg>
      <pc:sldChg chg="addSp delSp modSp add mod">
        <pc:chgData name="Sophia Lueth" userId="fd01c4a1-51d3-45d3-8e33-16a84dfe0dc9" providerId="ADAL" clId="{0082DAC4-E812-45B6-B03C-45098DA52BC7}" dt="2024-04-17T17:13:08.337" v="6888" actId="14100"/>
        <pc:sldMkLst>
          <pc:docMk/>
          <pc:sldMk cId="1406138997" sldId="272"/>
        </pc:sldMkLst>
      </pc:sldChg>
      <pc:sldChg chg="addSp modSp add mod">
        <pc:chgData name="Sophia Lueth" userId="fd01c4a1-51d3-45d3-8e33-16a84dfe0dc9" providerId="ADAL" clId="{0082DAC4-E812-45B6-B03C-45098DA52BC7}" dt="2024-04-17T17:15:18.353" v="6907" actId="1036"/>
        <pc:sldMkLst>
          <pc:docMk/>
          <pc:sldMk cId="2969707328" sldId="273"/>
        </pc:sldMkLst>
      </pc:sldChg>
      <pc:sldChg chg="delSp modSp add del mod">
        <pc:chgData name="Sophia Lueth" userId="fd01c4a1-51d3-45d3-8e33-16a84dfe0dc9" providerId="ADAL" clId="{0082DAC4-E812-45B6-B03C-45098DA52BC7}" dt="2024-04-17T17:15:44.077" v="6912" actId="2696"/>
        <pc:sldMkLst>
          <pc:docMk/>
          <pc:sldMk cId="1674949497" sldId="274"/>
        </pc:sldMkLst>
      </pc:sldChg>
      <pc:sldChg chg="addSp delSp modSp add del mod setBg delDesignElem">
        <pc:chgData name="Sophia Lueth" userId="fd01c4a1-51d3-45d3-8e33-16a84dfe0dc9" providerId="ADAL" clId="{0082DAC4-E812-45B6-B03C-45098DA52BC7}" dt="2024-04-17T17:18:14.186" v="6964" actId="47"/>
        <pc:sldMkLst>
          <pc:docMk/>
          <pc:sldMk cId="2331967893" sldId="274"/>
        </pc:sldMkLst>
      </pc:sldChg>
      <pc:sldChg chg="addSp delSp modSp add mod ord">
        <pc:chgData name="Sophia Lueth" userId="fd01c4a1-51d3-45d3-8e33-16a84dfe0dc9" providerId="ADAL" clId="{0082DAC4-E812-45B6-B03C-45098DA52BC7}" dt="2024-04-17T17:23:17.097" v="6997" actId="115"/>
        <pc:sldMkLst>
          <pc:docMk/>
          <pc:sldMk cId="3819028384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CFE-1752-FAEC-679E-64FD059E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8F339-4F5E-0828-E443-BD08AE999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FF04-50E9-7839-6AA0-4A690AC8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3800B-BDC6-5092-5909-9BB447EE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333F0-B435-5215-02E9-3996571B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6590-CFD9-F012-CB87-5D9FF88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5A537-9513-53D4-2E9F-B7F2523E4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FB417-7D01-C0E4-0A1F-B97AF8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745C2-28BF-97DC-757A-BDB1DAA9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E42E6-3FA9-64F8-3997-4599CB01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29065-8DB8-0330-2589-54257E4B6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0AFEB-0FEF-3875-46AC-0498724FC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87C8B-AC75-CD2C-A804-50E4425A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5359-A0C4-A7A9-D27D-1B8B469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7738-3559-2217-F80E-B41F5196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566F-B58D-22E2-636C-37C8FF35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AB1AF-A6B2-4102-9E8E-9E83CEC6F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E24BF-9D3F-8AD8-0661-A3EA380D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EC0D0-1623-49F2-2339-1B593E70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2142-BE69-7E6B-B7DA-9748A968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D092-8428-341D-C142-8CACAEE1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AD11E-10CF-BEF1-0362-675A37AF9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54345-D2DE-880A-19AA-7A86F7D0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0BFA0-5B05-B715-4C56-81A8D445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2264F-60F5-581D-174F-CD2BC403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5ED3-05B8-BB9B-C978-6EF7DD8F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1A84D-7C3B-A0C8-A4DB-8BC971314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509BD-81E7-0410-9B5C-AD8536C14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D0E47-6C33-1298-D706-7A31A528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E4100-86A2-0248-C2C6-0B0E030F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2CD9F-5A6B-DB7D-46C0-81A61070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7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EED4-21D8-F8CD-688F-F9D28A15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DFC6-BD23-C842-8B5C-2DE3E8009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0A284-1940-219C-2B19-B0CB8D2E0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26DF5-6503-CDB1-9A33-784B2CA3B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2171F-9CDB-4116-B844-EBB9EEEA1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92554-0135-06B6-EACE-9A4B2ABF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CD940-0553-0649-E284-7EEC78F1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9F250-4DD4-5EFD-3652-850B1B0E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E9EF-F234-1D51-7FAF-329D1CC1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D3AFE-981E-853A-2979-1DB0A96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33C83-F188-4A84-94D5-4AA8F25E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1C8D2-C83F-DD7F-D1FB-69704BC3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F51BDC-BCA1-3367-E783-C765D914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5886C1-D673-3BF3-4CB9-76E372B8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4313B-0CFD-2ADC-CDDC-81110A91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3003-78F6-C562-C52E-6DD21718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EEA5-EAA5-33B6-A725-EBD58DFB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41DDE-1D37-0BA1-EE30-03C945A20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23D9-F1CA-4E08-0CEC-610C93B0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F31C8-955D-E892-D00A-2C6AD1E5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1B93E-3990-513C-B2A3-676151B8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CD43-BBE4-AF72-E8C1-022E8111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20842-EE8E-62D1-4E97-9096E235E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6EBB3-DC3F-1731-9A58-E075AFA87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E04CF-BD2D-104E-0D17-D32B0EEB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03C17-F480-A0FE-A616-861EAAF8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D525-C484-B531-9A5A-D1783679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AD29D-FC9A-DDDD-44B9-C5F13B3A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19781-3524-35BF-9479-F08B66EA3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1AE3-CB57-A720-A239-F5951B61E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765919-0957-4BE1-A15F-06CCEC90AB1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3C94B-2DA9-8E01-A8CD-C2B073AB4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73A9-BB49-3D67-A07D-B7B31637F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0DA3C4-571A-4909-A3B0-E269977E0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angeOrder@c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PInvoice@c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mailto:ChangeOrder@c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4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mailto:CUSupplier@cu.edu" TargetMode="External"/><Relationship Id="rId4" Type="http://schemas.openxmlformats.org/officeDocument/2006/relationships/hyperlink" Target="https://solutions.sciquest.com/apps/Router/SupplierLogin?CustOrg=Colorad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PInvoice@c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PInvoice@c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PInvoice@c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C2462-CE77-36E7-D4BA-10E58CED0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952" y="2352161"/>
            <a:ext cx="9681882" cy="739880"/>
          </a:xfrm>
        </p:spPr>
        <p:txBody>
          <a:bodyPr anchor="b">
            <a:noAutofit/>
          </a:bodyPr>
          <a:lstStyle/>
          <a:p>
            <a:r>
              <a:rPr lang="en-US" sz="5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Fiscal Year-End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8614B-5EEE-E7BF-F863-4B45F9537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5770" y="3092041"/>
            <a:ext cx="9531276" cy="336959"/>
          </a:xfrm>
        </p:spPr>
        <p:txBody>
          <a:bodyPr anchor="t">
            <a:noAutofit/>
          </a:bodyPr>
          <a:lstStyle/>
          <a:p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Procurement Service Center (PSC) Deadlines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0EEBF-E287-ADF6-2C44-2876BED86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60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56" y="446474"/>
            <a:ext cx="1046413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Procurement Card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463039" y="1457397"/>
            <a:ext cx="8857971" cy="443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20, 2025 (deadline at 6pm)</a:t>
            </a:r>
          </a:p>
          <a:p>
            <a:pPr marL="0" lvl="1" indent="0">
              <a:buNone/>
            </a:pPr>
            <a:r>
              <a:rPr lang="en-US" sz="2900" b="1" i="1" dirty="0"/>
              <a:t>            </a:t>
            </a:r>
            <a:r>
              <a:rPr lang="en-US" sz="2500" b="1" i="1" dirty="0"/>
              <a:t>To ensure </a:t>
            </a:r>
            <a:r>
              <a:rPr lang="en-US" sz="2500" b="1" i="1" u="sng" dirty="0"/>
              <a:t>reconciliation</a:t>
            </a:r>
            <a:r>
              <a:rPr lang="en-US" sz="2500" b="1" i="1" dirty="0"/>
              <a:t> in FY25</a:t>
            </a:r>
            <a:endParaRPr lang="en-US" sz="500" b="1" i="1" dirty="0"/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provide </a:t>
            </a:r>
            <a:r>
              <a:rPr lang="en-US" sz="2500" b="1" dirty="0"/>
              <a:t>campus approval for Procurement Card </a:t>
            </a:r>
            <a:r>
              <a:rPr lang="en-US" sz="2500" dirty="0"/>
              <a:t>reports</a:t>
            </a:r>
            <a:endParaRPr lang="en-US" sz="2300" b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Procurement Card transactions incurred by 6/30/25 </a:t>
            </a:r>
            <a:r>
              <a:rPr lang="en-US" sz="2300" b="1" u="sng" dirty="0"/>
              <a:t>will be </a:t>
            </a:r>
            <a:r>
              <a:rPr lang="en-US" sz="2300" dirty="0"/>
              <a:t>accrued</a:t>
            </a:r>
          </a:p>
        </p:txBody>
      </p:sp>
      <p:pic>
        <p:nvPicPr>
          <p:cNvPr id="4" name="Graphic 3" descr="Credit card with solid fill">
            <a:extLst>
              <a:ext uri="{FF2B5EF4-FFF2-40B4-BE49-F238E27FC236}">
                <a16:creationId xmlns:a16="http://schemas.microsoft.com/office/drawing/2014/main" id="{D08FBA73-A811-ABBD-EFFD-0AD1DAD8C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69615" y="1200897"/>
            <a:ext cx="1208113" cy="12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2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84" y="446474"/>
            <a:ext cx="10319107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PSC System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463039" y="1635193"/>
            <a:ext cx="8857971" cy="4253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13, 2025 (deadline at 6pm)</a:t>
            </a:r>
          </a:p>
          <a:p>
            <a:pPr marL="0" lvl="1" indent="0">
              <a:buNone/>
            </a:pPr>
            <a:r>
              <a:rPr lang="en-US" sz="2900" b="1" i="1" dirty="0"/>
              <a:t>           </a:t>
            </a:r>
            <a:r>
              <a:rPr lang="en-US" sz="2500" b="1" i="1" dirty="0"/>
              <a:t>To ensure </a:t>
            </a:r>
            <a:r>
              <a:rPr lang="en-US" sz="2500" b="1" i="1" u="sng" dirty="0"/>
              <a:t>reconciliation</a:t>
            </a:r>
            <a:r>
              <a:rPr lang="en-US" sz="2500" b="1" i="1" dirty="0"/>
              <a:t> in FY25</a:t>
            </a:r>
            <a:endParaRPr lang="en-US" sz="500" b="1" i="1" dirty="0"/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</a:t>
            </a:r>
            <a:r>
              <a:rPr lang="en-US" sz="2500" b="1" dirty="0"/>
              <a:t>close Purchase Orders </a:t>
            </a:r>
            <a:r>
              <a:rPr lang="en-US" sz="2500" dirty="0"/>
              <a:t>so they </a:t>
            </a:r>
            <a:r>
              <a:rPr lang="en-US" sz="2500" u="sng" dirty="0"/>
              <a:t>do not </a:t>
            </a:r>
            <a:r>
              <a:rPr lang="en-US" sz="2500" dirty="0"/>
              <a:t>automatically roll-forward to FY26</a:t>
            </a:r>
            <a:endParaRPr lang="en-US" sz="2300" b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Last day to </a:t>
            </a:r>
            <a:r>
              <a:rPr lang="en-US" sz="2300" b="1" dirty="0"/>
              <a:t>add money to SPO/BPOs </a:t>
            </a:r>
            <a:r>
              <a:rPr lang="en-US" sz="2300" dirty="0"/>
              <a:t>so they </a:t>
            </a:r>
            <a:r>
              <a:rPr lang="en-US" sz="2300" u="sng" dirty="0"/>
              <a:t>will</a:t>
            </a:r>
            <a:r>
              <a:rPr lang="en-US" sz="2300" dirty="0"/>
              <a:t> roll-forward to be used in FY26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SPOs must have at least a $1 available balance to roll-forward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Send requests to </a:t>
            </a:r>
            <a:r>
              <a:rPr lang="en-US" sz="2300" dirty="0">
                <a:hlinkClick r:id="rId3"/>
              </a:rPr>
              <a:t>ChangeOrder@cu.edu</a:t>
            </a:r>
            <a:r>
              <a:rPr lang="en-US" sz="2300" dirty="0"/>
              <a:t> </a:t>
            </a:r>
          </a:p>
        </p:txBody>
      </p:sp>
      <p:pic>
        <p:nvPicPr>
          <p:cNvPr id="5" name="Graphic 4" descr="Server with solid fill">
            <a:extLst>
              <a:ext uri="{FF2B5EF4-FFF2-40B4-BE49-F238E27FC236}">
                <a16:creationId xmlns:a16="http://schemas.microsoft.com/office/drawing/2014/main" id="{E19FF859-342A-6025-F45D-83449C675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0905" y="1061793"/>
            <a:ext cx="1316111" cy="131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9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29" y="532736"/>
            <a:ext cx="11221080" cy="11887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Activity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June 30</a:t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          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PO/SPO/BPO Invoice Accruals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333948" y="2196571"/>
            <a:ext cx="8857971" cy="3299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Wednesday, July 2, 2025 (deadline at 12pm)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PO/SPO/BPO invoices sent to PSC by </a:t>
            </a:r>
            <a:r>
              <a:rPr lang="en-US" sz="2500" b="1" dirty="0"/>
              <a:t>noon on July 2 </a:t>
            </a:r>
            <a:r>
              <a:rPr lang="en-US" sz="2500" dirty="0"/>
              <a:t>will be </a:t>
            </a:r>
            <a:r>
              <a:rPr lang="en-US" sz="2500" b="1" dirty="0"/>
              <a:t>processed </a:t>
            </a:r>
            <a:r>
              <a:rPr lang="en-US" sz="2500" dirty="0"/>
              <a:t>(input into the system) </a:t>
            </a:r>
            <a:r>
              <a:rPr lang="en-US" sz="2500" b="1" dirty="0"/>
              <a:t>and accrued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Submit invoices to </a:t>
            </a:r>
            <a:r>
              <a:rPr lang="en-US" sz="2100" dirty="0">
                <a:hlinkClick r:id="rId3"/>
              </a:rPr>
              <a:t>APInvoice@cu.edu</a:t>
            </a:r>
            <a:r>
              <a:rPr lang="en-US" sz="2100" dirty="0"/>
              <a:t> 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Does not need to pay in order to be accrued for FY25 business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400" dirty="0"/>
              <a:t>Invoices for </a:t>
            </a:r>
            <a:r>
              <a:rPr lang="en-US" sz="2400" b="1" dirty="0"/>
              <a:t>FY26</a:t>
            </a:r>
            <a:r>
              <a:rPr lang="en-US" sz="2400" dirty="0"/>
              <a:t> business should </a:t>
            </a:r>
            <a:r>
              <a:rPr lang="en-US" sz="2400" b="1" dirty="0"/>
              <a:t>NOT </a:t>
            </a:r>
            <a:r>
              <a:rPr lang="en-US" sz="2400" dirty="0"/>
              <a:t>be sent to the PSC until </a:t>
            </a:r>
            <a:r>
              <a:rPr lang="en-US" sz="2400" b="1" dirty="0"/>
              <a:t>Monday, July 7, 2025 </a:t>
            </a:r>
            <a:r>
              <a:rPr lang="en-US" sz="2400" dirty="0"/>
              <a:t>or later</a:t>
            </a:r>
            <a:endParaRPr lang="en-US" sz="2300" b="1" dirty="0"/>
          </a:p>
        </p:txBody>
      </p:sp>
      <p:pic>
        <p:nvPicPr>
          <p:cNvPr id="4" name="Graphic 3" descr="Calculator with solid fill">
            <a:extLst>
              <a:ext uri="{FF2B5EF4-FFF2-40B4-BE49-F238E27FC236}">
                <a16:creationId xmlns:a16="http://schemas.microsoft.com/office/drawing/2014/main" id="{9E8C21AF-58AD-322E-C527-E4F200ED1C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2192" y="1569462"/>
            <a:ext cx="1254217" cy="125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29" y="532736"/>
            <a:ext cx="11221080" cy="11887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Activity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June 30</a:t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         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Payment Voucher Accruals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123644" y="2143249"/>
            <a:ext cx="9461880" cy="3299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Wednesday, July 2, 2025 (deadline at 6pm)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provide </a:t>
            </a:r>
            <a:r>
              <a:rPr lang="en-US" sz="2500" b="1" dirty="0"/>
              <a:t>campus approval for Payment Vouchers </a:t>
            </a:r>
            <a:r>
              <a:rPr lang="en-US" sz="2500" dirty="0"/>
              <a:t>in CU Marketplace</a:t>
            </a:r>
            <a:endParaRPr lang="en-US" sz="2500" b="1" dirty="0"/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PV will be in the </a:t>
            </a:r>
            <a:r>
              <a:rPr lang="en-US" sz="2100" i="1" dirty="0"/>
              <a:t>AP Form Review</a:t>
            </a:r>
            <a:r>
              <a:rPr lang="en-US" sz="2100" dirty="0"/>
              <a:t> workflow step in CU Marketplace 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Must be fully approved by all department fiscal/specialized approvers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Must include all required documentation/signatures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Will be considered FY25 business and accrued</a:t>
            </a:r>
          </a:p>
        </p:txBody>
      </p:sp>
      <p:pic>
        <p:nvPicPr>
          <p:cNvPr id="5" name="Graphic 4" descr="Calculator outline">
            <a:extLst>
              <a:ext uri="{FF2B5EF4-FFF2-40B4-BE49-F238E27FC236}">
                <a16:creationId xmlns:a16="http://schemas.microsoft.com/office/drawing/2014/main" id="{F18F33DA-8827-80E4-F374-06EDC755D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8100" y="1264255"/>
            <a:ext cx="1248310" cy="124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1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82" y="382874"/>
            <a:ext cx="11221080" cy="11887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Other Activity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June 30</a:t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     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Procurement Card Accruals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731520" y="1571594"/>
            <a:ext cx="9854004" cy="1499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Wednesday, July 2, 2025 (deadline at 6pm)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</a:t>
            </a:r>
            <a:r>
              <a:rPr lang="en-US" sz="2500" b="1" dirty="0"/>
              <a:t>allocate Procurement Card transactions in Concur for accrual </a:t>
            </a:r>
            <a:r>
              <a:rPr lang="en-US" sz="2500" dirty="0"/>
              <a:t>– for transactions dated June 30</a:t>
            </a:r>
            <a:r>
              <a:rPr lang="en-US" sz="2500" baseline="30000" dirty="0"/>
              <a:t>th</a:t>
            </a:r>
            <a:r>
              <a:rPr lang="en-US" sz="2500" dirty="0"/>
              <a:t> or prior</a:t>
            </a:r>
            <a:endParaRPr lang="en-US" sz="25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3E186-7EE5-F3CF-9015-8C485D45DBE9}"/>
              </a:ext>
            </a:extLst>
          </p:cNvPr>
          <p:cNvSpPr txBox="1"/>
          <p:nvPr/>
        </p:nvSpPr>
        <p:spPr>
          <a:xfrm>
            <a:off x="-140284" y="3147656"/>
            <a:ext cx="6094206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8675" lvl="3"/>
            <a:r>
              <a:rPr lang="en-US" sz="2100" b="1" u="sng" dirty="0"/>
              <a:t>SpeedType accrual</a:t>
            </a:r>
            <a:r>
              <a:rPr lang="en-US" sz="2100" b="1" dirty="0"/>
              <a:t>:</a:t>
            </a:r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r>
              <a:rPr lang="en-US" sz="2100" dirty="0"/>
              <a:t>Transactions </a:t>
            </a:r>
            <a:r>
              <a:rPr lang="en-US" sz="2100" b="1" dirty="0"/>
              <a:t>assigned</a:t>
            </a:r>
            <a:r>
              <a:rPr lang="en-US" sz="2100" dirty="0"/>
              <a:t> to an expense report and </a:t>
            </a:r>
            <a:r>
              <a:rPr lang="en-US" sz="2100" b="1" dirty="0"/>
              <a:t>allocated</a:t>
            </a:r>
            <a:r>
              <a:rPr lang="en-US" sz="2100" dirty="0"/>
              <a:t> to a SpeedType – accrued to </a:t>
            </a:r>
            <a:r>
              <a:rPr lang="en-US" sz="2100" b="1" dirty="0"/>
              <a:t>allocated</a:t>
            </a:r>
            <a:r>
              <a:rPr lang="en-US" sz="2100" dirty="0"/>
              <a:t> SpeedType</a:t>
            </a:r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r>
              <a:rPr lang="en-US" sz="2100" dirty="0"/>
              <a:t>Transactions </a:t>
            </a:r>
            <a:r>
              <a:rPr lang="en-US" sz="2100" b="1" dirty="0"/>
              <a:t>assigned</a:t>
            </a:r>
            <a:r>
              <a:rPr lang="en-US" sz="2100" dirty="0"/>
              <a:t> to an expense report but </a:t>
            </a:r>
            <a:r>
              <a:rPr lang="en-US" sz="2100" b="1" u="sng" dirty="0"/>
              <a:t>not</a:t>
            </a:r>
            <a:r>
              <a:rPr lang="en-US" sz="2100" b="1" dirty="0"/>
              <a:t> allocated </a:t>
            </a:r>
            <a:r>
              <a:rPr lang="en-US" sz="2100" dirty="0"/>
              <a:t>to a SpeedType – accrued to </a:t>
            </a:r>
            <a:r>
              <a:rPr lang="en-US" sz="2100" b="1" dirty="0"/>
              <a:t>default</a:t>
            </a:r>
            <a:r>
              <a:rPr lang="en-US" sz="2100" dirty="0"/>
              <a:t> SpeedType</a:t>
            </a:r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r>
              <a:rPr lang="en-US" sz="2100" dirty="0"/>
              <a:t>Transactions </a:t>
            </a:r>
            <a:r>
              <a:rPr lang="en-US" sz="2100" b="1" u="sng" dirty="0"/>
              <a:t>not</a:t>
            </a:r>
            <a:r>
              <a:rPr lang="en-US" sz="2100" b="1" dirty="0"/>
              <a:t> assigned </a:t>
            </a:r>
            <a:r>
              <a:rPr lang="en-US" sz="2100" dirty="0"/>
              <a:t>to an expense report – accrued to </a:t>
            </a:r>
            <a:r>
              <a:rPr lang="en-US" sz="2100" b="1" dirty="0"/>
              <a:t>default </a:t>
            </a:r>
            <a:r>
              <a:rPr lang="en-US" sz="2100" dirty="0"/>
              <a:t>SpeedType</a:t>
            </a:r>
          </a:p>
        </p:txBody>
      </p:sp>
      <p:pic>
        <p:nvPicPr>
          <p:cNvPr id="9" name="Graphic 8" descr="Credit card outline">
            <a:extLst>
              <a:ext uri="{FF2B5EF4-FFF2-40B4-BE49-F238E27FC236}">
                <a16:creationId xmlns:a16="http://schemas.microsoft.com/office/drawing/2014/main" id="{49A175CD-F380-7317-0FE6-0BFCA1B2C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3585" y="724360"/>
            <a:ext cx="1349653" cy="13496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6E02F9C-7B5A-34CD-1FF4-BA615C242422}"/>
              </a:ext>
            </a:extLst>
          </p:cNvPr>
          <p:cNvSpPr txBox="1"/>
          <p:nvPr/>
        </p:nvSpPr>
        <p:spPr>
          <a:xfrm>
            <a:off x="5533015" y="3142476"/>
            <a:ext cx="580195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8675" lvl="3"/>
            <a:r>
              <a:rPr lang="en-US" sz="2100" b="1" u="sng" dirty="0"/>
              <a:t>Account accrual</a:t>
            </a:r>
            <a:r>
              <a:rPr lang="en-US" sz="2100" b="1" dirty="0"/>
              <a:t>:</a:t>
            </a:r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r>
              <a:rPr lang="en-US" sz="2100" dirty="0"/>
              <a:t>Transactions </a:t>
            </a:r>
            <a:r>
              <a:rPr lang="en-US" sz="2100" b="1" dirty="0"/>
              <a:t>assigned</a:t>
            </a:r>
            <a:r>
              <a:rPr lang="en-US" sz="2100" dirty="0"/>
              <a:t> (</a:t>
            </a:r>
            <a:r>
              <a:rPr lang="en-US" sz="2100" i="1" dirty="0"/>
              <a:t>or defaulted</a:t>
            </a:r>
            <a:r>
              <a:rPr lang="en-US" sz="2100" dirty="0"/>
              <a:t>) to an expense type in an expense report – accrued to that expense type’s mapped account code</a:t>
            </a:r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1139825" lvl="4" indent="-342900">
              <a:buFont typeface="Wingdings" panose="05000000000000000000" pitchFamily="2" charset="2"/>
              <a:buChar char="ü"/>
            </a:pPr>
            <a:r>
              <a:rPr lang="en-US" sz="2100" dirty="0"/>
              <a:t>If transaction is </a:t>
            </a:r>
            <a:r>
              <a:rPr lang="en-US" sz="2100" b="1" dirty="0"/>
              <a:t>not assigned </a:t>
            </a:r>
            <a:r>
              <a:rPr lang="en-US" sz="2100" i="1" dirty="0"/>
              <a:t>and</a:t>
            </a:r>
            <a:r>
              <a:rPr lang="en-US" sz="2100" dirty="0"/>
              <a:t> no default expense type populates in Concur – accrued to account code </a:t>
            </a:r>
            <a:r>
              <a:rPr lang="en-US" sz="2100" i="1" dirty="0"/>
              <a:t>552601 (Other Operating Supplies)</a:t>
            </a:r>
          </a:p>
        </p:txBody>
      </p:sp>
    </p:spTree>
    <p:extLst>
      <p:ext uri="{BB962C8B-B14F-4D97-AF65-F5344CB8AC3E}">
        <p14:creationId xmlns:p14="http://schemas.microsoft.com/office/powerpoint/2010/main" val="162989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82" y="296811"/>
            <a:ext cx="11221080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Reminders – No Accruals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6FF871-789B-EAA8-DAD4-C6F525A5384E}"/>
              </a:ext>
            </a:extLst>
          </p:cNvPr>
          <p:cNvSpPr txBox="1">
            <a:spLocks/>
          </p:cNvSpPr>
          <p:nvPr/>
        </p:nvSpPr>
        <p:spPr>
          <a:xfrm>
            <a:off x="509205" y="1441526"/>
            <a:ext cx="10719550" cy="50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Received but No Invoice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The PSC </a:t>
            </a:r>
            <a:r>
              <a:rPr lang="en-US" sz="2500" b="1" dirty="0"/>
              <a:t>will not </a:t>
            </a:r>
            <a:r>
              <a:rPr lang="en-US" sz="2500" dirty="0"/>
              <a:t>generate an accrual for items received but not invoiced</a:t>
            </a:r>
          </a:p>
          <a:p>
            <a:pPr marL="257175" lvl="1" indent="-342900"/>
            <a:endParaRPr lang="en-US" sz="500" b="1" dirty="0"/>
          </a:p>
          <a:p>
            <a:pPr marL="257175" lvl="1" indent="-342900"/>
            <a:r>
              <a:rPr lang="en-US" sz="2900" b="1" i="1" dirty="0"/>
              <a:t>Paper Forms (PA, SSP, &amp; NRI)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The PSC will not accrue payments processed on these forms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Follow the June 13, 2025 (6pm) deadline for payment and posting of FY25 form payments</a:t>
            </a:r>
          </a:p>
          <a:p>
            <a:pPr marL="371475" lvl="1" indent="-457200"/>
            <a:endParaRPr lang="en-US" sz="500" b="1" i="1" dirty="0"/>
          </a:p>
          <a:p>
            <a:pPr marL="371475" lvl="1" indent="-457200"/>
            <a:r>
              <a:rPr lang="en-US" sz="2900" b="1" i="1" dirty="0"/>
              <a:t>Travel &amp; Reimbursement Expense Reports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The PSC will not generate an accrual for travel and reimbursement expense reports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Follow the June 13, 2025 (6pm) deadline for campus approval of Concur </a:t>
            </a:r>
            <a:r>
              <a:rPr lang="en-US" sz="2500" i="1" dirty="0"/>
              <a:t>Travel</a:t>
            </a:r>
            <a:r>
              <a:rPr lang="en-US" sz="2500" dirty="0"/>
              <a:t>, </a:t>
            </a:r>
            <a:r>
              <a:rPr lang="en-US" sz="2500" i="1" dirty="0"/>
              <a:t>Employee Non-Travel</a:t>
            </a:r>
            <a:r>
              <a:rPr lang="en-US" sz="2500" dirty="0"/>
              <a:t> and </a:t>
            </a:r>
            <a:r>
              <a:rPr lang="en-US" sz="2500" i="1" dirty="0"/>
              <a:t>Non-Employee</a:t>
            </a:r>
            <a:r>
              <a:rPr lang="en-US" sz="2500" dirty="0"/>
              <a:t> expense reports</a:t>
            </a:r>
          </a:p>
        </p:txBody>
      </p:sp>
      <p:pic>
        <p:nvPicPr>
          <p:cNvPr id="4" name="Graphic 3" descr="Clipboard Mixed with solid fill">
            <a:extLst>
              <a:ext uri="{FF2B5EF4-FFF2-40B4-BE49-F238E27FC236}">
                <a16:creationId xmlns:a16="http://schemas.microsoft.com/office/drawing/2014/main" id="{402EFA8B-5224-7F69-9542-A028F06F0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2897" y="560773"/>
            <a:ext cx="1221565" cy="122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71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675" y="569036"/>
            <a:ext cx="9987846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Accruals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Receipt with solid fill">
            <a:extLst>
              <a:ext uri="{FF2B5EF4-FFF2-40B4-BE49-F238E27FC236}">
                <a16:creationId xmlns:a16="http://schemas.microsoft.com/office/drawing/2014/main" id="{CEBC9E69-44F9-F16D-4394-3C1BA3C03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8865" y="1021972"/>
            <a:ext cx="1188720" cy="118872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6FF871-789B-EAA8-DAD4-C6F525A5384E}"/>
              </a:ext>
            </a:extLst>
          </p:cNvPr>
          <p:cNvSpPr txBox="1">
            <a:spLocks/>
          </p:cNvSpPr>
          <p:nvPr/>
        </p:nvSpPr>
        <p:spPr>
          <a:xfrm>
            <a:off x="1952368" y="1497397"/>
            <a:ext cx="8708460" cy="444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Procurement Card Accruals (ACCESP)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Will run on Monday, July 10, 2025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Visible on reports by Friday, July 11, 2025</a:t>
            </a:r>
          </a:p>
          <a:p>
            <a:pPr marL="257175" lvl="1" indent="-342900"/>
            <a:endParaRPr lang="en-US" sz="2900" b="1" i="1" dirty="0"/>
          </a:p>
          <a:p>
            <a:pPr marL="257175" lvl="1" indent="-342900"/>
            <a:r>
              <a:rPr lang="en-US" sz="2900" b="1" i="1" dirty="0"/>
              <a:t>Invoice Accruals (ACCAPMKT)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Will run on Thursday, July 3, 2025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Visible on reports by Friday, July 11, 2025</a:t>
            </a:r>
          </a:p>
          <a:p>
            <a:pPr marL="371475" lvl="1" indent="-457200"/>
            <a:endParaRPr lang="en-US" sz="500" b="1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4184E2-4393-964B-2C76-177C9EF020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51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70" y="510988"/>
            <a:ext cx="10395619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Reminders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6FF871-789B-EAA8-DAD4-C6F525A5384E}"/>
              </a:ext>
            </a:extLst>
          </p:cNvPr>
          <p:cNvSpPr txBox="1">
            <a:spLocks/>
          </p:cNvSpPr>
          <p:nvPr/>
        </p:nvSpPr>
        <p:spPr>
          <a:xfrm>
            <a:off x="1507524" y="1699708"/>
            <a:ext cx="9153304" cy="4105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FY26 Activity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b="1" dirty="0"/>
              <a:t>Do NOT send </a:t>
            </a:r>
            <a:r>
              <a:rPr lang="en-US" sz="2500" dirty="0"/>
              <a:t>invoices/payment forms for </a:t>
            </a:r>
            <a:r>
              <a:rPr lang="en-US" sz="2500" b="1" dirty="0"/>
              <a:t>FY26</a:t>
            </a:r>
            <a:r>
              <a:rPr lang="en-US" sz="2500" dirty="0"/>
              <a:t> processing until July 7, 2025 or after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PO/SPO/</a:t>
            </a:r>
            <a:r>
              <a:rPr lang="en-US" sz="2500"/>
              <a:t>BPO invoices </a:t>
            </a:r>
            <a:r>
              <a:rPr lang="en-US" sz="2500" dirty="0"/>
              <a:t>received through </a:t>
            </a:r>
            <a:r>
              <a:rPr lang="en-US" sz="2500" b="1" dirty="0"/>
              <a:t>July 2 at 12pm </a:t>
            </a:r>
            <a:r>
              <a:rPr lang="en-US" sz="2500" dirty="0"/>
              <a:t>will be considered June business for </a:t>
            </a:r>
            <a:r>
              <a:rPr lang="en-US" sz="2500" b="1" dirty="0"/>
              <a:t>FY25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If a PO is </a:t>
            </a:r>
            <a:r>
              <a:rPr lang="en-US" sz="2500" b="1" dirty="0"/>
              <a:t>partially invoiced </a:t>
            </a:r>
            <a:r>
              <a:rPr lang="en-US" sz="2500" dirty="0"/>
              <a:t>and no further invoices are expected – please send request to </a:t>
            </a:r>
            <a:r>
              <a:rPr lang="en-US" sz="2500" b="1" dirty="0"/>
              <a:t>close the PO </a:t>
            </a:r>
            <a:r>
              <a:rPr lang="en-US" sz="2500" dirty="0"/>
              <a:t>to </a:t>
            </a:r>
            <a:r>
              <a:rPr lang="en-US" sz="2500" dirty="0">
                <a:hlinkClick r:id="rId2"/>
              </a:rPr>
              <a:t>ChangeOrder@cu.edu</a:t>
            </a:r>
            <a:r>
              <a:rPr lang="en-US" sz="2500" dirty="0"/>
              <a:t> </a:t>
            </a:r>
            <a:endParaRPr lang="en-US" sz="2900" b="1" i="1" dirty="0"/>
          </a:p>
          <a:p>
            <a:pPr marL="371475" lvl="1" indent="-457200"/>
            <a:endParaRPr lang="en-US" sz="500" b="1" i="1" dirty="0"/>
          </a:p>
        </p:txBody>
      </p:sp>
      <p:pic>
        <p:nvPicPr>
          <p:cNvPr id="4" name="Graphic 3" descr="Clipboard with solid fill">
            <a:extLst>
              <a:ext uri="{FF2B5EF4-FFF2-40B4-BE49-F238E27FC236}">
                <a16:creationId xmlns:a16="http://schemas.microsoft.com/office/drawing/2014/main" id="{BF7DFE7F-EA41-12C8-3F92-9FC9106C6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7513" y="947251"/>
            <a:ext cx="1263441" cy="12634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9C35D3-F540-E7B4-04F7-D922DECA7B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38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242" y="347722"/>
            <a:ext cx="10469759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More Reminders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6FF871-789B-EAA8-DAD4-C6F525A5384E}"/>
              </a:ext>
            </a:extLst>
          </p:cNvPr>
          <p:cNvSpPr txBox="1">
            <a:spLocks/>
          </p:cNvSpPr>
          <p:nvPr/>
        </p:nvSpPr>
        <p:spPr>
          <a:xfrm>
            <a:off x="1486929" y="1620206"/>
            <a:ext cx="9218141" cy="3975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Encumbrances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Must have a balance remaining on PO/SPO/BPO to use in FY26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PO/SPO/BPO encumbrances roll forward to July (period 1 of FY26) on June 30 </a:t>
            </a:r>
            <a:endParaRPr lang="en-US" sz="2500" b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June statements run on July 1 and after will no longer show encumbrances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POs created in June will show encumbrances on reports through June 30</a:t>
            </a:r>
            <a:endParaRPr lang="en-US" sz="2900" dirty="0"/>
          </a:p>
        </p:txBody>
      </p:sp>
      <p:pic>
        <p:nvPicPr>
          <p:cNvPr id="4" name="Graphic 3" descr="Clipboard with solid fill">
            <a:extLst>
              <a:ext uri="{FF2B5EF4-FFF2-40B4-BE49-F238E27FC236}">
                <a16:creationId xmlns:a16="http://schemas.microsoft.com/office/drawing/2014/main" id="{BF7DFE7F-EA41-12C8-3F92-9FC9106C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2317" y="777983"/>
            <a:ext cx="1263441" cy="12634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7CDC36-1349-41FC-6576-75CD3500A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0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0EEBF-E287-ADF6-2C44-2876BED86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pic>
        <p:nvPicPr>
          <p:cNvPr id="6" name="Graphic 5" descr="Question Mark with solid fill">
            <a:extLst>
              <a:ext uri="{FF2B5EF4-FFF2-40B4-BE49-F238E27FC236}">
                <a16:creationId xmlns:a16="http://schemas.microsoft.com/office/drawing/2014/main" id="{416F3CCB-6833-BEED-8C41-6D6DC0CBA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7933" y="967931"/>
            <a:ext cx="3972561" cy="39725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6E283D-14A0-3F24-E91E-CCA441DCD708}"/>
              </a:ext>
            </a:extLst>
          </p:cNvPr>
          <p:cNvSpPr txBox="1"/>
          <p:nvPr/>
        </p:nvSpPr>
        <p:spPr>
          <a:xfrm>
            <a:off x="1365076" y="1722573"/>
            <a:ext cx="4578524" cy="2785378"/>
          </a:xfrm>
          <a:prstGeom prst="rect">
            <a:avLst/>
          </a:prstGeom>
          <a:solidFill>
            <a:srgbClr val="CFB87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If a deadline is missed, </a:t>
            </a:r>
            <a:r>
              <a:rPr lang="en-US" sz="2500" b="1" u="sng" dirty="0"/>
              <a:t>continue to send documents</a:t>
            </a:r>
            <a:r>
              <a:rPr lang="en-US" sz="2500" b="1" dirty="0"/>
              <a:t> </a:t>
            </a:r>
            <a:r>
              <a:rPr lang="en-US" sz="2500" dirty="0"/>
              <a:t>to the PSC. The PSC will continue to process after published deadlines but cannot </a:t>
            </a:r>
            <a:r>
              <a:rPr lang="en-US" sz="2500" i="1" dirty="0"/>
              <a:t>guarantee</a:t>
            </a:r>
            <a:r>
              <a:rPr lang="en-US" sz="2500" dirty="0"/>
              <a:t> payment/posting will occur by FYE. </a:t>
            </a:r>
          </a:p>
        </p:txBody>
      </p:sp>
    </p:spTree>
    <p:extLst>
      <p:ext uri="{BB962C8B-B14F-4D97-AF65-F5344CB8AC3E}">
        <p14:creationId xmlns:p14="http://schemas.microsoft.com/office/powerpoint/2010/main" val="381902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65C1-A17A-AD59-8EC5-74AF1112D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1650260"/>
            <a:ext cx="4462082" cy="427024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PSC FYE Deadlines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Purchasing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Supplier Support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Payable Services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Travel/Reimbursement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Procurement Card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PSC Systems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Accruals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BBEEB0-4D8F-FBF0-053E-2960AB193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F93F62-6869-10FC-8B42-1802E34CF150}"/>
              </a:ext>
            </a:extLst>
          </p:cNvPr>
          <p:cNvSpPr txBox="1">
            <a:spLocks/>
          </p:cNvSpPr>
          <p:nvPr/>
        </p:nvSpPr>
        <p:spPr>
          <a:xfrm>
            <a:off x="5908737" y="1769634"/>
            <a:ext cx="4462082" cy="1811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Reminders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FY26 Activity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Encumbrances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0B28FC-AAFB-51B4-0681-A056D7193C2F}"/>
              </a:ext>
            </a:extLst>
          </p:cNvPr>
          <p:cNvSpPr txBox="1"/>
          <p:nvPr/>
        </p:nvSpPr>
        <p:spPr>
          <a:xfrm>
            <a:off x="6794575" y="4324772"/>
            <a:ext cx="3885866" cy="1477328"/>
          </a:xfrm>
          <a:prstGeom prst="rect">
            <a:avLst/>
          </a:prstGeom>
          <a:solidFill>
            <a:srgbClr val="CFB87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If a deadline is missed, continue to send documents to PSC. PSC will continue to process after published deadlines but cannot guarantee payment/posting will occur by FYE. </a:t>
            </a:r>
          </a:p>
        </p:txBody>
      </p:sp>
      <p:pic>
        <p:nvPicPr>
          <p:cNvPr id="15" name="Graphic 14" descr="List with solid fill">
            <a:extLst>
              <a:ext uri="{FF2B5EF4-FFF2-40B4-BE49-F238E27FC236}">
                <a16:creationId xmlns:a16="http://schemas.microsoft.com/office/drawing/2014/main" id="{C1C1FC66-EAB0-6264-5116-2FAD59264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98375" y="788388"/>
            <a:ext cx="1337845" cy="13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6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671" y="198531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Purchasing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65C1-A17A-AD59-8EC5-74AF1112D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75" y="1267097"/>
            <a:ext cx="11579670" cy="5590899"/>
          </a:xfrm>
        </p:spPr>
        <p:txBody>
          <a:bodyPr anchor="ctr">
            <a:noAutofit/>
          </a:bodyPr>
          <a:lstStyle/>
          <a:p>
            <a:r>
              <a:rPr lang="en-US" sz="2500" b="1" i="1" dirty="0"/>
              <a:t>February 1, 2025</a:t>
            </a:r>
          </a:p>
          <a:p>
            <a:pPr marL="714375" lvl="1" indent="-342900">
              <a:buFont typeface="Wingdings" panose="05000000000000000000" pitchFamily="2" charset="2"/>
              <a:buChar char="ü"/>
            </a:pPr>
            <a:r>
              <a:rPr lang="en-US" sz="2000" dirty="0"/>
              <a:t>Last day to submit </a:t>
            </a:r>
            <a:r>
              <a:rPr lang="en-US" sz="2000" b="1" dirty="0"/>
              <a:t>REQUESTS FOR PROPOSALS</a:t>
            </a:r>
            <a:r>
              <a:rPr lang="en-US" sz="2000" dirty="0"/>
              <a:t> </a:t>
            </a:r>
            <a:r>
              <a:rPr lang="en-US" sz="1500" dirty="0"/>
              <a:t>($500,000 and up)</a:t>
            </a:r>
            <a:r>
              <a:rPr lang="en-US" sz="2000" dirty="0"/>
              <a:t> </a:t>
            </a:r>
            <a:r>
              <a:rPr lang="en-US" sz="1500" dirty="0"/>
              <a:t>to ensure the order is processed and paid using FY25 funds</a:t>
            </a:r>
          </a:p>
          <a:p>
            <a:r>
              <a:rPr lang="en-US" sz="2500" b="1" i="1" dirty="0"/>
              <a:t>March 1, 2025</a:t>
            </a:r>
            <a:endParaRPr lang="en-US" sz="500" b="1" i="1" dirty="0"/>
          </a:p>
          <a:p>
            <a:pPr marL="714375" lvl="1" indent="-342900">
              <a:buFont typeface="Wingdings" panose="05000000000000000000" pitchFamily="2" charset="2"/>
              <a:buChar char="ü"/>
            </a:pPr>
            <a:r>
              <a:rPr lang="en-US" sz="2000" dirty="0"/>
              <a:t>Last day to submit for </a:t>
            </a:r>
            <a:r>
              <a:rPr lang="en-US" sz="2000" b="1" dirty="0"/>
              <a:t>DOCUMENTED QUOTES</a:t>
            </a:r>
            <a:r>
              <a:rPr lang="en-US" sz="2000" dirty="0"/>
              <a:t> </a:t>
            </a:r>
            <a:r>
              <a:rPr lang="en-US" sz="1500" dirty="0"/>
              <a:t>($150,000 to $499,999)</a:t>
            </a:r>
            <a:r>
              <a:rPr lang="en-US" sz="2000" dirty="0"/>
              <a:t> </a:t>
            </a:r>
            <a:r>
              <a:rPr lang="en-US" sz="1500" dirty="0"/>
              <a:t>to ensure the order is processed and paid using FY25 funds</a:t>
            </a:r>
            <a:endParaRPr lang="en-US" sz="500" dirty="0"/>
          </a:p>
          <a:p>
            <a:pPr marL="747713" lvl="1" indent="-342900"/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marL="228600" lvl="1"/>
            <a:r>
              <a:rPr lang="en-US" sz="2500" b="1" i="1" dirty="0">
                <a:solidFill>
                  <a:schemeClr val="tx1"/>
                </a:solidFill>
              </a:rPr>
              <a:t>May 1, 2025</a:t>
            </a:r>
            <a:endParaRPr lang="en-US" sz="500" b="1" i="1" dirty="0">
              <a:solidFill>
                <a:schemeClr val="tx1"/>
              </a:solidFill>
            </a:endParaRP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Last day to submit requisitions </a:t>
            </a:r>
            <a:r>
              <a:rPr lang="en-US" sz="2000" b="1" u="sng" dirty="0">
                <a:solidFill>
                  <a:schemeClr val="tx1"/>
                </a:solidFill>
              </a:rPr>
              <a:t>with</a:t>
            </a:r>
            <a:r>
              <a:rPr lang="en-US" sz="2000" dirty="0">
                <a:solidFill>
                  <a:schemeClr val="tx1"/>
                </a:solidFill>
              </a:rPr>
              <a:t> contracts and/or supplier terms and conditions to ensure the order is processed and paid using FY25 funds (security and compliance reviews must be completed, suppliers must be responsive)</a:t>
            </a:r>
          </a:p>
          <a:p>
            <a:pPr marL="228600" lvl="1"/>
            <a:r>
              <a:rPr lang="en-US" sz="2500" b="1" i="1" dirty="0">
                <a:solidFill>
                  <a:schemeClr val="tx1"/>
                </a:solidFill>
              </a:rPr>
              <a:t>Thursday, May 15, 2025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Last day to submit requisitions </a:t>
            </a:r>
            <a:r>
              <a:rPr lang="en-US" sz="2000" b="1" u="sng" dirty="0">
                <a:solidFill>
                  <a:schemeClr val="tx1"/>
                </a:solidFill>
              </a:rPr>
              <a:t>without</a:t>
            </a:r>
            <a:r>
              <a:rPr lang="en-US" sz="2000" dirty="0">
                <a:solidFill>
                  <a:schemeClr val="tx1"/>
                </a:solidFill>
              </a:rPr>
              <a:t> contracts and/or supplier terms and conditions to ensure the order is processed and paid using FY25 funds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Last day to submit change orders </a:t>
            </a:r>
            <a:r>
              <a:rPr lang="en-US" sz="2000" i="1" dirty="0">
                <a:solidFill>
                  <a:schemeClr val="tx1"/>
                </a:solidFill>
              </a:rPr>
              <a:t>for increases or data change that result in contract amendment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dirty="0"/>
              <a:t>Las day to submit small dollar contract requests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Shopping cart outline">
            <a:extLst>
              <a:ext uri="{FF2B5EF4-FFF2-40B4-BE49-F238E27FC236}">
                <a16:creationId xmlns:a16="http://schemas.microsoft.com/office/drawing/2014/main" id="{AC21EE5C-8EB2-16CF-DA43-C61C88D12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6933" y="321972"/>
            <a:ext cx="1328360" cy="132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5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671" y="198531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Supplier Support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Kiosk with solid fill">
            <a:extLst>
              <a:ext uri="{FF2B5EF4-FFF2-40B4-BE49-F238E27FC236}">
                <a16:creationId xmlns:a16="http://schemas.microsoft.com/office/drawing/2014/main" id="{09E86286-2336-693B-AFDA-8F77B8CC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5763" y="1006258"/>
            <a:ext cx="1288984" cy="128898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2587BF-B18E-E2FE-CB85-BF1BED3A5EC0}"/>
              </a:ext>
            </a:extLst>
          </p:cNvPr>
          <p:cNvSpPr txBox="1">
            <a:spLocks/>
          </p:cNvSpPr>
          <p:nvPr/>
        </p:nvSpPr>
        <p:spPr>
          <a:xfrm>
            <a:off x="357891" y="1374736"/>
            <a:ext cx="7331765" cy="443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13, 2025 (deadline at 6pm)</a:t>
            </a:r>
            <a:endParaRPr lang="en-US" sz="3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3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submit information to</a:t>
            </a:r>
            <a:r>
              <a:rPr lang="en-US" dirty="0"/>
              <a:t>:</a:t>
            </a:r>
          </a:p>
          <a:p>
            <a:pPr marL="1171575" lvl="3" indent="-342900">
              <a:buFont typeface="Courier New" panose="02070309020205020404" pitchFamily="49" charset="0"/>
              <a:buChar char="o"/>
            </a:pPr>
            <a:r>
              <a:rPr lang="en-US" sz="2100" dirty="0"/>
              <a:t>Request a new supplier set-up </a:t>
            </a:r>
          </a:p>
          <a:p>
            <a:pPr marL="1628775" lvl="4" indent="-342900">
              <a:buFont typeface="Wingdings" panose="05000000000000000000" pitchFamily="2" charset="2"/>
              <a:buChar char="§"/>
            </a:pPr>
            <a:r>
              <a:rPr lang="en-US" sz="2100" dirty="0"/>
              <a:t>Use “Request New Supplier” form in                         CU Marketplace</a:t>
            </a:r>
          </a:p>
          <a:p>
            <a:pPr marL="1171575" lvl="3" indent="-342900">
              <a:buFont typeface="Courier New" panose="02070309020205020404" pitchFamily="49" charset="0"/>
              <a:buChar char="o"/>
            </a:pPr>
            <a:r>
              <a:rPr lang="en-US" sz="2100" dirty="0"/>
              <a:t>Update an existing supplier record</a:t>
            </a:r>
          </a:p>
          <a:p>
            <a:pPr marL="1628775" lvl="4" indent="-342900">
              <a:buFont typeface="Wingdings" panose="05000000000000000000" pitchFamily="2" charset="2"/>
              <a:buChar char="§"/>
            </a:pPr>
            <a:r>
              <a:rPr lang="en-US" sz="2100" dirty="0"/>
              <a:t>Suppliers are encouraged to update                         their own records through the                                         </a:t>
            </a:r>
            <a:r>
              <a:rPr lang="en-US" sz="2100" dirty="0">
                <a:hlinkClick r:id="rId4"/>
              </a:rPr>
              <a:t>CU Marketplace self-service portal</a:t>
            </a:r>
            <a:endParaRPr lang="en-US" sz="2100" dirty="0"/>
          </a:p>
          <a:p>
            <a:pPr marL="1628775" lvl="4" indent="-342900">
              <a:buFont typeface="Wingdings" panose="05000000000000000000" pitchFamily="2" charset="2"/>
              <a:buChar char="§"/>
            </a:pPr>
            <a:r>
              <a:rPr lang="en-US" sz="2100" dirty="0"/>
              <a:t>Address changes can be sent to </a:t>
            </a:r>
            <a:r>
              <a:rPr lang="en-US" sz="2100" dirty="0">
                <a:hlinkClick r:id="rId5"/>
              </a:rPr>
              <a:t>CUSupplier@cu.edu</a:t>
            </a:r>
            <a:r>
              <a:rPr lang="en-US" sz="2100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5162930-73C5-BEB0-018B-5216451F0E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1685" y="2761983"/>
            <a:ext cx="5032424" cy="36476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5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06" y="486848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344705" y="1457397"/>
            <a:ext cx="10348857" cy="443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13, 2025 (deadline at 6pm)</a:t>
            </a:r>
          </a:p>
          <a:p>
            <a:pPr marL="0" lvl="1" indent="0">
              <a:buNone/>
            </a:pPr>
            <a:r>
              <a:rPr lang="en-US" sz="2900" b="1" i="1" dirty="0"/>
              <a:t>	</a:t>
            </a:r>
            <a:r>
              <a:rPr lang="en-US" sz="2500" b="1" i="1" dirty="0"/>
              <a:t>To ensure </a:t>
            </a:r>
            <a:r>
              <a:rPr lang="en-US" sz="2500" b="1" i="1" u="sng" dirty="0"/>
              <a:t>payment</a:t>
            </a:r>
            <a:r>
              <a:rPr lang="en-US" sz="2500" b="1" i="1" dirty="0"/>
              <a:t> in FY25</a:t>
            </a:r>
            <a:endParaRPr lang="en-US" sz="500" b="1" i="1" dirty="0"/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submit all “paper” forms</a:t>
            </a:r>
            <a:r>
              <a:rPr lang="en-US" dirty="0"/>
              <a:t>: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Payment Authorization (PA) form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Study Subject Payment (SSP) form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200" b="1" dirty="0"/>
              <a:t>Non-Employee Reimbursement-International (NRI) form</a:t>
            </a:r>
          </a:p>
          <a:p>
            <a:pPr marL="1628775" lvl="4" indent="-342900">
              <a:buFont typeface="Courier New" panose="02070309020205020404" pitchFamily="49" charset="0"/>
              <a:buChar char="o"/>
            </a:pPr>
            <a:r>
              <a:rPr lang="en-US" sz="2200" dirty="0"/>
              <a:t>Submit forms to </a:t>
            </a:r>
            <a:r>
              <a:rPr lang="en-US" sz="2200" dirty="0">
                <a:hlinkClick r:id="rId3"/>
              </a:rPr>
              <a:t>APInvoice@cu.edu</a:t>
            </a:r>
            <a:r>
              <a:rPr lang="en-US" sz="2200" dirty="0"/>
              <a:t> </a:t>
            </a:r>
          </a:p>
          <a:p>
            <a:pPr marL="1628775" lvl="4" indent="-342900">
              <a:buFont typeface="Courier New" panose="02070309020205020404" pitchFamily="49" charset="0"/>
              <a:buChar char="o"/>
            </a:pPr>
            <a:r>
              <a:rPr lang="en-US" sz="2200" dirty="0"/>
              <a:t>Include all required documentation/attachments</a:t>
            </a:r>
          </a:p>
          <a:p>
            <a:pPr marL="1628775" lvl="4" indent="-342900">
              <a:buFont typeface="Courier New" panose="02070309020205020404" pitchFamily="49" charset="0"/>
              <a:buChar char="o"/>
            </a:pPr>
            <a:r>
              <a:rPr lang="en-US" sz="2200" dirty="0"/>
              <a:t>Fill out forms completely, including ALL signatures</a:t>
            </a:r>
          </a:p>
          <a:p>
            <a:pPr marL="1628775" lvl="4" indent="-342900">
              <a:buFont typeface="Courier New" panose="02070309020205020404" pitchFamily="49" charset="0"/>
              <a:buChar char="o"/>
            </a:pPr>
            <a:r>
              <a:rPr lang="en-US" sz="2200" dirty="0"/>
              <a:t>Include W-9/W-8 form when submitting for payment, if applicable</a:t>
            </a:r>
          </a:p>
        </p:txBody>
      </p:sp>
      <p:pic>
        <p:nvPicPr>
          <p:cNvPr id="11" name="Graphic 10" descr="Document with solid fill">
            <a:extLst>
              <a:ext uri="{FF2B5EF4-FFF2-40B4-BE49-F238E27FC236}">
                <a16:creationId xmlns:a16="http://schemas.microsoft.com/office/drawing/2014/main" id="{A31E0B3E-037D-DFF1-BEF0-D43138A73F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31780" y="1238157"/>
            <a:ext cx="1182614" cy="118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06" y="486848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463039" y="1457397"/>
            <a:ext cx="8857971" cy="443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13, 2025 (deadline at 6pm)</a:t>
            </a:r>
          </a:p>
          <a:p>
            <a:pPr marL="0" lvl="1" indent="0">
              <a:buNone/>
            </a:pPr>
            <a:r>
              <a:rPr lang="en-US" sz="2900" b="1" i="1" dirty="0"/>
              <a:t>	</a:t>
            </a:r>
            <a:r>
              <a:rPr lang="en-US" sz="2500" b="1" i="1" dirty="0"/>
              <a:t>To ensure </a:t>
            </a:r>
            <a:r>
              <a:rPr lang="en-US" sz="2500" b="1" i="1" u="sng" dirty="0"/>
              <a:t>payment</a:t>
            </a:r>
            <a:r>
              <a:rPr lang="en-US" sz="2500" b="1" i="1" dirty="0"/>
              <a:t> in FY25</a:t>
            </a:r>
            <a:endParaRPr lang="en-US" sz="500" b="1" i="1" dirty="0"/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submit </a:t>
            </a:r>
            <a:r>
              <a:rPr lang="en-US" sz="2500" b="1" dirty="0"/>
              <a:t>PO/SPO/BPO Invoices</a:t>
            </a:r>
            <a:endParaRPr lang="en-US" b="1" dirty="0"/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Send to </a:t>
            </a:r>
            <a:r>
              <a:rPr lang="en-US" sz="2100" dirty="0">
                <a:hlinkClick r:id="rId3"/>
              </a:rPr>
              <a:t>APInvoice@cu.edu</a:t>
            </a:r>
            <a:r>
              <a:rPr lang="en-US" sz="2100" dirty="0"/>
              <a:t> 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Payments are subject to payment terms (typically N30)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Last day to provide campus approval for </a:t>
            </a:r>
            <a:r>
              <a:rPr lang="en-US" sz="2300" b="1" dirty="0"/>
              <a:t>Payment Vouchers </a:t>
            </a:r>
            <a:r>
              <a:rPr lang="en-US" sz="2300" dirty="0"/>
              <a:t>in CU Marketplace (N00)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CU Marketplace invoice/voucher payments </a:t>
            </a:r>
            <a:r>
              <a:rPr lang="en-US" sz="2300" b="1" u="sng" dirty="0"/>
              <a:t>are</a:t>
            </a:r>
            <a:r>
              <a:rPr lang="en-US" sz="2300" b="1" dirty="0"/>
              <a:t> </a:t>
            </a:r>
            <a:r>
              <a:rPr lang="en-US" sz="2300" dirty="0"/>
              <a:t>included in the accrual process</a:t>
            </a:r>
          </a:p>
        </p:txBody>
      </p:sp>
      <p:pic>
        <p:nvPicPr>
          <p:cNvPr id="4" name="Graphic 3" descr="Bank check with solid fill">
            <a:extLst>
              <a:ext uri="{FF2B5EF4-FFF2-40B4-BE49-F238E27FC236}">
                <a16:creationId xmlns:a16="http://schemas.microsoft.com/office/drawing/2014/main" id="{BE5639E8-E754-8632-5D61-455F53EC38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22201" y="1253923"/>
            <a:ext cx="1392194" cy="13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8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56" y="446474"/>
            <a:ext cx="10464135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333948" y="2196571"/>
            <a:ext cx="8857971" cy="2897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Monday, June 30, 2025 (deadline at 12pm)</a:t>
            </a:r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submit requests to </a:t>
            </a:r>
            <a:r>
              <a:rPr lang="en-US" sz="2500" b="1" dirty="0"/>
              <a:t>cancel AP checks</a:t>
            </a:r>
            <a:endParaRPr lang="en-US" sz="2300" b="1" dirty="0"/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Submit Warrant Adjustment (WA) form to PSC at </a:t>
            </a:r>
            <a:r>
              <a:rPr lang="en-US" sz="2100" dirty="0">
                <a:hlinkClick r:id="rId3"/>
              </a:rPr>
              <a:t>APInvoice@cu.edu</a:t>
            </a:r>
            <a:r>
              <a:rPr lang="en-US" sz="2100" dirty="0"/>
              <a:t> 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100" dirty="0"/>
              <a:t>Ensure WA form is </a:t>
            </a:r>
            <a:r>
              <a:rPr lang="en-US" sz="2100" b="1" dirty="0"/>
              <a:t>fully completed </a:t>
            </a:r>
            <a:r>
              <a:rPr lang="en-US" sz="2100" dirty="0"/>
              <a:t>and </a:t>
            </a:r>
            <a:r>
              <a:rPr lang="en-US" sz="2100" b="1" dirty="0"/>
              <a:t>fully signed</a:t>
            </a:r>
          </a:p>
        </p:txBody>
      </p:sp>
      <p:pic>
        <p:nvPicPr>
          <p:cNvPr id="9" name="Graphic 8" descr="Stop with solid fill">
            <a:extLst>
              <a:ext uri="{FF2B5EF4-FFF2-40B4-BE49-F238E27FC236}">
                <a16:creationId xmlns:a16="http://schemas.microsoft.com/office/drawing/2014/main" id="{AF4ACD13-5929-EF7D-8B70-22DB4B2DE9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85912" y="1293265"/>
            <a:ext cx="1276297" cy="127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28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06" y="486848"/>
            <a:ext cx="9926253" cy="11887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Payable Services Guidelines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pic>
        <p:nvPicPr>
          <p:cNvPr id="4" name="Graphic 3" descr="Transfer1 with solid fill">
            <a:extLst>
              <a:ext uri="{FF2B5EF4-FFF2-40B4-BE49-F238E27FC236}">
                <a16:creationId xmlns:a16="http://schemas.microsoft.com/office/drawing/2014/main" id="{C27B74F0-8D41-9263-66EA-94329956F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40540" y="1089461"/>
            <a:ext cx="1453764" cy="145376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A8756F-01BD-531C-3D01-80AFA643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226" y="1452664"/>
            <a:ext cx="9089507" cy="4352910"/>
          </a:xfrm>
        </p:spPr>
        <p:txBody>
          <a:bodyPr anchor="ctr">
            <a:noAutofit/>
          </a:bodyPr>
          <a:lstStyle/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Submit clear and legible documents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Include all required documentation/signatures (SOW form(s), Honorarium, etc.)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Invoices </a:t>
            </a:r>
            <a:r>
              <a:rPr lang="en-US" sz="25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must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include PO number </a:t>
            </a:r>
            <a:r>
              <a:rPr lang="en-US" sz="25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 the document</a:t>
            </a:r>
            <a:endParaRPr lang="en-US" sz="2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 is completed first-in/first-out</a:t>
            </a:r>
          </a:p>
          <a:p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to check payment status FIRST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Look up in the system or contact the PSC Service Desk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Refrain from sending in duplicate copies of invoices to APInvoice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Backlogs the system and creates longer processing times</a:t>
            </a:r>
          </a:p>
        </p:txBody>
      </p:sp>
    </p:spTree>
    <p:extLst>
      <p:ext uri="{BB962C8B-B14F-4D97-AF65-F5344CB8AC3E}">
        <p14:creationId xmlns:p14="http://schemas.microsoft.com/office/powerpoint/2010/main" val="429099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2E407-DBA3-6BD7-C6C9-CF051FC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56" y="446474"/>
            <a:ext cx="10464135" cy="11887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FYE 2025 – Travel &amp; Reimbursement Deadlines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3B6C829-9DC6-E177-91B2-32815636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55" y="5805574"/>
            <a:ext cx="3970428" cy="81393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2BA2B2-106D-A889-9446-B800C8ABA7A0}"/>
              </a:ext>
            </a:extLst>
          </p:cNvPr>
          <p:cNvSpPr txBox="1">
            <a:spLocks/>
          </p:cNvSpPr>
          <p:nvPr/>
        </p:nvSpPr>
        <p:spPr>
          <a:xfrm>
            <a:off x="1463039" y="1457397"/>
            <a:ext cx="8857971" cy="443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en-US" sz="2900" b="1" i="1" dirty="0"/>
              <a:t>Friday, June 13, 2025 (deadline at 6pm)</a:t>
            </a:r>
          </a:p>
          <a:p>
            <a:pPr marL="0" lvl="1" indent="0">
              <a:buNone/>
            </a:pPr>
            <a:r>
              <a:rPr lang="en-US" sz="2900" b="1" i="1" dirty="0"/>
              <a:t>       </a:t>
            </a:r>
            <a:r>
              <a:rPr lang="en-US" sz="2500" b="1" i="1" dirty="0"/>
              <a:t>To ensure </a:t>
            </a:r>
            <a:r>
              <a:rPr lang="en-US" sz="2500" b="1" i="1" u="sng" dirty="0"/>
              <a:t>reconciliation/payment</a:t>
            </a:r>
            <a:r>
              <a:rPr lang="en-US" sz="2500" b="1" i="1" dirty="0"/>
              <a:t> in FY25</a:t>
            </a:r>
            <a:endParaRPr lang="en-US" sz="500" b="1" i="1" dirty="0"/>
          </a:p>
          <a:p>
            <a:pPr marL="0" lvl="1" indent="0">
              <a:buNone/>
            </a:pPr>
            <a:endParaRPr lang="en-US" sz="500" b="1" i="1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500" dirty="0"/>
              <a:t>Last day to provide </a:t>
            </a:r>
            <a:r>
              <a:rPr lang="en-US" sz="2500" b="1" dirty="0"/>
              <a:t>campus approval </a:t>
            </a:r>
            <a:r>
              <a:rPr lang="en-US" sz="2500" dirty="0"/>
              <a:t>for: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300" b="1" i="1" dirty="0"/>
              <a:t>Employee Travel Reconciliation</a:t>
            </a:r>
            <a:r>
              <a:rPr lang="en-US" sz="2300" b="1" dirty="0"/>
              <a:t> (expense) reports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300" b="1" i="1" dirty="0"/>
              <a:t>Employee Non-Travel Expenses</a:t>
            </a:r>
            <a:r>
              <a:rPr lang="en-US" sz="2300" b="1" dirty="0"/>
              <a:t> reports</a:t>
            </a:r>
          </a:p>
          <a:p>
            <a:pPr marL="1171575" lvl="3" indent="-342900">
              <a:buFont typeface="Wingdings" panose="05000000000000000000" pitchFamily="2" charset="2"/>
              <a:buChar char="§"/>
            </a:pPr>
            <a:r>
              <a:rPr lang="en-US" sz="2300" b="1" i="1" dirty="0"/>
              <a:t>Non-Employee Expenses</a:t>
            </a:r>
            <a:r>
              <a:rPr lang="en-US" sz="2300" b="1" dirty="0"/>
              <a:t> reports</a:t>
            </a:r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endParaRPr lang="en-US" sz="500" dirty="0"/>
          </a:p>
          <a:p>
            <a:pPr marL="714375" lvl="2" indent="-342900">
              <a:buFont typeface="Wingdings" panose="05000000000000000000" pitchFamily="2" charset="2"/>
              <a:buChar char="ü"/>
            </a:pPr>
            <a:r>
              <a:rPr lang="en-US" sz="2300" dirty="0"/>
              <a:t>Travel &amp; Reimbursement reports/payments </a:t>
            </a:r>
            <a:r>
              <a:rPr lang="en-US" sz="2300" b="1" u="sng" dirty="0"/>
              <a:t>ARE NOT</a:t>
            </a:r>
            <a:r>
              <a:rPr lang="en-US" sz="2300" b="1" dirty="0"/>
              <a:t> </a:t>
            </a:r>
            <a:r>
              <a:rPr lang="en-US" sz="2300" dirty="0"/>
              <a:t>accrued </a:t>
            </a:r>
          </a:p>
        </p:txBody>
      </p:sp>
      <p:pic>
        <p:nvPicPr>
          <p:cNvPr id="5" name="Graphic 4" descr="Travel with solid fill">
            <a:extLst>
              <a:ext uri="{FF2B5EF4-FFF2-40B4-BE49-F238E27FC236}">
                <a16:creationId xmlns:a16="http://schemas.microsoft.com/office/drawing/2014/main" id="{8FC75322-A3E8-7143-F478-1C25824BE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56123" y="1279323"/>
            <a:ext cx="1325756" cy="132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2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00F208A30F3F4996419D32898A3164" ma:contentTypeVersion="17" ma:contentTypeDescription="Create a new document." ma:contentTypeScope="" ma:versionID="e421fab9913e02356787b71ce221fc37">
  <xsd:schema xmlns:xsd="http://www.w3.org/2001/XMLSchema" xmlns:xs="http://www.w3.org/2001/XMLSchema" xmlns:p="http://schemas.microsoft.com/office/2006/metadata/properties" xmlns:ns2="94b271c9-ee7f-47ee-a027-60aecbddc7aa" xmlns:ns3="7e7c7817-ec34-45ad-9b7e-c4f198f0ca8e" targetNamespace="http://schemas.microsoft.com/office/2006/metadata/properties" ma:root="true" ma:fieldsID="e3bd95c094872f70f4b509c007010262" ns2:_="" ns3:_="">
    <xsd:import namespace="94b271c9-ee7f-47ee-a027-60aecbddc7aa"/>
    <xsd:import namespace="7e7c7817-ec34-45ad-9b7e-c4f198f0ca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271c9-ee7f-47ee-a027-60aecbddc7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373dcc-d629-4f14-9a28-796bffe926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c7817-ec34-45ad-9b7e-c4f198f0ca8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4168357-7c3b-4ebf-a64c-5b3d64efe0b2}" ma:internalName="TaxCatchAll" ma:showField="CatchAllData" ma:web="7e7c7817-ec34-45ad-9b7e-c4f198f0ca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7c7817-ec34-45ad-9b7e-c4f198f0ca8e" xsi:nil="true"/>
    <lcf76f155ced4ddcb4097134ff3c332f xmlns="94b271c9-ee7f-47ee-a027-60aecbddc7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02AD36-C0C6-425F-907F-77F3C04FA765}"/>
</file>

<file path=customXml/itemProps2.xml><?xml version="1.0" encoding="utf-8"?>
<ds:datastoreItem xmlns:ds="http://schemas.openxmlformats.org/officeDocument/2006/customXml" ds:itemID="{9CC19C38-40F9-42E8-93A8-A3D76A1EBEB3}"/>
</file>

<file path=customXml/itemProps3.xml><?xml version="1.0" encoding="utf-8"?>
<ds:datastoreItem xmlns:ds="http://schemas.openxmlformats.org/officeDocument/2006/customXml" ds:itemID="{804B21C6-6651-4691-AFE5-B87114C58331}"/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1394</Words>
  <Application>Microsoft Office PowerPoint</Application>
  <PresentationFormat>Widescreen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Courier New</vt:lpstr>
      <vt:lpstr>Wingdings</vt:lpstr>
      <vt:lpstr>Office Theme</vt:lpstr>
      <vt:lpstr>Fiscal Year-End 2025</vt:lpstr>
      <vt:lpstr>Today’s Agenda</vt:lpstr>
      <vt:lpstr>FYE 2025 – Purchasing Deadlines</vt:lpstr>
      <vt:lpstr>FYE 2025 – Supplier Support Deadlines</vt:lpstr>
      <vt:lpstr>FYE 2025 – Payable Services Deadlines</vt:lpstr>
      <vt:lpstr>FYE 2025 – Payable Services Deadlines</vt:lpstr>
      <vt:lpstr>FYE 2025 – Payable Services Deadlines</vt:lpstr>
      <vt:lpstr>FYE 2025 – Payable Services Guidelines</vt:lpstr>
      <vt:lpstr>FYE 2025 – Travel &amp; Reimbursement Deadlines</vt:lpstr>
      <vt:lpstr>FYE 2025 – Procurement Card Deadlines</vt:lpstr>
      <vt:lpstr>FYE 2025 – PSC System Deadlines</vt:lpstr>
      <vt:lpstr>FYE 2025 – Payable Services Activity after June 30              PO/SPO/BPO Invoice Accruals</vt:lpstr>
      <vt:lpstr>FYE 2025 – Payable Services Activity after June 30             Payment Voucher Accruals</vt:lpstr>
      <vt:lpstr>FYE 2025 – Other Activity after June 30         Procurement Card Accruals</vt:lpstr>
      <vt:lpstr>FYE 2025 – Reminders – No Accruals</vt:lpstr>
      <vt:lpstr>FYE 2025 – Accruals</vt:lpstr>
      <vt:lpstr>FYE 2025 – Reminders</vt:lpstr>
      <vt:lpstr>FYE 2025 – More Reminders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Year-End 2024</dc:title>
  <dc:creator>Sophia Lueth</dc:creator>
  <cp:lastModifiedBy>Sophia Lueth</cp:lastModifiedBy>
  <cp:revision>1</cp:revision>
  <dcterms:created xsi:type="dcterms:W3CDTF">2024-04-15T18:39:52Z</dcterms:created>
  <dcterms:modified xsi:type="dcterms:W3CDTF">2025-05-28T19:21:59Z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0x010100A800F208A30F3F4996419D32898A3164</vt:lpwstr>
  </property>
</Properties>
</file>