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0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a Lueth" userId="fd01c4a1-51d3-45d3-8e33-16a84dfe0dc9" providerId="ADAL" clId="{8FA4F859-0E7C-4AA9-825B-8EC8032A7ADE}"/>
    <pc:docChg chg="undo custSel modSld sldOrd">
      <pc:chgData name="Sophia Lueth" userId="fd01c4a1-51d3-45d3-8e33-16a84dfe0dc9" providerId="ADAL" clId="{8FA4F859-0E7C-4AA9-825B-8EC8032A7ADE}" dt="2025-05-28T19:21:56.006" v="336" actId="20577"/>
      <pc:docMkLst>
        <pc:docMk/>
      </pc:docMkLst>
      <pc:sldChg chg="modSp mod">
        <pc:chgData name="Sophia Lueth" userId="fd01c4a1-51d3-45d3-8e33-16a84dfe0dc9" providerId="ADAL" clId="{8FA4F859-0E7C-4AA9-825B-8EC8032A7ADE}" dt="2025-04-04T19:48:48.439" v="1" actId="20577"/>
        <pc:sldMkLst>
          <pc:docMk/>
          <pc:sldMk cId="2817460387" sldId="256"/>
        </pc:sldMkLst>
        <pc:spChg chg="mod">
          <ac:chgData name="Sophia Lueth" userId="fd01c4a1-51d3-45d3-8e33-16a84dfe0dc9" providerId="ADAL" clId="{8FA4F859-0E7C-4AA9-825B-8EC8032A7ADE}" dt="2025-04-04T19:48:48.439" v="1" actId="20577"/>
          <ac:spMkLst>
            <pc:docMk/>
            <pc:sldMk cId="2817460387" sldId="256"/>
            <ac:spMk id="2" creationId="{DAFC2462-CE77-36E7-D4BA-10E58CED0AE0}"/>
          </ac:spMkLst>
        </pc:spChg>
      </pc:sldChg>
      <pc:sldChg chg="modSp mod">
        <pc:chgData name="Sophia Lueth" userId="fd01c4a1-51d3-45d3-8e33-16a84dfe0dc9" providerId="ADAL" clId="{8FA4F859-0E7C-4AA9-825B-8EC8032A7ADE}" dt="2025-04-04T19:48:53.506" v="3" actId="20577"/>
        <pc:sldMkLst>
          <pc:docMk/>
          <pc:sldMk cId="3501263374" sldId="257"/>
        </pc:sldMkLst>
        <pc:spChg chg="mod">
          <ac:chgData name="Sophia Lueth" userId="fd01c4a1-51d3-45d3-8e33-16a84dfe0dc9" providerId="ADAL" clId="{8FA4F859-0E7C-4AA9-825B-8EC8032A7ADE}" dt="2025-04-04T19:48:53.506" v="3" actId="20577"/>
          <ac:spMkLst>
            <pc:docMk/>
            <pc:sldMk cId="3501263374" sldId="257"/>
            <ac:spMk id="7" creationId="{C3F93F62-6869-10FC-8B42-1802E34CF150}"/>
          </ac:spMkLst>
        </pc:spChg>
      </pc:sldChg>
      <pc:sldChg chg="modSp mod">
        <pc:chgData name="Sophia Lueth" userId="fd01c4a1-51d3-45d3-8e33-16a84dfe0dc9" providerId="ADAL" clId="{8FA4F859-0E7C-4AA9-825B-8EC8032A7ADE}" dt="2025-05-08T02:11:29.557" v="308" actId="20577"/>
        <pc:sldMkLst>
          <pc:docMk/>
          <pc:sldMk cId="3049254063" sldId="258"/>
        </pc:sldMkLst>
        <pc:spChg chg="mod">
          <ac:chgData name="Sophia Lueth" userId="fd01c4a1-51d3-45d3-8e33-16a84dfe0dc9" providerId="ADAL" clId="{8FA4F859-0E7C-4AA9-825B-8EC8032A7ADE}" dt="2025-05-08T02:11:29.557" v="308" actId="20577"/>
          <ac:spMkLst>
            <pc:docMk/>
            <pc:sldMk cId="3049254063" sldId="258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5-08T02:11:23.053" v="307" actId="207"/>
          <ac:spMkLst>
            <pc:docMk/>
            <pc:sldMk cId="3049254063" sldId="258"/>
            <ac:spMk id="3" creationId="{919465C1-A17A-AD59-8EC5-74AF1112D16E}"/>
          </ac:spMkLst>
        </pc:spChg>
      </pc:sldChg>
      <pc:sldChg chg="modSp mod">
        <pc:chgData name="Sophia Lueth" userId="fd01c4a1-51d3-45d3-8e33-16a84dfe0dc9" providerId="ADAL" clId="{8FA4F859-0E7C-4AA9-825B-8EC8032A7ADE}" dt="2025-04-04T21:48:19.096" v="117" actId="1076"/>
        <pc:sldMkLst>
          <pc:docMk/>
          <pc:sldMk cId="3720653858" sldId="259"/>
        </pc:sldMkLst>
        <pc:spChg chg="mod">
          <ac:chgData name="Sophia Lueth" userId="fd01c4a1-51d3-45d3-8e33-16a84dfe0dc9" providerId="ADAL" clId="{8FA4F859-0E7C-4AA9-825B-8EC8032A7ADE}" dt="2025-04-04T21:47:51.098" v="111" actId="20577"/>
          <ac:spMkLst>
            <pc:docMk/>
            <pc:sldMk cId="3720653858" sldId="259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48:03.068" v="114" actId="20577"/>
          <ac:spMkLst>
            <pc:docMk/>
            <pc:sldMk cId="3720653858" sldId="259"/>
            <ac:spMk id="11" creationId="{202587BF-B18E-E2FE-CB85-BF1BED3A5EC0}"/>
          </ac:spMkLst>
        </pc:spChg>
        <pc:picChg chg="mod">
          <ac:chgData name="Sophia Lueth" userId="fd01c4a1-51d3-45d3-8e33-16a84dfe0dc9" providerId="ADAL" clId="{8FA4F859-0E7C-4AA9-825B-8EC8032A7ADE}" dt="2025-04-04T21:48:19.096" v="117" actId="1076"/>
          <ac:picMkLst>
            <pc:docMk/>
            <pc:sldMk cId="3720653858" sldId="259"/>
            <ac:picMk id="14" creationId="{65162930-73C5-BEB0-018B-5216451F0E4A}"/>
          </ac:picMkLst>
        </pc:picChg>
      </pc:sldChg>
      <pc:sldChg chg="modSp mod ord">
        <pc:chgData name="Sophia Lueth" userId="fd01c4a1-51d3-45d3-8e33-16a84dfe0dc9" providerId="ADAL" clId="{8FA4F859-0E7C-4AA9-825B-8EC8032A7ADE}" dt="2025-05-28T18:44:00.993" v="310"/>
        <pc:sldMkLst>
          <pc:docMk/>
          <pc:sldMk cId="4290999373" sldId="260"/>
        </pc:sldMkLst>
        <pc:spChg chg="mod">
          <ac:chgData name="Sophia Lueth" userId="fd01c4a1-51d3-45d3-8e33-16a84dfe0dc9" providerId="ADAL" clId="{8FA4F859-0E7C-4AA9-825B-8EC8032A7ADE}" dt="2025-04-04T21:49:06.698" v="128" actId="20577"/>
          <ac:spMkLst>
            <pc:docMk/>
            <pc:sldMk cId="4290999373" sldId="260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49:39.299" v="131" actId="14100"/>
          <ac:spMkLst>
            <pc:docMk/>
            <pc:sldMk cId="4290999373" sldId="260"/>
            <ac:spMk id="9" creationId="{7FA8756F-01BD-531C-3D01-80AFA643440E}"/>
          </ac:spMkLst>
        </pc:spChg>
      </pc:sldChg>
      <pc:sldChg chg="modSp mod">
        <pc:chgData name="Sophia Lueth" userId="fd01c4a1-51d3-45d3-8e33-16a84dfe0dc9" providerId="ADAL" clId="{8FA4F859-0E7C-4AA9-825B-8EC8032A7ADE}" dt="2025-04-04T21:48:37.786" v="122" actId="20577"/>
        <pc:sldMkLst>
          <pc:docMk/>
          <pc:sldMk cId="927346107" sldId="261"/>
        </pc:sldMkLst>
        <pc:spChg chg="mod">
          <ac:chgData name="Sophia Lueth" userId="fd01c4a1-51d3-45d3-8e33-16a84dfe0dc9" providerId="ADAL" clId="{8FA4F859-0E7C-4AA9-825B-8EC8032A7ADE}" dt="2025-04-04T21:48:37.786" v="122" actId="20577"/>
          <ac:spMkLst>
            <pc:docMk/>
            <pc:sldMk cId="927346107" sldId="261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48:35.128" v="121" actId="20577"/>
          <ac:spMkLst>
            <pc:docMk/>
            <pc:sldMk cId="927346107" sldId="261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5-28T19:20:29.469" v="315" actId="20577"/>
        <pc:sldMkLst>
          <pc:docMk/>
          <pc:sldMk cId="537588181" sldId="262"/>
        </pc:sldMkLst>
        <pc:spChg chg="mod">
          <ac:chgData name="Sophia Lueth" userId="fd01c4a1-51d3-45d3-8e33-16a84dfe0dc9" providerId="ADAL" clId="{8FA4F859-0E7C-4AA9-825B-8EC8032A7ADE}" dt="2025-04-04T21:48:45.490" v="123" actId="20577"/>
          <ac:spMkLst>
            <pc:docMk/>
            <pc:sldMk cId="537588181" sldId="262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5-28T19:20:29.469" v="315" actId="20577"/>
          <ac:spMkLst>
            <pc:docMk/>
            <pc:sldMk cId="537588181" sldId="262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1:53:25.643" v="149" actId="20577"/>
        <pc:sldMkLst>
          <pc:docMk/>
          <pc:sldMk cId="2928429073" sldId="263"/>
        </pc:sldMkLst>
        <pc:spChg chg="mod">
          <ac:chgData name="Sophia Lueth" userId="fd01c4a1-51d3-45d3-8e33-16a84dfe0dc9" providerId="ADAL" clId="{8FA4F859-0E7C-4AA9-825B-8EC8032A7ADE}" dt="2025-04-04T21:53:13.803" v="145" actId="20577"/>
          <ac:spMkLst>
            <pc:docMk/>
            <pc:sldMk cId="2928429073" sldId="263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53:25.643" v="149" actId="20577"/>
          <ac:spMkLst>
            <pc:docMk/>
            <pc:sldMk cId="2928429073" sldId="263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1:55:25.039" v="154" actId="20577"/>
        <pc:sldMkLst>
          <pc:docMk/>
          <pc:sldMk cId="3720827306" sldId="264"/>
        </pc:sldMkLst>
        <pc:spChg chg="mod">
          <ac:chgData name="Sophia Lueth" userId="fd01c4a1-51d3-45d3-8e33-16a84dfe0dc9" providerId="ADAL" clId="{8FA4F859-0E7C-4AA9-825B-8EC8032A7ADE}" dt="2025-04-04T21:54:19.630" v="150" actId="20577"/>
          <ac:spMkLst>
            <pc:docMk/>
            <pc:sldMk cId="3720827306" sldId="264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55:25.039" v="154" actId="20577"/>
          <ac:spMkLst>
            <pc:docMk/>
            <pc:sldMk cId="3720827306" sldId="264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5-28T19:20:46.889" v="323" actId="20577"/>
        <pc:sldMkLst>
          <pc:docMk/>
          <pc:sldMk cId="1942098080" sldId="265"/>
        </pc:sldMkLst>
        <pc:spChg chg="mod">
          <ac:chgData name="Sophia Lueth" userId="fd01c4a1-51d3-45d3-8e33-16a84dfe0dc9" providerId="ADAL" clId="{8FA4F859-0E7C-4AA9-825B-8EC8032A7ADE}" dt="2025-04-04T21:55:36.266" v="155" actId="20577"/>
          <ac:spMkLst>
            <pc:docMk/>
            <pc:sldMk cId="1942098080" sldId="265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5-28T19:20:46.889" v="323" actId="20577"/>
          <ac:spMkLst>
            <pc:docMk/>
            <pc:sldMk cId="1942098080" sldId="265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1:50:32.859" v="144" actId="20577"/>
        <pc:sldMkLst>
          <pc:docMk/>
          <pc:sldMk cId="2510282986" sldId="266"/>
        </pc:sldMkLst>
        <pc:spChg chg="mod">
          <ac:chgData name="Sophia Lueth" userId="fd01c4a1-51d3-45d3-8e33-16a84dfe0dc9" providerId="ADAL" clId="{8FA4F859-0E7C-4AA9-825B-8EC8032A7ADE}" dt="2025-04-04T21:50:01.001" v="132" actId="20577"/>
          <ac:spMkLst>
            <pc:docMk/>
            <pc:sldMk cId="2510282986" sldId="266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1:50:32.859" v="144" actId="20577"/>
          <ac:spMkLst>
            <pc:docMk/>
            <pc:sldMk cId="2510282986" sldId="266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5-28T19:21:16.663" v="331" actId="20577"/>
        <pc:sldMkLst>
          <pc:docMk/>
          <pc:sldMk cId="210995353" sldId="267"/>
        </pc:sldMkLst>
        <pc:spChg chg="mod">
          <ac:chgData name="Sophia Lueth" userId="fd01c4a1-51d3-45d3-8e33-16a84dfe0dc9" providerId="ADAL" clId="{8FA4F859-0E7C-4AA9-825B-8EC8032A7ADE}" dt="2025-05-28T19:21:10.230" v="327" actId="20577"/>
          <ac:spMkLst>
            <pc:docMk/>
            <pc:sldMk cId="210995353" sldId="267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5-28T19:21:16.663" v="331" actId="20577"/>
          <ac:spMkLst>
            <pc:docMk/>
            <pc:sldMk cId="210995353" sldId="267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2:01:53.084" v="197" actId="20577"/>
        <pc:sldMkLst>
          <pc:docMk/>
          <pc:sldMk cId="1066916054" sldId="268"/>
        </pc:sldMkLst>
        <pc:spChg chg="mod">
          <ac:chgData name="Sophia Lueth" userId="fd01c4a1-51d3-45d3-8e33-16a84dfe0dc9" providerId="ADAL" clId="{8FA4F859-0E7C-4AA9-825B-8EC8032A7ADE}" dt="2025-04-04T21:58:09.526" v="189" actId="20577"/>
          <ac:spMkLst>
            <pc:docMk/>
            <pc:sldMk cId="1066916054" sldId="268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2:01:53.084" v="197" actId="20577"/>
          <ac:spMkLst>
            <pc:docMk/>
            <pc:sldMk cId="1066916054" sldId="268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2:11:30.571" v="205" actId="20577"/>
        <pc:sldMkLst>
          <pc:docMk/>
          <pc:sldMk cId="1629895931" sldId="269"/>
        </pc:sldMkLst>
        <pc:spChg chg="mod">
          <ac:chgData name="Sophia Lueth" userId="fd01c4a1-51d3-45d3-8e33-16a84dfe0dc9" providerId="ADAL" clId="{8FA4F859-0E7C-4AA9-825B-8EC8032A7ADE}" dt="2025-04-04T22:11:21.930" v="198" actId="20577"/>
          <ac:spMkLst>
            <pc:docMk/>
            <pc:sldMk cId="1629895931" sldId="269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2:11:30.571" v="205" actId="20577"/>
          <ac:spMkLst>
            <pc:docMk/>
            <pc:sldMk cId="1629895931" sldId="269"/>
            <ac:spMk id="6" creationId="{022BA2B2-106D-A889-9446-B800C8ABA7A0}"/>
          </ac:spMkLst>
        </pc:spChg>
      </pc:sldChg>
      <pc:sldChg chg="modSp mod">
        <pc:chgData name="Sophia Lueth" userId="fd01c4a1-51d3-45d3-8e33-16a84dfe0dc9" providerId="ADAL" clId="{8FA4F859-0E7C-4AA9-825B-8EC8032A7ADE}" dt="2025-04-04T22:12:10.433" v="212" actId="20577"/>
        <pc:sldMkLst>
          <pc:docMk/>
          <pc:sldMk cId="934671465" sldId="270"/>
        </pc:sldMkLst>
        <pc:spChg chg="mod">
          <ac:chgData name="Sophia Lueth" userId="fd01c4a1-51d3-45d3-8e33-16a84dfe0dc9" providerId="ADAL" clId="{8FA4F859-0E7C-4AA9-825B-8EC8032A7ADE}" dt="2025-04-04T22:11:45.517" v="206" actId="20577"/>
          <ac:spMkLst>
            <pc:docMk/>
            <pc:sldMk cId="934671465" sldId="270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4T22:12:10.433" v="212" actId="20577"/>
          <ac:spMkLst>
            <pc:docMk/>
            <pc:sldMk cId="934671465" sldId="270"/>
            <ac:spMk id="14" creationId="{6D6FF871-789B-EAA8-DAD4-C6F525A5384E}"/>
          </ac:spMkLst>
        </pc:spChg>
      </pc:sldChg>
      <pc:sldChg chg="modSp mod">
        <pc:chgData name="Sophia Lueth" userId="fd01c4a1-51d3-45d3-8e33-16a84dfe0dc9" providerId="ADAL" clId="{8FA4F859-0E7C-4AA9-825B-8EC8032A7ADE}" dt="2025-04-18T03:07:28.561" v="306" actId="1036"/>
        <pc:sldMkLst>
          <pc:docMk/>
          <pc:sldMk cId="3514751613" sldId="271"/>
        </pc:sldMkLst>
        <pc:spChg chg="mod">
          <ac:chgData name="Sophia Lueth" userId="fd01c4a1-51d3-45d3-8e33-16a84dfe0dc9" providerId="ADAL" clId="{8FA4F859-0E7C-4AA9-825B-8EC8032A7ADE}" dt="2025-04-04T22:21:15.887" v="246" actId="1076"/>
          <ac:spMkLst>
            <pc:docMk/>
            <pc:sldMk cId="3514751613" sldId="271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18T03:07:28.561" v="306" actId="1036"/>
          <ac:spMkLst>
            <pc:docMk/>
            <pc:sldMk cId="3514751613" sldId="271"/>
            <ac:spMk id="14" creationId="{6D6FF871-789B-EAA8-DAD4-C6F525A5384E}"/>
          </ac:spMkLst>
        </pc:spChg>
      </pc:sldChg>
      <pc:sldChg chg="modSp mod">
        <pc:chgData name="Sophia Lueth" userId="fd01c4a1-51d3-45d3-8e33-16a84dfe0dc9" providerId="ADAL" clId="{8FA4F859-0E7C-4AA9-825B-8EC8032A7ADE}" dt="2025-05-28T19:21:56.006" v="336" actId="20577"/>
        <pc:sldMkLst>
          <pc:docMk/>
          <pc:sldMk cId="1406138997" sldId="272"/>
        </pc:sldMkLst>
        <pc:spChg chg="mod">
          <ac:chgData name="Sophia Lueth" userId="fd01c4a1-51d3-45d3-8e33-16a84dfe0dc9" providerId="ADAL" clId="{8FA4F859-0E7C-4AA9-825B-8EC8032A7ADE}" dt="2025-04-04T22:21:05.849" v="245" actId="20577"/>
          <ac:spMkLst>
            <pc:docMk/>
            <pc:sldMk cId="1406138997" sldId="272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5-28T19:21:56.006" v="336" actId="20577"/>
          <ac:spMkLst>
            <pc:docMk/>
            <pc:sldMk cId="1406138997" sldId="272"/>
            <ac:spMk id="14" creationId="{6D6FF871-789B-EAA8-DAD4-C6F525A5384E}"/>
          </ac:spMkLst>
        </pc:spChg>
      </pc:sldChg>
      <pc:sldChg chg="modSp mod">
        <pc:chgData name="Sophia Lueth" userId="fd01c4a1-51d3-45d3-8e33-16a84dfe0dc9" providerId="ADAL" clId="{8FA4F859-0E7C-4AA9-825B-8EC8032A7ADE}" dt="2025-04-08T14:23:35.546" v="274" actId="6549"/>
        <pc:sldMkLst>
          <pc:docMk/>
          <pc:sldMk cId="2969707328" sldId="273"/>
        </pc:sldMkLst>
        <pc:spChg chg="mod">
          <ac:chgData name="Sophia Lueth" userId="fd01c4a1-51d3-45d3-8e33-16a84dfe0dc9" providerId="ADAL" clId="{8FA4F859-0E7C-4AA9-825B-8EC8032A7ADE}" dt="2025-04-04T22:22:22.644" v="255" actId="20577"/>
          <ac:spMkLst>
            <pc:docMk/>
            <pc:sldMk cId="2969707328" sldId="273"/>
            <ac:spMk id="2" creationId="{42B2E407-DBA3-6BD7-C6C9-CF051FC21032}"/>
          </ac:spMkLst>
        </pc:spChg>
        <pc:spChg chg="mod">
          <ac:chgData name="Sophia Lueth" userId="fd01c4a1-51d3-45d3-8e33-16a84dfe0dc9" providerId="ADAL" clId="{8FA4F859-0E7C-4AA9-825B-8EC8032A7ADE}" dt="2025-04-08T14:23:35.546" v="274" actId="6549"/>
          <ac:spMkLst>
            <pc:docMk/>
            <pc:sldMk cId="2969707328" sldId="273"/>
            <ac:spMk id="14" creationId="{6D6FF871-789B-EAA8-DAD4-C6F525A5384E}"/>
          </ac:spMkLst>
        </pc:spChg>
      </pc:sldChg>
      <pc:sldChg chg="modSp mod">
        <pc:chgData name="Sophia Lueth" userId="fd01c4a1-51d3-45d3-8e33-16a84dfe0dc9" providerId="ADAL" clId="{8FA4F859-0E7C-4AA9-825B-8EC8032A7ADE}" dt="2025-04-04T22:22:48.744" v="259" actId="14100"/>
        <pc:sldMkLst>
          <pc:docMk/>
          <pc:sldMk cId="3819028384" sldId="275"/>
        </pc:sldMkLst>
        <pc:spChg chg="mod">
          <ac:chgData name="Sophia Lueth" userId="fd01c4a1-51d3-45d3-8e33-16a84dfe0dc9" providerId="ADAL" clId="{8FA4F859-0E7C-4AA9-825B-8EC8032A7ADE}" dt="2025-04-04T22:22:48.744" v="259" actId="14100"/>
          <ac:spMkLst>
            <pc:docMk/>
            <pc:sldMk cId="3819028384" sldId="275"/>
            <ac:spMk id="3" creationId="{056E283D-14A0-3F24-E91E-CCA441DCD708}"/>
          </ac:spMkLst>
        </pc:spChg>
      </pc:sldChg>
    </pc:docChg>
  </pc:docChgLst>
  <pc:docChgLst>
    <pc:chgData name="Sophia Lueth" userId="fd01c4a1-51d3-45d3-8e33-16a84dfe0dc9" providerId="ADAL" clId="{0082DAC4-E812-45B6-B03C-45098DA52BC7}"/>
    <pc:docChg chg="undo redo custSel addSld delSld modSld sldOrd">
      <pc:chgData name="Sophia Lueth" userId="fd01c4a1-51d3-45d3-8e33-16a84dfe0dc9" providerId="ADAL" clId="{0082DAC4-E812-45B6-B03C-45098DA52BC7}" dt="2024-04-18T05:01:24.186" v="7094" actId="1076"/>
      <pc:docMkLst>
        <pc:docMk/>
      </pc:docMkLst>
      <pc:sldChg chg="modSp mod">
        <pc:chgData name="Sophia Lueth" userId="fd01c4a1-51d3-45d3-8e33-16a84dfe0dc9" providerId="ADAL" clId="{0082DAC4-E812-45B6-B03C-45098DA52BC7}" dt="2024-04-18T04:54:00.993" v="7089" actId="20577"/>
        <pc:sldMkLst>
          <pc:docMk/>
          <pc:sldMk cId="3501263374" sldId="257"/>
        </pc:sldMkLst>
      </pc:sldChg>
      <pc:sldChg chg="addSp delSp modSp mod">
        <pc:chgData name="Sophia Lueth" userId="fd01c4a1-51d3-45d3-8e33-16a84dfe0dc9" providerId="ADAL" clId="{0082DAC4-E812-45B6-B03C-45098DA52BC7}" dt="2024-04-18T05:01:24.186" v="7094" actId="1076"/>
        <pc:sldMkLst>
          <pc:docMk/>
          <pc:sldMk cId="3049254063" sldId="258"/>
        </pc:sldMkLst>
      </pc:sldChg>
      <pc:sldChg chg="addSp delSp modSp add mod">
        <pc:chgData name="Sophia Lueth" userId="fd01c4a1-51d3-45d3-8e33-16a84dfe0dc9" providerId="ADAL" clId="{0082DAC4-E812-45B6-B03C-45098DA52BC7}" dt="2024-04-18T04:50:18.976" v="7031" actId="1076"/>
        <pc:sldMkLst>
          <pc:docMk/>
          <pc:sldMk cId="3720653858" sldId="259"/>
        </pc:sldMkLst>
      </pc:sldChg>
      <pc:sldChg chg="addSp delSp modSp add mod">
        <pc:chgData name="Sophia Lueth" userId="fd01c4a1-51d3-45d3-8e33-16a84dfe0dc9" providerId="ADAL" clId="{0082DAC4-E812-45B6-B03C-45098DA52BC7}" dt="2024-04-15T19:54:45.581" v="1092" actId="1076"/>
        <pc:sldMkLst>
          <pc:docMk/>
          <pc:sldMk cId="4290999373" sldId="260"/>
        </pc:sldMkLst>
      </pc:sldChg>
      <pc:sldChg chg="addSp delSp modSp add mod ord">
        <pc:chgData name="Sophia Lueth" userId="fd01c4a1-51d3-45d3-8e33-16a84dfe0dc9" providerId="ADAL" clId="{0082DAC4-E812-45B6-B03C-45098DA52BC7}" dt="2024-04-18T04:51:55.214" v="7063" actId="6549"/>
        <pc:sldMkLst>
          <pc:docMk/>
          <pc:sldMk cId="927346107" sldId="261"/>
        </pc:sldMkLst>
      </pc:sldChg>
      <pc:sldChg chg="addSp delSp modSp add mod">
        <pc:chgData name="Sophia Lueth" userId="fd01c4a1-51d3-45d3-8e33-16a84dfe0dc9" providerId="ADAL" clId="{0082DAC4-E812-45B6-B03C-45098DA52BC7}" dt="2024-04-18T04:52:50.753" v="7083" actId="20577"/>
        <pc:sldMkLst>
          <pc:docMk/>
          <pc:sldMk cId="537588181" sldId="262"/>
        </pc:sldMkLst>
      </pc:sldChg>
      <pc:sldChg chg="addSp delSp modSp add mod ord">
        <pc:chgData name="Sophia Lueth" userId="fd01c4a1-51d3-45d3-8e33-16a84dfe0dc9" providerId="ADAL" clId="{0082DAC4-E812-45B6-B03C-45098DA52BC7}" dt="2024-04-16T22:31:37.315" v="5778" actId="20577"/>
        <pc:sldMkLst>
          <pc:docMk/>
          <pc:sldMk cId="2928429073" sldId="263"/>
        </pc:sldMkLst>
      </pc:sldChg>
      <pc:sldChg chg="addSp delSp modSp add mod">
        <pc:chgData name="Sophia Lueth" userId="fd01c4a1-51d3-45d3-8e33-16a84dfe0dc9" providerId="ADAL" clId="{0082DAC4-E812-45B6-B03C-45098DA52BC7}" dt="2024-04-16T22:32:04.733" v="5817" actId="20577"/>
        <pc:sldMkLst>
          <pc:docMk/>
          <pc:sldMk cId="3720827306" sldId="264"/>
        </pc:sldMkLst>
      </pc:sldChg>
      <pc:sldChg chg="addSp delSp modSp add mod">
        <pc:chgData name="Sophia Lueth" userId="fd01c4a1-51d3-45d3-8e33-16a84dfe0dc9" providerId="ADAL" clId="{0082DAC4-E812-45B6-B03C-45098DA52BC7}" dt="2024-04-18T04:53:50.211" v="7085" actId="14100"/>
        <pc:sldMkLst>
          <pc:docMk/>
          <pc:sldMk cId="1942098080" sldId="265"/>
        </pc:sldMkLst>
      </pc:sldChg>
      <pc:sldChg chg="addSp delSp modSp add mod ord">
        <pc:chgData name="Sophia Lueth" userId="fd01c4a1-51d3-45d3-8e33-16a84dfe0dc9" providerId="ADAL" clId="{0082DAC4-E812-45B6-B03C-45098DA52BC7}" dt="2024-04-15T20:42:20.162" v="2985"/>
        <pc:sldMkLst>
          <pc:docMk/>
          <pc:sldMk cId="2510282986" sldId="266"/>
        </pc:sldMkLst>
      </pc:sldChg>
      <pc:sldChg chg="addSp delSp modSp add mod ord">
        <pc:chgData name="Sophia Lueth" userId="fd01c4a1-51d3-45d3-8e33-16a84dfe0dc9" providerId="ADAL" clId="{0082DAC4-E812-45B6-B03C-45098DA52BC7}" dt="2024-04-16T14:59:42.576" v="3832" actId="20577"/>
        <pc:sldMkLst>
          <pc:docMk/>
          <pc:sldMk cId="210995353" sldId="267"/>
        </pc:sldMkLst>
      </pc:sldChg>
      <pc:sldChg chg="addSp delSp modSp add mod">
        <pc:chgData name="Sophia Lueth" userId="fd01c4a1-51d3-45d3-8e33-16a84dfe0dc9" providerId="ADAL" clId="{0082DAC4-E812-45B6-B03C-45098DA52BC7}" dt="2024-04-16T14:59:48.523" v="3838" actId="20577"/>
        <pc:sldMkLst>
          <pc:docMk/>
          <pc:sldMk cId="1066916054" sldId="268"/>
        </pc:sldMkLst>
      </pc:sldChg>
      <pc:sldChg chg="addSp delSp modSp add mod">
        <pc:chgData name="Sophia Lueth" userId="fd01c4a1-51d3-45d3-8e33-16a84dfe0dc9" providerId="ADAL" clId="{0082DAC4-E812-45B6-B03C-45098DA52BC7}" dt="2024-04-16T15:22:51.113" v="4783" actId="1076"/>
        <pc:sldMkLst>
          <pc:docMk/>
          <pc:sldMk cId="1629895931" sldId="269"/>
        </pc:sldMkLst>
      </pc:sldChg>
      <pc:sldChg chg="addSp delSp modSp add mod">
        <pc:chgData name="Sophia Lueth" userId="fd01c4a1-51d3-45d3-8e33-16a84dfe0dc9" providerId="ADAL" clId="{0082DAC4-E812-45B6-B03C-45098DA52BC7}" dt="2024-04-17T17:05:00.887" v="6100" actId="1076"/>
        <pc:sldMkLst>
          <pc:docMk/>
          <pc:sldMk cId="934671465" sldId="270"/>
        </pc:sldMkLst>
      </pc:sldChg>
      <pc:sldChg chg="addSp delSp modSp add mod">
        <pc:chgData name="Sophia Lueth" userId="fd01c4a1-51d3-45d3-8e33-16a84dfe0dc9" providerId="ADAL" clId="{0082DAC4-E812-45B6-B03C-45098DA52BC7}" dt="2024-04-17T17:12:48.612" v="6883" actId="14100"/>
        <pc:sldMkLst>
          <pc:docMk/>
          <pc:sldMk cId="3514751613" sldId="271"/>
        </pc:sldMkLst>
      </pc:sldChg>
      <pc:sldChg chg="add del">
        <pc:chgData name="Sophia Lueth" userId="fd01c4a1-51d3-45d3-8e33-16a84dfe0dc9" providerId="ADAL" clId="{0082DAC4-E812-45B6-B03C-45098DA52BC7}" dt="2024-04-17T17:03:37.034" v="6072" actId="2696"/>
        <pc:sldMkLst>
          <pc:docMk/>
          <pc:sldMk cId="1143536277" sldId="272"/>
        </pc:sldMkLst>
      </pc:sldChg>
      <pc:sldChg chg="addSp delSp modSp add mod">
        <pc:chgData name="Sophia Lueth" userId="fd01c4a1-51d3-45d3-8e33-16a84dfe0dc9" providerId="ADAL" clId="{0082DAC4-E812-45B6-B03C-45098DA52BC7}" dt="2024-04-17T17:13:08.337" v="6888" actId="14100"/>
        <pc:sldMkLst>
          <pc:docMk/>
          <pc:sldMk cId="1406138997" sldId="272"/>
        </pc:sldMkLst>
      </pc:sldChg>
      <pc:sldChg chg="addSp modSp add mod">
        <pc:chgData name="Sophia Lueth" userId="fd01c4a1-51d3-45d3-8e33-16a84dfe0dc9" providerId="ADAL" clId="{0082DAC4-E812-45B6-B03C-45098DA52BC7}" dt="2024-04-17T17:15:18.353" v="6907" actId="1036"/>
        <pc:sldMkLst>
          <pc:docMk/>
          <pc:sldMk cId="2969707328" sldId="273"/>
        </pc:sldMkLst>
      </pc:sldChg>
      <pc:sldChg chg="delSp modSp add del mod">
        <pc:chgData name="Sophia Lueth" userId="fd01c4a1-51d3-45d3-8e33-16a84dfe0dc9" providerId="ADAL" clId="{0082DAC4-E812-45B6-B03C-45098DA52BC7}" dt="2024-04-17T17:15:44.077" v="6912" actId="2696"/>
        <pc:sldMkLst>
          <pc:docMk/>
          <pc:sldMk cId="1674949497" sldId="274"/>
        </pc:sldMkLst>
      </pc:sldChg>
      <pc:sldChg chg="addSp delSp modSp add del mod setBg delDesignElem">
        <pc:chgData name="Sophia Lueth" userId="fd01c4a1-51d3-45d3-8e33-16a84dfe0dc9" providerId="ADAL" clId="{0082DAC4-E812-45B6-B03C-45098DA52BC7}" dt="2024-04-17T17:18:14.186" v="6964" actId="47"/>
        <pc:sldMkLst>
          <pc:docMk/>
          <pc:sldMk cId="2331967893" sldId="274"/>
        </pc:sldMkLst>
      </pc:sldChg>
      <pc:sldChg chg="addSp delSp modSp add mod ord">
        <pc:chgData name="Sophia Lueth" userId="fd01c4a1-51d3-45d3-8e33-16a84dfe0dc9" providerId="ADAL" clId="{0082DAC4-E812-45B6-B03C-45098DA52BC7}" dt="2024-04-17T17:23:17.097" v="6997" actId="115"/>
        <pc:sldMkLst>
          <pc:docMk/>
          <pc:sldMk cId="3819028384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00CFE-1752-FAEC-679E-64FD059EB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C8F339-4F5E-0828-E443-BD08AE999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FF04-50E9-7839-6AA0-4A690AC8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3800B-BDC6-5092-5909-9BB447EEE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333F0-B435-5215-02E9-3996571B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8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6590-CFD9-F012-CB87-5D9FF8824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5A537-9513-53D4-2E9F-B7F2523E4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FB417-7D01-C0E4-0A1F-B97AF87F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745C2-28BF-97DC-757A-BDB1DAA9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E42E6-3FA9-64F8-3997-4599CB01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2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29065-8DB8-0330-2589-54257E4B6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0AFEB-0FEF-3875-46AC-0498724FC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87C8B-AC75-CD2C-A804-50E4425A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55359-A0C4-A7A9-D27D-1B8B4691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7738-3559-2217-F80E-B41F5196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0566F-B58D-22E2-636C-37C8FF352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AB1AF-A6B2-4102-9E8E-9E83CEC6F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E24BF-9D3F-8AD8-0661-A3EA380D7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EC0D0-1623-49F2-2339-1B593E70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2142-BE69-7E6B-B7DA-9748A9687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D092-8428-341D-C142-8CACAEE18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AD11E-10CF-BEF1-0362-675A37AF9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54345-D2DE-880A-19AA-7A86F7D02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0BFA0-5B05-B715-4C56-81A8D445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2264F-60F5-581D-174F-CD2BC403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8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5ED3-05B8-BB9B-C978-6EF7DD8FC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1A84D-7C3B-A0C8-A4DB-8BC971314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509BD-81E7-0410-9B5C-AD8536C14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D0E47-6C33-1298-D706-7A31A528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E4100-86A2-0248-C2C6-0B0E030FE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2CD9F-5A6B-DB7D-46C0-81A61070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7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EED4-21D8-F8CD-688F-F9D28A15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2DFC6-BD23-C842-8B5C-2DE3E8009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0A284-1940-219C-2B19-B0CB8D2E0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226DF5-6503-CDB1-9A33-784B2CA3B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2171F-9CDB-4116-B844-EBB9EEEA1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92554-0135-06B6-EACE-9A4B2ABF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CD940-0553-0649-E284-7EEC78F1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9F250-4DD4-5EFD-3652-850B1B0E9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8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E9EF-F234-1D51-7FAF-329D1CC1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3D3AFE-981E-853A-2979-1DB0A96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33C83-F188-4A84-94D5-4AA8F25E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A1C8D2-C83F-DD7F-D1FB-69704BC3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3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F51BDC-BCA1-3367-E783-C765D914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5886C1-D673-3BF3-4CB9-76E372B85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4313B-0CFD-2ADC-CDDC-81110A91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4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3003-78F6-C562-C52E-6DD21718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EEA5-EAA5-33B6-A725-EBD58DFB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41DDE-1D37-0BA1-EE30-03C945A20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23D9-F1CA-4E08-0CEC-610C93B0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F31C8-955D-E892-D00A-2C6AD1E5F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1B93E-3990-513C-B2A3-676151B8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4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DCD43-BBE4-AF72-E8C1-022E8111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20842-EE8E-62D1-4E97-9096E235E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6EBB3-DC3F-1731-9A58-E075AFA87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E04CF-BD2D-104E-0D17-D32B0EEB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03C17-F480-A0FE-A616-861EAAF8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8D525-C484-B531-9A5A-D1783679F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3AD29D-FC9A-DDDD-44B9-C5F13B3A8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19781-3524-35BF-9479-F08B66EA3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91AE3-CB57-A720-A239-F5951B61E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765919-0957-4BE1-A15F-06CCEC90AB1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3C94B-2DA9-8E01-A8CD-C2B073AB4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73A9-BB49-3D67-A07D-B7B31637F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0DA3C4-571A-4909-A3B0-E269977E0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1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hangeOrder@c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PInvoice@c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hyperlink" Target="mailto:ChangeOrder@c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4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mailto:CUSupplier@cu.edu" TargetMode="External"/><Relationship Id="rId4" Type="http://schemas.openxmlformats.org/officeDocument/2006/relationships/hyperlink" Target="https://solutions.sciquest.com/apps/Router/SupplierLogin?CustOrg=Colorad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PInvoice@c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PInvoice@c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PInvoice@c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C2462-CE77-36E7-D4BA-10E58CED0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952" y="2352161"/>
            <a:ext cx="9681882" cy="739880"/>
          </a:xfrm>
        </p:spPr>
        <p:txBody>
          <a:bodyPr anchor="b">
            <a:noAutofit/>
          </a:bodyPr>
          <a:lstStyle/>
          <a:p>
            <a:r>
              <a:rPr lang="en-US" sz="5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Fiscal Year-End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8614B-5EEE-E7BF-F863-4B45F9537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5770" y="3092041"/>
            <a:ext cx="9531276" cy="336959"/>
          </a:xfrm>
        </p:spPr>
        <p:txBody>
          <a:bodyPr anchor="t">
            <a:noAutofit/>
          </a:bodyPr>
          <a:lstStyle/>
          <a:p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Procurement Service Center (PSC) Deadlines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E0EEBF-E287-ADF6-2C44-2876BED86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60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56" y="446474"/>
            <a:ext cx="1046413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Procurement Card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463039" y="1457397"/>
            <a:ext cx="8857971" cy="443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20, 2025 (deadline at 6pm)</a:t>
            </a:r>
          </a:p>
          <a:p>
            <a:pPr marL="0" lvl="1" indent="0">
              <a:buNone/>
            </a:pPr>
            <a:r>
              <a:rPr lang="en-US" sz="2900" b="1" i="1" dirty="0"/>
              <a:t>            </a:t>
            </a:r>
            <a:r>
              <a:rPr lang="en-US" sz="2500" b="1" i="1" dirty="0"/>
              <a:t>To ensure </a:t>
            </a:r>
            <a:r>
              <a:rPr lang="en-US" sz="2500" b="1" i="1" u="sng" dirty="0"/>
              <a:t>reconciliation</a:t>
            </a:r>
            <a:r>
              <a:rPr lang="en-US" sz="2500" b="1" i="1" dirty="0"/>
              <a:t> in FY25</a:t>
            </a:r>
            <a:endParaRPr lang="en-US" sz="500" b="1" i="1" dirty="0"/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provide </a:t>
            </a:r>
            <a:r>
              <a:rPr lang="en-US" sz="2500" b="1" dirty="0"/>
              <a:t>campus approval for Procurement Card </a:t>
            </a:r>
            <a:r>
              <a:rPr lang="en-US" sz="2500" dirty="0"/>
              <a:t>reports</a:t>
            </a:r>
            <a:endParaRPr lang="en-US" sz="2300" b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Procurement Card transactions incurred by 6/30/25 </a:t>
            </a:r>
            <a:r>
              <a:rPr lang="en-US" sz="2300" b="1" u="sng" dirty="0"/>
              <a:t>will be </a:t>
            </a:r>
            <a:r>
              <a:rPr lang="en-US" sz="2300" dirty="0"/>
              <a:t>accrued</a:t>
            </a:r>
          </a:p>
        </p:txBody>
      </p:sp>
      <p:pic>
        <p:nvPicPr>
          <p:cNvPr id="4" name="Graphic 3" descr="Credit card with solid fill">
            <a:extLst>
              <a:ext uri="{FF2B5EF4-FFF2-40B4-BE49-F238E27FC236}">
                <a16:creationId xmlns:a16="http://schemas.microsoft.com/office/drawing/2014/main" id="{D08FBA73-A811-ABBD-EFFD-0AD1DAD8C6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69615" y="1200897"/>
            <a:ext cx="1208113" cy="12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827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84" y="446474"/>
            <a:ext cx="10319107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PSC System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463039" y="1635193"/>
            <a:ext cx="8857971" cy="42530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13, 2025 (deadline at 6pm)</a:t>
            </a:r>
          </a:p>
          <a:p>
            <a:pPr marL="0" lvl="1" indent="0">
              <a:buNone/>
            </a:pPr>
            <a:r>
              <a:rPr lang="en-US" sz="2900" b="1" i="1" dirty="0"/>
              <a:t>           </a:t>
            </a:r>
            <a:r>
              <a:rPr lang="en-US" sz="2500" b="1" i="1" dirty="0"/>
              <a:t>To ensure </a:t>
            </a:r>
            <a:r>
              <a:rPr lang="en-US" sz="2500" b="1" i="1" u="sng" dirty="0"/>
              <a:t>reconciliation</a:t>
            </a:r>
            <a:r>
              <a:rPr lang="en-US" sz="2500" b="1" i="1" dirty="0"/>
              <a:t> in FY25</a:t>
            </a:r>
            <a:endParaRPr lang="en-US" sz="500" b="1" i="1" dirty="0"/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</a:t>
            </a:r>
            <a:r>
              <a:rPr lang="en-US" sz="2500" b="1" dirty="0"/>
              <a:t>close Purchase Orders </a:t>
            </a:r>
            <a:r>
              <a:rPr lang="en-US" sz="2500" dirty="0"/>
              <a:t>so they </a:t>
            </a:r>
            <a:r>
              <a:rPr lang="en-US" sz="2500" u="sng" dirty="0"/>
              <a:t>do not </a:t>
            </a:r>
            <a:r>
              <a:rPr lang="en-US" sz="2500" dirty="0"/>
              <a:t>automatically roll-forward to FY26</a:t>
            </a:r>
            <a:endParaRPr lang="en-US" sz="2300" b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Last day to </a:t>
            </a:r>
            <a:r>
              <a:rPr lang="en-US" sz="2300" b="1" dirty="0"/>
              <a:t>add money to SPO/BPOs </a:t>
            </a:r>
            <a:r>
              <a:rPr lang="en-US" sz="2300" dirty="0"/>
              <a:t>so they </a:t>
            </a:r>
            <a:r>
              <a:rPr lang="en-US" sz="2300" u="sng" dirty="0"/>
              <a:t>will</a:t>
            </a:r>
            <a:r>
              <a:rPr lang="en-US" sz="2300" dirty="0"/>
              <a:t> roll-forward to be used in FY26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SPOs must have at least a $1 available balance to roll-forward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Send requests to </a:t>
            </a:r>
            <a:r>
              <a:rPr lang="en-US" sz="2300" dirty="0">
                <a:hlinkClick r:id="rId3"/>
              </a:rPr>
              <a:t>ChangeOrder@cu.edu</a:t>
            </a:r>
            <a:r>
              <a:rPr lang="en-US" sz="2300" dirty="0"/>
              <a:t> </a:t>
            </a:r>
          </a:p>
        </p:txBody>
      </p:sp>
      <p:pic>
        <p:nvPicPr>
          <p:cNvPr id="5" name="Graphic 4" descr="Server with solid fill">
            <a:extLst>
              <a:ext uri="{FF2B5EF4-FFF2-40B4-BE49-F238E27FC236}">
                <a16:creationId xmlns:a16="http://schemas.microsoft.com/office/drawing/2014/main" id="{E19FF859-342A-6025-F45D-83449C675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70905" y="1061793"/>
            <a:ext cx="1316111" cy="131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98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29" y="532736"/>
            <a:ext cx="11221080" cy="11887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Activity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June 30</a:t>
            </a: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          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PO/SPO/BPO Invoice Accruals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333948" y="2196571"/>
            <a:ext cx="8857971" cy="3299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Wednesday, July 2, 2025 (deadline at 12pm)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PO/SPO/BPO invoices sent to PSC by </a:t>
            </a:r>
            <a:r>
              <a:rPr lang="en-US" sz="2500" b="1" dirty="0"/>
              <a:t>noon on July 2 </a:t>
            </a:r>
            <a:r>
              <a:rPr lang="en-US" sz="2500" dirty="0"/>
              <a:t>will be </a:t>
            </a:r>
            <a:r>
              <a:rPr lang="en-US" sz="2500" b="1" dirty="0"/>
              <a:t>processed </a:t>
            </a:r>
            <a:r>
              <a:rPr lang="en-US" sz="2500" dirty="0"/>
              <a:t>(input into the system) </a:t>
            </a:r>
            <a:r>
              <a:rPr lang="en-US" sz="2500" b="1" dirty="0"/>
              <a:t>and accrued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Submit invoices to </a:t>
            </a:r>
            <a:r>
              <a:rPr lang="en-US" sz="2100" dirty="0">
                <a:hlinkClick r:id="rId3"/>
              </a:rPr>
              <a:t>APInvoice@cu.edu</a:t>
            </a:r>
            <a:r>
              <a:rPr lang="en-US" sz="2100" dirty="0"/>
              <a:t> 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Does not need to pay in order to be accrued for FY25 business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400" dirty="0"/>
              <a:t>Invoices for </a:t>
            </a:r>
            <a:r>
              <a:rPr lang="en-US" sz="2400" b="1" dirty="0"/>
              <a:t>FY26</a:t>
            </a:r>
            <a:r>
              <a:rPr lang="en-US" sz="2400" dirty="0"/>
              <a:t> business should </a:t>
            </a:r>
            <a:r>
              <a:rPr lang="en-US" sz="2400" b="1" dirty="0"/>
              <a:t>NOT </a:t>
            </a:r>
            <a:r>
              <a:rPr lang="en-US" sz="2400" dirty="0"/>
              <a:t>be sent to the PSC until </a:t>
            </a:r>
            <a:r>
              <a:rPr lang="en-US" sz="2400" b="1" dirty="0"/>
              <a:t>Monday, July 7, 2025 </a:t>
            </a:r>
            <a:r>
              <a:rPr lang="en-US" sz="2400" dirty="0"/>
              <a:t>or later</a:t>
            </a:r>
            <a:endParaRPr lang="en-US" sz="2300" b="1" dirty="0"/>
          </a:p>
        </p:txBody>
      </p:sp>
      <p:pic>
        <p:nvPicPr>
          <p:cNvPr id="4" name="Graphic 3" descr="Calculator with solid fill">
            <a:extLst>
              <a:ext uri="{FF2B5EF4-FFF2-40B4-BE49-F238E27FC236}">
                <a16:creationId xmlns:a16="http://schemas.microsoft.com/office/drawing/2014/main" id="{9E8C21AF-58AD-322E-C527-E4F200ED1C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2192" y="1569462"/>
            <a:ext cx="1254217" cy="125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329" y="532736"/>
            <a:ext cx="11221080" cy="11887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Activity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June 30</a:t>
            </a: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         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Payment Voucher Accruals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123644" y="2143249"/>
            <a:ext cx="9461880" cy="3299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Wednesday, July 2, 2025 (deadline at 6pm)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provide </a:t>
            </a:r>
            <a:r>
              <a:rPr lang="en-US" sz="2500" b="1" dirty="0"/>
              <a:t>campus approval for Payment Vouchers </a:t>
            </a:r>
            <a:r>
              <a:rPr lang="en-US" sz="2500" dirty="0"/>
              <a:t>in CU Marketplace</a:t>
            </a:r>
            <a:endParaRPr lang="en-US" sz="2500" b="1" dirty="0"/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PV will be in the </a:t>
            </a:r>
            <a:r>
              <a:rPr lang="en-US" sz="2100" i="1" dirty="0"/>
              <a:t>AP Form Review</a:t>
            </a:r>
            <a:r>
              <a:rPr lang="en-US" sz="2100" dirty="0"/>
              <a:t> workflow step in CU Marketplace 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Must be fully approved by all department fiscal/specialized approvers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Must include all required documentation/signatures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Will be considered FY25 business and accrued</a:t>
            </a:r>
          </a:p>
        </p:txBody>
      </p:sp>
      <p:pic>
        <p:nvPicPr>
          <p:cNvPr id="5" name="Graphic 4" descr="Calculator outline">
            <a:extLst>
              <a:ext uri="{FF2B5EF4-FFF2-40B4-BE49-F238E27FC236}">
                <a16:creationId xmlns:a16="http://schemas.microsoft.com/office/drawing/2014/main" id="{F18F33DA-8827-80E4-F374-06EDC755D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38100" y="1264255"/>
            <a:ext cx="1248310" cy="124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916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82" y="382874"/>
            <a:ext cx="11221080" cy="11887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Other Activity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June 30</a:t>
            </a: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      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Procurement Card Accruals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731520" y="1571594"/>
            <a:ext cx="9854004" cy="14995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Wednesday, July 2, 2025 (deadline at 6pm)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</a:t>
            </a:r>
            <a:r>
              <a:rPr lang="en-US" sz="2500" b="1" dirty="0"/>
              <a:t>allocate Procurement Card transactions in Concur for accrual </a:t>
            </a:r>
            <a:r>
              <a:rPr lang="en-US" sz="2500" dirty="0"/>
              <a:t>– for transactions dated June 30</a:t>
            </a:r>
            <a:r>
              <a:rPr lang="en-US" sz="2500" baseline="30000" dirty="0"/>
              <a:t>th</a:t>
            </a:r>
            <a:r>
              <a:rPr lang="en-US" sz="2500" dirty="0"/>
              <a:t> or prior</a:t>
            </a:r>
            <a:endParaRPr lang="en-US" sz="25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03E186-7EE5-F3CF-9015-8C485D45DBE9}"/>
              </a:ext>
            </a:extLst>
          </p:cNvPr>
          <p:cNvSpPr txBox="1"/>
          <p:nvPr/>
        </p:nvSpPr>
        <p:spPr>
          <a:xfrm>
            <a:off x="-140284" y="3147656"/>
            <a:ext cx="6094206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8675" lvl="3"/>
            <a:r>
              <a:rPr lang="en-US" sz="2100" b="1" u="sng" dirty="0"/>
              <a:t>SpeedType accrual</a:t>
            </a:r>
            <a:r>
              <a:rPr lang="en-US" sz="2100" b="1" dirty="0"/>
              <a:t>:</a:t>
            </a:r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r>
              <a:rPr lang="en-US" sz="2100" dirty="0"/>
              <a:t>Transactions </a:t>
            </a:r>
            <a:r>
              <a:rPr lang="en-US" sz="2100" b="1" dirty="0"/>
              <a:t>assigned</a:t>
            </a:r>
            <a:r>
              <a:rPr lang="en-US" sz="2100" dirty="0"/>
              <a:t> to an expense report and </a:t>
            </a:r>
            <a:r>
              <a:rPr lang="en-US" sz="2100" b="1" dirty="0"/>
              <a:t>allocated</a:t>
            </a:r>
            <a:r>
              <a:rPr lang="en-US" sz="2100" dirty="0"/>
              <a:t> to a SpeedType – accrued to </a:t>
            </a:r>
            <a:r>
              <a:rPr lang="en-US" sz="2100" b="1" dirty="0"/>
              <a:t>allocated</a:t>
            </a:r>
            <a:r>
              <a:rPr lang="en-US" sz="2100" dirty="0"/>
              <a:t> SpeedType</a:t>
            </a:r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r>
              <a:rPr lang="en-US" sz="2100" dirty="0"/>
              <a:t>Transactions </a:t>
            </a:r>
            <a:r>
              <a:rPr lang="en-US" sz="2100" b="1" dirty="0"/>
              <a:t>assigned</a:t>
            </a:r>
            <a:r>
              <a:rPr lang="en-US" sz="2100" dirty="0"/>
              <a:t> to an expense report but </a:t>
            </a:r>
            <a:r>
              <a:rPr lang="en-US" sz="2100" b="1" u="sng" dirty="0"/>
              <a:t>not</a:t>
            </a:r>
            <a:r>
              <a:rPr lang="en-US" sz="2100" b="1" dirty="0"/>
              <a:t> allocated </a:t>
            </a:r>
            <a:r>
              <a:rPr lang="en-US" sz="2100" dirty="0"/>
              <a:t>to a SpeedType – accrued to </a:t>
            </a:r>
            <a:r>
              <a:rPr lang="en-US" sz="2100" b="1" dirty="0"/>
              <a:t>default</a:t>
            </a:r>
            <a:r>
              <a:rPr lang="en-US" sz="2100" dirty="0"/>
              <a:t> SpeedType</a:t>
            </a:r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r>
              <a:rPr lang="en-US" sz="2100" dirty="0"/>
              <a:t>Transactions </a:t>
            </a:r>
            <a:r>
              <a:rPr lang="en-US" sz="2100" b="1" u="sng" dirty="0"/>
              <a:t>not</a:t>
            </a:r>
            <a:r>
              <a:rPr lang="en-US" sz="2100" b="1" dirty="0"/>
              <a:t> assigned </a:t>
            </a:r>
            <a:r>
              <a:rPr lang="en-US" sz="2100" dirty="0"/>
              <a:t>to an expense report – accrued to </a:t>
            </a:r>
            <a:r>
              <a:rPr lang="en-US" sz="2100" b="1" dirty="0"/>
              <a:t>default </a:t>
            </a:r>
            <a:r>
              <a:rPr lang="en-US" sz="2100" dirty="0"/>
              <a:t>SpeedType</a:t>
            </a:r>
          </a:p>
        </p:txBody>
      </p:sp>
      <p:pic>
        <p:nvPicPr>
          <p:cNvPr id="9" name="Graphic 8" descr="Credit card outline">
            <a:extLst>
              <a:ext uri="{FF2B5EF4-FFF2-40B4-BE49-F238E27FC236}">
                <a16:creationId xmlns:a16="http://schemas.microsoft.com/office/drawing/2014/main" id="{49A175CD-F380-7317-0FE6-0BFCA1B2C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23585" y="724360"/>
            <a:ext cx="1349653" cy="134965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6E02F9C-7B5A-34CD-1FF4-BA615C242422}"/>
              </a:ext>
            </a:extLst>
          </p:cNvPr>
          <p:cNvSpPr txBox="1"/>
          <p:nvPr/>
        </p:nvSpPr>
        <p:spPr>
          <a:xfrm>
            <a:off x="5533015" y="3142476"/>
            <a:ext cx="580195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8675" lvl="3"/>
            <a:r>
              <a:rPr lang="en-US" sz="2100" b="1" u="sng" dirty="0"/>
              <a:t>Account accrual</a:t>
            </a:r>
            <a:r>
              <a:rPr lang="en-US" sz="2100" b="1" dirty="0"/>
              <a:t>:</a:t>
            </a:r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r>
              <a:rPr lang="en-US" sz="2100" dirty="0"/>
              <a:t>Transactions </a:t>
            </a:r>
            <a:r>
              <a:rPr lang="en-US" sz="2100" b="1" dirty="0"/>
              <a:t>assigned</a:t>
            </a:r>
            <a:r>
              <a:rPr lang="en-US" sz="2100" dirty="0"/>
              <a:t> (</a:t>
            </a:r>
            <a:r>
              <a:rPr lang="en-US" sz="2100" i="1" dirty="0"/>
              <a:t>or defaulted</a:t>
            </a:r>
            <a:r>
              <a:rPr lang="en-US" sz="2100" dirty="0"/>
              <a:t>) to an expense type in an expense report – accrued to that expense type’s mapped account code</a:t>
            </a:r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1139825" lvl="4" indent="-342900">
              <a:buFont typeface="Wingdings" panose="05000000000000000000" pitchFamily="2" charset="2"/>
              <a:buChar char="ü"/>
            </a:pPr>
            <a:r>
              <a:rPr lang="en-US" sz="2100" dirty="0"/>
              <a:t>If transaction is </a:t>
            </a:r>
            <a:r>
              <a:rPr lang="en-US" sz="2100" b="1" dirty="0"/>
              <a:t>not assigned </a:t>
            </a:r>
            <a:r>
              <a:rPr lang="en-US" sz="2100" i="1" dirty="0"/>
              <a:t>and</a:t>
            </a:r>
            <a:r>
              <a:rPr lang="en-US" sz="2100" dirty="0"/>
              <a:t> no default expense type populates in Concur – accrued to account code </a:t>
            </a:r>
            <a:r>
              <a:rPr lang="en-US" sz="2100" i="1" dirty="0"/>
              <a:t>552601 (Other Operating Supplies)</a:t>
            </a:r>
          </a:p>
        </p:txBody>
      </p:sp>
    </p:spTree>
    <p:extLst>
      <p:ext uri="{BB962C8B-B14F-4D97-AF65-F5344CB8AC3E}">
        <p14:creationId xmlns:p14="http://schemas.microsoft.com/office/powerpoint/2010/main" val="1629895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82" y="296811"/>
            <a:ext cx="11221080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Reminders – No Accruals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6FF871-789B-EAA8-DAD4-C6F525A5384E}"/>
              </a:ext>
            </a:extLst>
          </p:cNvPr>
          <p:cNvSpPr txBox="1">
            <a:spLocks/>
          </p:cNvSpPr>
          <p:nvPr/>
        </p:nvSpPr>
        <p:spPr>
          <a:xfrm>
            <a:off x="509205" y="1441526"/>
            <a:ext cx="10719550" cy="503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Received but No Invoice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The PSC </a:t>
            </a:r>
            <a:r>
              <a:rPr lang="en-US" sz="2500" b="1" dirty="0"/>
              <a:t>will not </a:t>
            </a:r>
            <a:r>
              <a:rPr lang="en-US" sz="2500" dirty="0"/>
              <a:t>generate an accrual for items received but not invoiced</a:t>
            </a:r>
          </a:p>
          <a:p>
            <a:pPr marL="257175" lvl="1" indent="-342900"/>
            <a:endParaRPr lang="en-US" sz="500" b="1" dirty="0"/>
          </a:p>
          <a:p>
            <a:pPr marL="257175" lvl="1" indent="-342900"/>
            <a:r>
              <a:rPr lang="en-US" sz="2900" b="1" i="1" dirty="0"/>
              <a:t>Paper Forms (PA, SSP, &amp; NRI)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The PSC will not accrue payments processed on these forms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Follow the June 13, 2025 (6pm) deadline for payment and posting of FY25 form payments</a:t>
            </a:r>
          </a:p>
          <a:p>
            <a:pPr marL="371475" lvl="1" indent="-457200"/>
            <a:endParaRPr lang="en-US" sz="500" b="1" i="1" dirty="0"/>
          </a:p>
          <a:p>
            <a:pPr marL="371475" lvl="1" indent="-457200"/>
            <a:r>
              <a:rPr lang="en-US" sz="2900" b="1" i="1" dirty="0"/>
              <a:t>Travel &amp; Reimbursement Expense Reports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The PSC will not generate an accrual for travel and reimbursement expense reports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Follow the June 13, 2025 (6pm) deadline for campus approval of Concur </a:t>
            </a:r>
            <a:r>
              <a:rPr lang="en-US" sz="2500" i="1" dirty="0"/>
              <a:t>Travel</a:t>
            </a:r>
            <a:r>
              <a:rPr lang="en-US" sz="2500" dirty="0"/>
              <a:t>, </a:t>
            </a:r>
            <a:r>
              <a:rPr lang="en-US" sz="2500" i="1" dirty="0"/>
              <a:t>Employee Non-Travel</a:t>
            </a:r>
            <a:r>
              <a:rPr lang="en-US" sz="2500" dirty="0"/>
              <a:t> and </a:t>
            </a:r>
            <a:r>
              <a:rPr lang="en-US" sz="2500" i="1" dirty="0"/>
              <a:t>Non-Employee</a:t>
            </a:r>
            <a:r>
              <a:rPr lang="en-US" sz="2500" dirty="0"/>
              <a:t> expense reports</a:t>
            </a:r>
          </a:p>
        </p:txBody>
      </p:sp>
      <p:pic>
        <p:nvPicPr>
          <p:cNvPr id="4" name="Graphic 3" descr="Clipboard Mixed with solid fill">
            <a:extLst>
              <a:ext uri="{FF2B5EF4-FFF2-40B4-BE49-F238E27FC236}">
                <a16:creationId xmlns:a16="http://schemas.microsoft.com/office/drawing/2014/main" id="{402EFA8B-5224-7F69-9542-A028F06F0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42897" y="560773"/>
            <a:ext cx="1221565" cy="122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71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675" y="569036"/>
            <a:ext cx="9987846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Accruals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 descr="Receipt with solid fill">
            <a:extLst>
              <a:ext uri="{FF2B5EF4-FFF2-40B4-BE49-F238E27FC236}">
                <a16:creationId xmlns:a16="http://schemas.microsoft.com/office/drawing/2014/main" id="{CEBC9E69-44F9-F16D-4394-3C1BA3C03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8865" y="1021972"/>
            <a:ext cx="1188720" cy="118872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6FF871-789B-EAA8-DAD4-C6F525A5384E}"/>
              </a:ext>
            </a:extLst>
          </p:cNvPr>
          <p:cNvSpPr txBox="1">
            <a:spLocks/>
          </p:cNvSpPr>
          <p:nvPr/>
        </p:nvSpPr>
        <p:spPr>
          <a:xfrm>
            <a:off x="1952368" y="1497397"/>
            <a:ext cx="8708460" cy="444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Procurement Card Accruals (ACCESP)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Will run on Monday, July 10, 2025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Visible on reports by Friday, July 11, 2025</a:t>
            </a:r>
          </a:p>
          <a:p>
            <a:pPr marL="257175" lvl="1" indent="-342900"/>
            <a:endParaRPr lang="en-US" sz="2900" b="1" i="1" dirty="0"/>
          </a:p>
          <a:p>
            <a:pPr marL="257175" lvl="1" indent="-342900"/>
            <a:r>
              <a:rPr lang="en-US" sz="2900" b="1" i="1" dirty="0"/>
              <a:t>Invoice Accruals (ACCAPMKT)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Will run on Thursday, July 3, 2025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Visible on reports by Friday, July 11, 2025</a:t>
            </a:r>
          </a:p>
          <a:p>
            <a:pPr marL="371475" lvl="1" indent="-457200"/>
            <a:endParaRPr lang="en-US" sz="500" b="1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4184E2-4393-964B-2C76-177C9EF020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51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470" y="510988"/>
            <a:ext cx="10395619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Reminders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6FF871-789B-EAA8-DAD4-C6F525A5384E}"/>
              </a:ext>
            </a:extLst>
          </p:cNvPr>
          <p:cNvSpPr txBox="1">
            <a:spLocks/>
          </p:cNvSpPr>
          <p:nvPr/>
        </p:nvSpPr>
        <p:spPr>
          <a:xfrm>
            <a:off x="1507524" y="1699708"/>
            <a:ext cx="9153304" cy="4105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FY26 Activity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b="1" dirty="0"/>
              <a:t>Do NOT send </a:t>
            </a:r>
            <a:r>
              <a:rPr lang="en-US" sz="2500" dirty="0"/>
              <a:t>invoices/payment forms for </a:t>
            </a:r>
            <a:r>
              <a:rPr lang="en-US" sz="2500" b="1" dirty="0"/>
              <a:t>FY26</a:t>
            </a:r>
            <a:r>
              <a:rPr lang="en-US" sz="2500" dirty="0"/>
              <a:t> processing until July 7, 2025 or after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PO/SPO/</a:t>
            </a:r>
            <a:r>
              <a:rPr lang="en-US" sz="2500"/>
              <a:t>BPO invoices </a:t>
            </a:r>
            <a:r>
              <a:rPr lang="en-US" sz="2500" dirty="0"/>
              <a:t>received through </a:t>
            </a:r>
            <a:r>
              <a:rPr lang="en-US" sz="2500" b="1" dirty="0"/>
              <a:t>July 2 at 12pm </a:t>
            </a:r>
            <a:r>
              <a:rPr lang="en-US" sz="2500" dirty="0"/>
              <a:t>will be considered June business for </a:t>
            </a:r>
            <a:r>
              <a:rPr lang="en-US" sz="2500" b="1" dirty="0"/>
              <a:t>FY25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10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If a PO is </a:t>
            </a:r>
            <a:r>
              <a:rPr lang="en-US" sz="2500" b="1" dirty="0"/>
              <a:t>partially invoiced </a:t>
            </a:r>
            <a:r>
              <a:rPr lang="en-US" sz="2500" dirty="0"/>
              <a:t>and no further invoices are expected – please send request to </a:t>
            </a:r>
            <a:r>
              <a:rPr lang="en-US" sz="2500" b="1" dirty="0"/>
              <a:t>close the PO </a:t>
            </a:r>
            <a:r>
              <a:rPr lang="en-US" sz="2500" dirty="0"/>
              <a:t>to </a:t>
            </a:r>
            <a:r>
              <a:rPr lang="en-US" sz="2500" dirty="0">
                <a:hlinkClick r:id="rId2"/>
              </a:rPr>
              <a:t>ChangeOrder@cu.edu</a:t>
            </a:r>
            <a:r>
              <a:rPr lang="en-US" sz="2500" dirty="0"/>
              <a:t> </a:t>
            </a:r>
            <a:endParaRPr lang="en-US" sz="2900" b="1" i="1" dirty="0"/>
          </a:p>
          <a:p>
            <a:pPr marL="371475" lvl="1" indent="-457200"/>
            <a:endParaRPr lang="en-US" sz="500" b="1" i="1" dirty="0"/>
          </a:p>
        </p:txBody>
      </p:sp>
      <p:pic>
        <p:nvPicPr>
          <p:cNvPr id="4" name="Graphic 3" descr="Clipboard with solid fill">
            <a:extLst>
              <a:ext uri="{FF2B5EF4-FFF2-40B4-BE49-F238E27FC236}">
                <a16:creationId xmlns:a16="http://schemas.microsoft.com/office/drawing/2014/main" id="{BF7DFE7F-EA41-12C8-3F92-9FC9106C6E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17513" y="947251"/>
            <a:ext cx="1263441" cy="12634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9C35D3-F540-E7B4-04F7-D922DECA7B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138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242" y="347722"/>
            <a:ext cx="10469759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More Reminders</a:t>
            </a:r>
            <a:endParaRPr lang="en-US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6FF871-789B-EAA8-DAD4-C6F525A5384E}"/>
              </a:ext>
            </a:extLst>
          </p:cNvPr>
          <p:cNvSpPr txBox="1">
            <a:spLocks/>
          </p:cNvSpPr>
          <p:nvPr/>
        </p:nvSpPr>
        <p:spPr>
          <a:xfrm>
            <a:off x="1486929" y="1620206"/>
            <a:ext cx="9218141" cy="3975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Encumbrances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Must have a balance remaining on PO/SPO/BPO to use in FY26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PO/SPO/BPO encumbrances roll forward to July (period 1 of FY26) on June 30 </a:t>
            </a:r>
            <a:endParaRPr lang="en-US" sz="2500" b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June statements run on July 1 and after will no longer show encumbrances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POs created in June will show encumbrances on reports through June 30</a:t>
            </a:r>
            <a:endParaRPr lang="en-US" sz="2900" dirty="0"/>
          </a:p>
        </p:txBody>
      </p:sp>
      <p:pic>
        <p:nvPicPr>
          <p:cNvPr id="4" name="Graphic 3" descr="Clipboard with solid fill">
            <a:extLst>
              <a:ext uri="{FF2B5EF4-FFF2-40B4-BE49-F238E27FC236}">
                <a16:creationId xmlns:a16="http://schemas.microsoft.com/office/drawing/2014/main" id="{BF7DFE7F-EA41-12C8-3F92-9FC9106C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02317" y="777983"/>
            <a:ext cx="1263441" cy="12634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7CDC36-1349-41FC-6576-75CD3500A8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707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CA2118-59A2-4310-A4B2-F2CBA821E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40492"/>
            <a:ext cx="12192000" cy="1924333"/>
          </a:xfrm>
          <a:custGeom>
            <a:avLst/>
            <a:gdLst>
              <a:gd name="connsiteX0" fmla="*/ 6189199 w 12192000"/>
              <a:gd name="connsiteY0" fmla="*/ 588 h 1924333"/>
              <a:gd name="connsiteX1" fmla="*/ 6207079 w 12192000"/>
              <a:gd name="connsiteY1" fmla="*/ 2850 h 1924333"/>
              <a:gd name="connsiteX2" fmla="*/ 6285610 w 12192000"/>
              <a:gd name="connsiteY2" fmla="*/ 18131 h 1924333"/>
              <a:gd name="connsiteX3" fmla="*/ 6378008 w 12192000"/>
              <a:gd name="connsiteY3" fmla="*/ 24625 h 1924333"/>
              <a:gd name="connsiteX4" fmla="*/ 6466340 w 12192000"/>
              <a:gd name="connsiteY4" fmla="*/ 21366 h 1924333"/>
              <a:gd name="connsiteX5" fmla="*/ 6553334 w 12192000"/>
              <a:gd name="connsiteY5" fmla="*/ 35307 h 1924333"/>
              <a:gd name="connsiteX6" fmla="*/ 6626068 w 12192000"/>
              <a:gd name="connsiteY6" fmla="*/ 58045 h 1924333"/>
              <a:gd name="connsiteX7" fmla="*/ 6692303 w 12192000"/>
              <a:gd name="connsiteY7" fmla="*/ 91487 h 1924333"/>
              <a:gd name="connsiteX8" fmla="*/ 6733670 w 12192000"/>
              <a:gd name="connsiteY8" fmla="*/ 118130 h 1924333"/>
              <a:gd name="connsiteX9" fmla="*/ 6798016 w 12192000"/>
              <a:gd name="connsiteY9" fmla="*/ 112271 h 1924333"/>
              <a:gd name="connsiteX10" fmla="*/ 6801081 w 12192000"/>
              <a:gd name="connsiteY10" fmla="*/ 114963 h 1924333"/>
              <a:gd name="connsiteX11" fmla="*/ 6819351 w 12192000"/>
              <a:gd name="connsiteY11" fmla="*/ 128825 h 1924333"/>
              <a:gd name="connsiteX12" fmla="*/ 6852732 w 12192000"/>
              <a:gd name="connsiteY12" fmla="*/ 123321 h 1924333"/>
              <a:gd name="connsiteX13" fmla="*/ 6865247 w 12192000"/>
              <a:gd name="connsiteY13" fmla="*/ 128836 h 1924333"/>
              <a:gd name="connsiteX14" fmla="*/ 6905517 w 12192000"/>
              <a:gd name="connsiteY14" fmla="*/ 129265 h 1924333"/>
              <a:gd name="connsiteX15" fmla="*/ 6950286 w 12192000"/>
              <a:gd name="connsiteY15" fmla="*/ 150104 h 1924333"/>
              <a:gd name="connsiteX16" fmla="*/ 7003442 w 12192000"/>
              <a:gd name="connsiteY16" fmla="*/ 136136 h 1924333"/>
              <a:gd name="connsiteX17" fmla="*/ 7160047 w 12192000"/>
              <a:gd name="connsiteY17" fmla="*/ 166721 h 1924333"/>
              <a:gd name="connsiteX18" fmla="*/ 7325604 w 12192000"/>
              <a:gd name="connsiteY18" fmla="*/ 215867 h 1924333"/>
              <a:gd name="connsiteX19" fmla="*/ 7540522 w 12192000"/>
              <a:gd name="connsiteY19" fmla="*/ 239374 h 1924333"/>
              <a:gd name="connsiteX20" fmla="*/ 7612071 w 12192000"/>
              <a:gd name="connsiteY20" fmla="*/ 229553 h 1924333"/>
              <a:gd name="connsiteX21" fmla="*/ 7651995 w 12192000"/>
              <a:gd name="connsiteY21" fmla="*/ 244567 h 1924333"/>
              <a:gd name="connsiteX22" fmla="*/ 7725761 w 12192000"/>
              <a:gd name="connsiteY22" fmla="*/ 258638 h 1924333"/>
              <a:gd name="connsiteX23" fmla="*/ 7823038 w 12192000"/>
              <a:gd name="connsiteY23" fmla="*/ 287078 h 1924333"/>
              <a:gd name="connsiteX24" fmla="*/ 7866405 w 12192000"/>
              <a:gd name="connsiteY24" fmla="*/ 287288 h 1924333"/>
              <a:gd name="connsiteX25" fmla="*/ 7875021 w 12192000"/>
              <a:gd name="connsiteY25" fmla="*/ 288224 h 1924333"/>
              <a:gd name="connsiteX26" fmla="*/ 7875146 w 12192000"/>
              <a:gd name="connsiteY26" fmla="*/ 288614 h 1924333"/>
              <a:gd name="connsiteX27" fmla="*/ 7907443 w 12192000"/>
              <a:gd name="connsiteY27" fmla="*/ 291752 h 1924333"/>
              <a:gd name="connsiteX28" fmla="*/ 7912892 w 12192000"/>
              <a:gd name="connsiteY28" fmla="*/ 294833 h 1924333"/>
              <a:gd name="connsiteX29" fmla="*/ 7946345 w 12192000"/>
              <a:gd name="connsiteY29" fmla="*/ 319359 h 1924333"/>
              <a:gd name="connsiteX30" fmla="*/ 8021238 w 12192000"/>
              <a:gd name="connsiteY30" fmla="*/ 315159 h 1924333"/>
              <a:gd name="connsiteX31" fmla="*/ 8094697 w 12192000"/>
              <a:gd name="connsiteY31" fmla="*/ 351819 h 1924333"/>
              <a:gd name="connsiteX32" fmla="*/ 8155208 w 12192000"/>
              <a:gd name="connsiteY32" fmla="*/ 371168 h 1924333"/>
              <a:gd name="connsiteX33" fmla="*/ 8248472 w 12192000"/>
              <a:gd name="connsiteY33" fmla="*/ 400489 h 1924333"/>
              <a:gd name="connsiteX34" fmla="*/ 8300068 w 12192000"/>
              <a:gd name="connsiteY34" fmla="*/ 405531 h 1924333"/>
              <a:gd name="connsiteX35" fmla="*/ 8356293 w 12192000"/>
              <a:gd name="connsiteY35" fmla="*/ 403328 h 1924333"/>
              <a:gd name="connsiteX36" fmla="*/ 8475838 w 12192000"/>
              <a:gd name="connsiteY36" fmla="*/ 435524 h 1924333"/>
              <a:gd name="connsiteX37" fmla="*/ 8575216 w 12192000"/>
              <a:gd name="connsiteY37" fmla="*/ 450198 h 1924333"/>
              <a:gd name="connsiteX38" fmla="*/ 8588650 w 12192000"/>
              <a:gd name="connsiteY38" fmla="*/ 447070 h 1924333"/>
              <a:gd name="connsiteX39" fmla="*/ 8612184 w 12192000"/>
              <a:gd name="connsiteY39" fmla="*/ 439577 h 1924333"/>
              <a:gd name="connsiteX40" fmla="*/ 8630713 w 12192000"/>
              <a:gd name="connsiteY40" fmla="*/ 433015 h 1924333"/>
              <a:gd name="connsiteX41" fmla="*/ 8704240 w 12192000"/>
              <a:gd name="connsiteY41" fmla="*/ 422865 h 1924333"/>
              <a:gd name="connsiteX42" fmla="*/ 8829513 w 12192000"/>
              <a:gd name="connsiteY42" fmla="*/ 429389 h 1924333"/>
              <a:gd name="connsiteX43" fmla="*/ 9083651 w 12192000"/>
              <a:gd name="connsiteY43" fmla="*/ 390744 h 1924333"/>
              <a:gd name="connsiteX44" fmla="*/ 9371402 w 12192000"/>
              <a:gd name="connsiteY44" fmla="*/ 371809 h 1924333"/>
              <a:gd name="connsiteX45" fmla="*/ 9429586 w 12192000"/>
              <a:gd name="connsiteY45" fmla="*/ 369213 h 1924333"/>
              <a:gd name="connsiteX46" fmla="*/ 9489757 w 12192000"/>
              <a:gd name="connsiteY46" fmla="*/ 377814 h 1924333"/>
              <a:gd name="connsiteX47" fmla="*/ 9516954 w 12192000"/>
              <a:gd name="connsiteY47" fmla="*/ 376991 h 1924333"/>
              <a:gd name="connsiteX48" fmla="*/ 9645588 w 12192000"/>
              <a:gd name="connsiteY48" fmla="*/ 363590 h 1924333"/>
              <a:gd name="connsiteX49" fmla="*/ 9722896 w 12192000"/>
              <a:gd name="connsiteY49" fmla="*/ 360983 h 1924333"/>
              <a:gd name="connsiteX50" fmla="*/ 9752803 w 12192000"/>
              <a:gd name="connsiteY50" fmla="*/ 368492 h 1924333"/>
              <a:gd name="connsiteX51" fmla="*/ 9890305 w 12192000"/>
              <a:gd name="connsiteY51" fmla="*/ 380736 h 1924333"/>
              <a:gd name="connsiteX52" fmla="*/ 9939767 w 12192000"/>
              <a:gd name="connsiteY52" fmla="*/ 377776 h 1924333"/>
              <a:gd name="connsiteX53" fmla="*/ 9944355 w 12192000"/>
              <a:gd name="connsiteY53" fmla="*/ 377352 h 1924333"/>
              <a:gd name="connsiteX54" fmla="*/ 9953719 w 12192000"/>
              <a:gd name="connsiteY54" fmla="*/ 375642 h 1924333"/>
              <a:gd name="connsiteX55" fmla="*/ 9955809 w 12192000"/>
              <a:gd name="connsiteY55" fmla="*/ 376294 h 1924333"/>
              <a:gd name="connsiteX56" fmla="*/ 10032710 w 12192000"/>
              <a:gd name="connsiteY56" fmla="*/ 394940 h 1924333"/>
              <a:gd name="connsiteX57" fmla="*/ 10049925 w 12192000"/>
              <a:gd name="connsiteY57" fmla="*/ 404971 h 1924333"/>
              <a:gd name="connsiteX58" fmla="*/ 10112671 w 12192000"/>
              <a:gd name="connsiteY58" fmla="*/ 414549 h 1924333"/>
              <a:gd name="connsiteX59" fmla="*/ 10170853 w 12192000"/>
              <a:gd name="connsiteY59" fmla="*/ 435168 h 1924333"/>
              <a:gd name="connsiteX60" fmla="*/ 10290184 w 12192000"/>
              <a:gd name="connsiteY60" fmla="*/ 448123 h 1924333"/>
              <a:gd name="connsiteX61" fmla="*/ 10320158 w 12192000"/>
              <a:gd name="connsiteY61" fmla="*/ 458352 h 1924333"/>
              <a:gd name="connsiteX62" fmla="*/ 10321815 w 12192000"/>
              <a:gd name="connsiteY62" fmla="*/ 463087 h 1924333"/>
              <a:gd name="connsiteX63" fmla="*/ 10373742 w 12192000"/>
              <a:gd name="connsiteY63" fmla="*/ 464538 h 1924333"/>
              <a:gd name="connsiteX64" fmla="*/ 10428532 w 12192000"/>
              <a:gd name="connsiteY64" fmla="*/ 492504 h 1924333"/>
              <a:gd name="connsiteX65" fmla="*/ 10466490 w 12192000"/>
              <a:gd name="connsiteY65" fmla="*/ 517759 h 1924333"/>
              <a:gd name="connsiteX66" fmla="*/ 10466675 w 12192000"/>
              <a:gd name="connsiteY66" fmla="*/ 522076 h 1924333"/>
              <a:gd name="connsiteX67" fmla="*/ 10470309 w 12192000"/>
              <a:gd name="connsiteY67" fmla="*/ 522792 h 1924333"/>
              <a:gd name="connsiteX68" fmla="*/ 10474138 w 12192000"/>
              <a:gd name="connsiteY68" fmla="*/ 519761 h 1924333"/>
              <a:gd name="connsiteX69" fmla="*/ 10501100 w 12192000"/>
              <a:gd name="connsiteY69" fmla="*/ 528263 h 1924333"/>
              <a:gd name="connsiteX70" fmla="*/ 10502395 w 12192000"/>
              <a:gd name="connsiteY70" fmla="*/ 536393 h 1924333"/>
              <a:gd name="connsiteX71" fmla="*/ 10689496 w 12192000"/>
              <a:gd name="connsiteY71" fmla="*/ 560233 h 1924333"/>
              <a:gd name="connsiteX72" fmla="*/ 10788736 w 12192000"/>
              <a:gd name="connsiteY72" fmla="*/ 613188 h 1924333"/>
              <a:gd name="connsiteX73" fmla="*/ 10819747 w 12192000"/>
              <a:gd name="connsiteY73" fmla="*/ 621351 h 1924333"/>
              <a:gd name="connsiteX74" fmla="*/ 10864632 w 12192000"/>
              <a:gd name="connsiteY74" fmla="*/ 644858 h 1924333"/>
              <a:gd name="connsiteX75" fmla="*/ 10929407 w 12192000"/>
              <a:gd name="connsiteY75" fmla="*/ 652945 h 1924333"/>
              <a:gd name="connsiteX76" fmla="*/ 10979412 w 12192000"/>
              <a:gd name="connsiteY76" fmla="*/ 654217 h 1924333"/>
              <a:gd name="connsiteX77" fmla="*/ 11006959 w 12192000"/>
              <a:gd name="connsiteY77" fmla="*/ 657017 h 1924333"/>
              <a:gd name="connsiteX78" fmla="*/ 11077038 w 12192000"/>
              <a:gd name="connsiteY78" fmla="*/ 668487 h 1924333"/>
              <a:gd name="connsiteX79" fmla="*/ 11157850 w 12192000"/>
              <a:gd name="connsiteY79" fmla="*/ 693164 h 1924333"/>
              <a:gd name="connsiteX80" fmla="*/ 11175276 w 12192000"/>
              <a:gd name="connsiteY80" fmla="*/ 697243 h 1924333"/>
              <a:gd name="connsiteX81" fmla="*/ 11191131 w 12192000"/>
              <a:gd name="connsiteY81" fmla="*/ 696085 h 1924333"/>
              <a:gd name="connsiteX82" fmla="*/ 11195573 w 12192000"/>
              <a:gd name="connsiteY82" fmla="*/ 691751 h 1924333"/>
              <a:gd name="connsiteX83" fmla="*/ 11205299 w 12192000"/>
              <a:gd name="connsiteY83" fmla="*/ 693247 h 1924333"/>
              <a:gd name="connsiteX84" fmla="*/ 11223770 w 12192000"/>
              <a:gd name="connsiteY84" fmla="*/ 690335 h 1924333"/>
              <a:gd name="connsiteX85" fmla="*/ 11292119 w 12192000"/>
              <a:gd name="connsiteY85" fmla="*/ 713311 h 1924333"/>
              <a:gd name="connsiteX86" fmla="*/ 11435379 w 12192000"/>
              <a:gd name="connsiteY86" fmla="*/ 758519 h 1924333"/>
              <a:gd name="connsiteX87" fmla="*/ 11604406 w 12192000"/>
              <a:gd name="connsiteY87" fmla="*/ 810476 h 1924333"/>
              <a:gd name="connsiteX88" fmla="*/ 11652155 w 12192000"/>
              <a:gd name="connsiteY88" fmla="*/ 825109 h 1924333"/>
              <a:gd name="connsiteX89" fmla="*/ 11654192 w 12192000"/>
              <a:gd name="connsiteY89" fmla="*/ 827301 h 1924333"/>
              <a:gd name="connsiteX90" fmla="*/ 11676599 w 12192000"/>
              <a:gd name="connsiteY90" fmla="*/ 846628 h 1924333"/>
              <a:gd name="connsiteX91" fmla="*/ 11775168 w 12192000"/>
              <a:gd name="connsiteY91" fmla="*/ 890664 h 1924333"/>
              <a:gd name="connsiteX92" fmla="*/ 11826341 w 12192000"/>
              <a:gd name="connsiteY92" fmla="*/ 877558 h 1924333"/>
              <a:gd name="connsiteX93" fmla="*/ 11879068 w 12192000"/>
              <a:gd name="connsiteY93" fmla="*/ 874038 h 1924333"/>
              <a:gd name="connsiteX94" fmla="*/ 11889563 w 12192000"/>
              <a:gd name="connsiteY94" fmla="*/ 878619 h 1924333"/>
              <a:gd name="connsiteX95" fmla="*/ 12016613 w 12192000"/>
              <a:gd name="connsiteY95" fmla="*/ 886111 h 1924333"/>
              <a:gd name="connsiteX96" fmla="*/ 12108292 w 12192000"/>
              <a:gd name="connsiteY96" fmla="*/ 868500 h 1924333"/>
              <a:gd name="connsiteX97" fmla="*/ 12182910 w 12192000"/>
              <a:gd name="connsiteY97" fmla="*/ 882003 h 1924333"/>
              <a:gd name="connsiteX98" fmla="*/ 12192000 w 12192000"/>
              <a:gd name="connsiteY98" fmla="*/ 884778 h 1924333"/>
              <a:gd name="connsiteX99" fmla="*/ 12192000 w 12192000"/>
              <a:gd name="connsiteY99" fmla="*/ 1610315 h 1924333"/>
              <a:gd name="connsiteX100" fmla="*/ 12191998 w 12192000"/>
              <a:gd name="connsiteY100" fmla="*/ 1610315 h 1924333"/>
              <a:gd name="connsiteX101" fmla="*/ 12191998 w 12192000"/>
              <a:gd name="connsiteY101" fmla="*/ 1924333 h 1924333"/>
              <a:gd name="connsiteX102" fmla="*/ 0 w 12192000"/>
              <a:gd name="connsiteY102" fmla="*/ 1924333 h 1924333"/>
              <a:gd name="connsiteX103" fmla="*/ 0 w 12192000"/>
              <a:gd name="connsiteY103" fmla="*/ 505159 h 1924333"/>
              <a:gd name="connsiteX104" fmla="*/ 5722 w 12192000"/>
              <a:gd name="connsiteY104" fmla="*/ 508889 h 1924333"/>
              <a:gd name="connsiteX105" fmla="*/ 38476 w 12192000"/>
              <a:gd name="connsiteY105" fmla="*/ 524137 h 1924333"/>
              <a:gd name="connsiteX106" fmla="*/ 192883 w 12192000"/>
              <a:gd name="connsiteY106" fmla="*/ 545272 h 1924333"/>
              <a:gd name="connsiteX107" fmla="*/ 343710 w 12192000"/>
              <a:gd name="connsiteY107" fmla="*/ 565029 h 1924333"/>
              <a:gd name="connsiteX108" fmla="*/ 471066 w 12192000"/>
              <a:gd name="connsiteY108" fmla="*/ 549837 h 1924333"/>
              <a:gd name="connsiteX109" fmla="*/ 617333 w 12192000"/>
              <a:gd name="connsiteY109" fmla="*/ 526428 h 1924333"/>
              <a:gd name="connsiteX110" fmla="*/ 725203 w 12192000"/>
              <a:gd name="connsiteY110" fmla="*/ 523793 h 1924333"/>
              <a:gd name="connsiteX111" fmla="*/ 788494 w 12192000"/>
              <a:gd name="connsiteY111" fmla="*/ 505799 h 1924333"/>
              <a:gd name="connsiteX112" fmla="*/ 885977 w 12192000"/>
              <a:gd name="connsiteY112" fmla="*/ 526585 h 1924333"/>
              <a:gd name="connsiteX113" fmla="*/ 932142 w 12192000"/>
              <a:gd name="connsiteY113" fmla="*/ 528005 h 1924333"/>
              <a:gd name="connsiteX114" fmla="*/ 1090404 w 12192000"/>
              <a:gd name="connsiteY114" fmla="*/ 498299 h 1924333"/>
              <a:gd name="connsiteX115" fmla="*/ 1188628 w 12192000"/>
              <a:gd name="connsiteY115" fmla="*/ 483151 h 1924333"/>
              <a:gd name="connsiteX116" fmla="*/ 1316247 w 12192000"/>
              <a:gd name="connsiteY116" fmla="*/ 425979 h 1924333"/>
              <a:gd name="connsiteX117" fmla="*/ 1357712 w 12192000"/>
              <a:gd name="connsiteY117" fmla="*/ 416549 h 1924333"/>
              <a:gd name="connsiteX118" fmla="*/ 1425921 w 12192000"/>
              <a:gd name="connsiteY118" fmla="*/ 413953 h 1924333"/>
              <a:gd name="connsiteX119" fmla="*/ 1503817 w 12192000"/>
              <a:gd name="connsiteY119" fmla="*/ 380457 h 1924333"/>
              <a:gd name="connsiteX120" fmla="*/ 1639196 w 12192000"/>
              <a:gd name="connsiteY120" fmla="*/ 372785 h 1924333"/>
              <a:gd name="connsiteX121" fmla="*/ 1705606 w 12192000"/>
              <a:gd name="connsiteY121" fmla="*/ 359023 h 1924333"/>
              <a:gd name="connsiteX122" fmla="*/ 1813011 w 12192000"/>
              <a:gd name="connsiteY122" fmla="*/ 331023 h 1924333"/>
              <a:gd name="connsiteX123" fmla="*/ 1831380 w 12192000"/>
              <a:gd name="connsiteY123" fmla="*/ 341307 h 1924333"/>
              <a:gd name="connsiteX124" fmla="*/ 1858612 w 12192000"/>
              <a:gd name="connsiteY124" fmla="*/ 326777 h 1924333"/>
              <a:gd name="connsiteX125" fmla="*/ 1880661 w 12192000"/>
              <a:gd name="connsiteY125" fmla="*/ 335987 h 1924333"/>
              <a:gd name="connsiteX126" fmla="*/ 1941495 w 12192000"/>
              <a:gd name="connsiteY126" fmla="*/ 310792 h 1924333"/>
              <a:gd name="connsiteX127" fmla="*/ 1995402 w 12192000"/>
              <a:gd name="connsiteY127" fmla="*/ 305480 h 1924333"/>
              <a:gd name="connsiteX128" fmla="*/ 2223864 w 12192000"/>
              <a:gd name="connsiteY128" fmla="*/ 266118 h 1924333"/>
              <a:gd name="connsiteX129" fmla="*/ 2418043 w 12192000"/>
              <a:gd name="connsiteY129" fmla="*/ 215314 h 1924333"/>
              <a:gd name="connsiteX130" fmla="*/ 2558461 w 12192000"/>
              <a:gd name="connsiteY130" fmla="*/ 168193 h 1924333"/>
              <a:gd name="connsiteX131" fmla="*/ 2595535 w 12192000"/>
              <a:gd name="connsiteY131" fmla="*/ 158548 h 1924333"/>
              <a:gd name="connsiteX132" fmla="*/ 2626942 w 12192000"/>
              <a:gd name="connsiteY132" fmla="*/ 130400 h 1924333"/>
              <a:gd name="connsiteX133" fmla="*/ 2632225 w 12192000"/>
              <a:gd name="connsiteY133" fmla="*/ 130446 h 1924333"/>
              <a:gd name="connsiteX134" fmla="*/ 2696856 w 12192000"/>
              <a:gd name="connsiteY134" fmla="*/ 128498 h 1924333"/>
              <a:gd name="connsiteX135" fmla="*/ 2759767 w 12192000"/>
              <a:gd name="connsiteY135" fmla="*/ 127784 h 1924333"/>
              <a:gd name="connsiteX136" fmla="*/ 2792685 w 12192000"/>
              <a:gd name="connsiteY136" fmla="*/ 115710 h 1924333"/>
              <a:gd name="connsiteX137" fmla="*/ 2799767 w 12192000"/>
              <a:gd name="connsiteY137" fmla="*/ 113754 h 1924333"/>
              <a:gd name="connsiteX138" fmla="*/ 2829799 w 12192000"/>
              <a:gd name="connsiteY138" fmla="*/ 120042 h 1924333"/>
              <a:gd name="connsiteX139" fmla="*/ 2890704 w 12192000"/>
              <a:gd name="connsiteY139" fmla="*/ 121493 h 1924333"/>
              <a:gd name="connsiteX140" fmla="*/ 3042646 w 12192000"/>
              <a:gd name="connsiteY140" fmla="*/ 112273 h 1924333"/>
              <a:gd name="connsiteX141" fmla="*/ 3146630 w 12192000"/>
              <a:gd name="connsiteY141" fmla="*/ 100898 h 1924333"/>
              <a:gd name="connsiteX142" fmla="*/ 3233163 w 12192000"/>
              <a:gd name="connsiteY142" fmla="*/ 120200 h 1924333"/>
              <a:gd name="connsiteX143" fmla="*/ 3372699 w 12192000"/>
              <a:gd name="connsiteY143" fmla="*/ 129394 h 1924333"/>
              <a:gd name="connsiteX144" fmla="*/ 3394352 w 12192000"/>
              <a:gd name="connsiteY144" fmla="*/ 131671 h 1924333"/>
              <a:gd name="connsiteX145" fmla="*/ 3448218 w 12192000"/>
              <a:gd name="connsiteY145" fmla="*/ 118229 h 1924333"/>
              <a:gd name="connsiteX146" fmla="*/ 3505047 w 12192000"/>
              <a:gd name="connsiteY146" fmla="*/ 115412 h 1924333"/>
              <a:gd name="connsiteX147" fmla="*/ 3521767 w 12192000"/>
              <a:gd name="connsiteY147" fmla="*/ 111071 h 1924333"/>
              <a:gd name="connsiteX148" fmla="*/ 3585137 w 12192000"/>
              <a:gd name="connsiteY148" fmla="*/ 114371 h 1924333"/>
              <a:gd name="connsiteX149" fmla="*/ 3690293 w 12192000"/>
              <a:gd name="connsiteY149" fmla="*/ 98301 h 1924333"/>
              <a:gd name="connsiteX150" fmla="*/ 3867818 w 12192000"/>
              <a:gd name="connsiteY150" fmla="*/ 88985 h 1924333"/>
              <a:gd name="connsiteX151" fmla="*/ 4091337 w 12192000"/>
              <a:gd name="connsiteY151" fmla="*/ 70813 h 1924333"/>
              <a:gd name="connsiteX152" fmla="*/ 4246332 w 12192000"/>
              <a:gd name="connsiteY152" fmla="*/ 41697 h 1924333"/>
              <a:gd name="connsiteX153" fmla="*/ 4266975 w 12192000"/>
              <a:gd name="connsiteY153" fmla="*/ 46592 h 1924333"/>
              <a:gd name="connsiteX154" fmla="*/ 4270566 w 12192000"/>
              <a:gd name="connsiteY154" fmla="*/ 47620 h 1924333"/>
              <a:gd name="connsiteX155" fmla="*/ 4288964 w 12192000"/>
              <a:gd name="connsiteY155" fmla="*/ 52766 h 1924333"/>
              <a:gd name="connsiteX156" fmla="*/ 4365137 w 12192000"/>
              <a:gd name="connsiteY156" fmla="*/ 51783 h 1924333"/>
              <a:gd name="connsiteX157" fmla="*/ 4430546 w 12192000"/>
              <a:gd name="connsiteY157" fmla="*/ 44555 h 1924333"/>
              <a:gd name="connsiteX158" fmla="*/ 4444136 w 12192000"/>
              <a:gd name="connsiteY158" fmla="*/ 39567 h 1924333"/>
              <a:gd name="connsiteX159" fmla="*/ 4534039 w 12192000"/>
              <a:gd name="connsiteY159" fmla="*/ 31604 h 1924333"/>
              <a:gd name="connsiteX160" fmla="*/ 4560448 w 12192000"/>
              <a:gd name="connsiteY160" fmla="*/ 25231 h 1924333"/>
              <a:gd name="connsiteX161" fmla="*/ 4568006 w 12192000"/>
              <a:gd name="connsiteY161" fmla="*/ 25970 h 1924333"/>
              <a:gd name="connsiteX162" fmla="*/ 4595497 w 12192000"/>
              <a:gd name="connsiteY162" fmla="*/ 22958 h 1924333"/>
              <a:gd name="connsiteX163" fmla="*/ 4608623 w 12192000"/>
              <a:gd name="connsiteY163" fmla="*/ 18108 h 1924333"/>
              <a:gd name="connsiteX164" fmla="*/ 4623942 w 12192000"/>
              <a:gd name="connsiteY164" fmla="*/ 22251 h 1924333"/>
              <a:gd name="connsiteX165" fmla="*/ 4664336 w 12192000"/>
              <a:gd name="connsiteY165" fmla="*/ 23306 h 1924333"/>
              <a:gd name="connsiteX166" fmla="*/ 4677385 w 12192000"/>
              <a:gd name="connsiteY166" fmla="*/ 18246 h 1924333"/>
              <a:gd name="connsiteX167" fmla="*/ 4698143 w 12192000"/>
              <a:gd name="connsiteY167" fmla="*/ 18036 h 1924333"/>
              <a:gd name="connsiteX168" fmla="*/ 4750609 w 12192000"/>
              <a:gd name="connsiteY168" fmla="*/ 23611 h 1924333"/>
              <a:gd name="connsiteX169" fmla="*/ 4784658 w 12192000"/>
              <a:gd name="connsiteY169" fmla="*/ 25057 h 1924333"/>
              <a:gd name="connsiteX170" fmla="*/ 4847558 w 12192000"/>
              <a:gd name="connsiteY170" fmla="*/ 38726 h 1924333"/>
              <a:gd name="connsiteX171" fmla="*/ 4909134 w 12192000"/>
              <a:gd name="connsiteY171" fmla="*/ 50659 h 1924333"/>
              <a:gd name="connsiteX172" fmla="*/ 5099219 w 12192000"/>
              <a:gd name="connsiteY172" fmla="*/ 55050 h 1924333"/>
              <a:gd name="connsiteX173" fmla="*/ 5184992 w 12192000"/>
              <a:gd name="connsiteY173" fmla="*/ 67596 h 1924333"/>
              <a:gd name="connsiteX174" fmla="*/ 5229637 w 12192000"/>
              <a:gd name="connsiteY174" fmla="*/ 67789 h 1924333"/>
              <a:gd name="connsiteX175" fmla="*/ 5389346 w 12192000"/>
              <a:gd name="connsiteY175" fmla="*/ 80211 h 1924333"/>
              <a:gd name="connsiteX176" fmla="*/ 5494414 w 12192000"/>
              <a:gd name="connsiteY176" fmla="*/ 75926 h 1924333"/>
              <a:gd name="connsiteX177" fmla="*/ 5528443 w 12192000"/>
              <a:gd name="connsiteY177" fmla="*/ 77206 h 1924333"/>
              <a:gd name="connsiteX178" fmla="*/ 5684939 w 12192000"/>
              <a:gd name="connsiteY178" fmla="*/ 50269 h 1924333"/>
              <a:gd name="connsiteX179" fmla="*/ 5765146 w 12192000"/>
              <a:gd name="connsiteY179" fmla="*/ 50414 h 1924333"/>
              <a:gd name="connsiteX180" fmla="*/ 5848655 w 12192000"/>
              <a:gd name="connsiteY180" fmla="*/ 35257 h 1924333"/>
              <a:gd name="connsiteX181" fmla="*/ 5930656 w 12192000"/>
              <a:gd name="connsiteY181" fmla="*/ 30131 h 1924333"/>
              <a:gd name="connsiteX182" fmla="*/ 6124150 w 12192000"/>
              <a:gd name="connsiteY182" fmla="*/ 31679 h 1924333"/>
              <a:gd name="connsiteX183" fmla="*/ 6189199 w 12192000"/>
              <a:gd name="connsiteY183" fmla="*/ 588 h 1924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2192000" h="1924333">
                <a:moveTo>
                  <a:pt x="6189199" y="588"/>
                </a:moveTo>
                <a:cubicBezTo>
                  <a:pt x="6196356" y="-574"/>
                  <a:pt x="6202609" y="-108"/>
                  <a:pt x="6207079" y="2850"/>
                </a:cubicBezTo>
                <a:cubicBezTo>
                  <a:pt x="6222026" y="2749"/>
                  <a:pt x="6273489" y="3767"/>
                  <a:pt x="6285610" y="18131"/>
                </a:cubicBezTo>
                <a:cubicBezTo>
                  <a:pt x="6307255" y="18685"/>
                  <a:pt x="6357141" y="23793"/>
                  <a:pt x="6378008" y="24625"/>
                </a:cubicBezTo>
                <a:cubicBezTo>
                  <a:pt x="6409946" y="30645"/>
                  <a:pt x="6438307" y="10375"/>
                  <a:pt x="6466340" y="21366"/>
                </a:cubicBezTo>
                <a:cubicBezTo>
                  <a:pt x="6488276" y="31229"/>
                  <a:pt x="6529854" y="28110"/>
                  <a:pt x="6553334" y="35307"/>
                </a:cubicBezTo>
                <a:cubicBezTo>
                  <a:pt x="6561737" y="48059"/>
                  <a:pt x="6609188" y="62087"/>
                  <a:pt x="6626068" y="58045"/>
                </a:cubicBezTo>
                <a:cubicBezTo>
                  <a:pt x="6660952" y="66570"/>
                  <a:pt x="6666277" y="84716"/>
                  <a:pt x="6692303" y="91487"/>
                </a:cubicBezTo>
                <a:lnTo>
                  <a:pt x="6733670" y="118130"/>
                </a:lnTo>
                <a:lnTo>
                  <a:pt x="6798016" y="112271"/>
                </a:lnTo>
                <a:lnTo>
                  <a:pt x="6801081" y="114963"/>
                </a:lnTo>
                <a:cubicBezTo>
                  <a:pt x="6806919" y="120140"/>
                  <a:pt x="6812832" y="125016"/>
                  <a:pt x="6819351" y="128825"/>
                </a:cubicBezTo>
                <a:cubicBezTo>
                  <a:pt x="6825742" y="109997"/>
                  <a:pt x="6840132" y="116541"/>
                  <a:pt x="6852732" y="123321"/>
                </a:cubicBezTo>
                <a:lnTo>
                  <a:pt x="6865247" y="128836"/>
                </a:lnTo>
                <a:lnTo>
                  <a:pt x="6905517" y="129265"/>
                </a:lnTo>
                <a:cubicBezTo>
                  <a:pt x="6934052" y="140042"/>
                  <a:pt x="6939773" y="141556"/>
                  <a:pt x="6950286" y="150104"/>
                </a:cubicBezTo>
                <a:lnTo>
                  <a:pt x="7003442" y="136136"/>
                </a:lnTo>
                <a:lnTo>
                  <a:pt x="7160047" y="166721"/>
                </a:lnTo>
                <a:cubicBezTo>
                  <a:pt x="7207281" y="179911"/>
                  <a:pt x="7280644" y="210197"/>
                  <a:pt x="7325604" y="215867"/>
                </a:cubicBezTo>
                <a:cubicBezTo>
                  <a:pt x="7460113" y="233904"/>
                  <a:pt x="7393081" y="242880"/>
                  <a:pt x="7540522" y="239374"/>
                </a:cubicBezTo>
                <a:cubicBezTo>
                  <a:pt x="7545714" y="234872"/>
                  <a:pt x="7605972" y="231727"/>
                  <a:pt x="7612071" y="229553"/>
                </a:cubicBezTo>
                <a:lnTo>
                  <a:pt x="7651995" y="244567"/>
                </a:lnTo>
                <a:lnTo>
                  <a:pt x="7725761" y="258638"/>
                </a:lnTo>
                <a:lnTo>
                  <a:pt x="7823038" y="287078"/>
                </a:lnTo>
                <a:cubicBezTo>
                  <a:pt x="7837080" y="286482"/>
                  <a:pt x="7851647" y="286498"/>
                  <a:pt x="7866405" y="287288"/>
                </a:cubicBezTo>
                <a:lnTo>
                  <a:pt x="7875021" y="288224"/>
                </a:lnTo>
                <a:cubicBezTo>
                  <a:pt x="7875062" y="288354"/>
                  <a:pt x="7875105" y="288483"/>
                  <a:pt x="7875146" y="288614"/>
                </a:cubicBezTo>
                <a:cubicBezTo>
                  <a:pt x="7880550" y="289202"/>
                  <a:pt x="7901153" y="290716"/>
                  <a:pt x="7907443" y="291752"/>
                </a:cubicBezTo>
                <a:lnTo>
                  <a:pt x="7912892" y="294833"/>
                </a:lnTo>
                <a:lnTo>
                  <a:pt x="7946345" y="319359"/>
                </a:lnTo>
                <a:cubicBezTo>
                  <a:pt x="7958657" y="312776"/>
                  <a:pt x="7996513" y="309749"/>
                  <a:pt x="8021238" y="315159"/>
                </a:cubicBezTo>
                <a:cubicBezTo>
                  <a:pt x="8045964" y="320570"/>
                  <a:pt x="8058169" y="340462"/>
                  <a:pt x="8094697" y="351819"/>
                </a:cubicBezTo>
                <a:cubicBezTo>
                  <a:pt x="8129587" y="361154"/>
                  <a:pt x="8116181" y="360544"/>
                  <a:pt x="8155208" y="371168"/>
                </a:cubicBezTo>
                <a:cubicBezTo>
                  <a:pt x="8196217" y="383300"/>
                  <a:pt x="8205468" y="391801"/>
                  <a:pt x="8248472" y="400489"/>
                </a:cubicBezTo>
                <a:cubicBezTo>
                  <a:pt x="8283932" y="419791"/>
                  <a:pt x="8278617" y="392031"/>
                  <a:pt x="8300068" y="405531"/>
                </a:cubicBezTo>
                <a:lnTo>
                  <a:pt x="8356293" y="403328"/>
                </a:lnTo>
                <a:cubicBezTo>
                  <a:pt x="8377247" y="404463"/>
                  <a:pt x="8438442" y="433194"/>
                  <a:pt x="8475838" y="435524"/>
                </a:cubicBezTo>
                <a:cubicBezTo>
                  <a:pt x="8510241" y="438037"/>
                  <a:pt x="8545511" y="449840"/>
                  <a:pt x="8575216" y="450198"/>
                </a:cubicBezTo>
                <a:lnTo>
                  <a:pt x="8588650" y="447070"/>
                </a:lnTo>
                <a:lnTo>
                  <a:pt x="8612184" y="439577"/>
                </a:lnTo>
                <a:lnTo>
                  <a:pt x="8630713" y="433015"/>
                </a:lnTo>
                <a:cubicBezTo>
                  <a:pt x="8635870" y="429519"/>
                  <a:pt x="8700685" y="428411"/>
                  <a:pt x="8704240" y="422865"/>
                </a:cubicBezTo>
                <a:cubicBezTo>
                  <a:pt x="8761777" y="429549"/>
                  <a:pt x="8768302" y="427178"/>
                  <a:pt x="8829513" y="429389"/>
                </a:cubicBezTo>
                <a:cubicBezTo>
                  <a:pt x="8922895" y="444672"/>
                  <a:pt x="8924579" y="401507"/>
                  <a:pt x="9083651" y="390744"/>
                </a:cubicBezTo>
                <a:cubicBezTo>
                  <a:pt x="9138403" y="388032"/>
                  <a:pt x="9315003" y="378647"/>
                  <a:pt x="9371402" y="371809"/>
                </a:cubicBezTo>
                <a:cubicBezTo>
                  <a:pt x="9358632" y="337502"/>
                  <a:pt x="9402842" y="379364"/>
                  <a:pt x="9429586" y="369213"/>
                </a:cubicBezTo>
                <a:cubicBezTo>
                  <a:pt x="9449312" y="370213"/>
                  <a:pt x="9473938" y="373270"/>
                  <a:pt x="9489757" y="377814"/>
                </a:cubicBezTo>
                <a:cubicBezTo>
                  <a:pt x="9498164" y="379256"/>
                  <a:pt x="9507139" y="379272"/>
                  <a:pt x="9516954" y="376991"/>
                </a:cubicBezTo>
                <a:cubicBezTo>
                  <a:pt x="9548430" y="354766"/>
                  <a:pt x="9591874" y="370315"/>
                  <a:pt x="9645588" y="363590"/>
                </a:cubicBezTo>
                <a:cubicBezTo>
                  <a:pt x="9660487" y="368814"/>
                  <a:pt x="9710817" y="350550"/>
                  <a:pt x="9722896" y="360983"/>
                </a:cubicBezTo>
                <a:cubicBezTo>
                  <a:pt x="9733918" y="362239"/>
                  <a:pt x="9745201" y="356679"/>
                  <a:pt x="9752803" y="368492"/>
                </a:cubicBezTo>
                <a:cubicBezTo>
                  <a:pt x="9793268" y="374490"/>
                  <a:pt x="9843313" y="380978"/>
                  <a:pt x="9890305" y="380736"/>
                </a:cubicBezTo>
                <a:cubicBezTo>
                  <a:pt x="9912701" y="380083"/>
                  <a:pt x="9926523" y="379037"/>
                  <a:pt x="9939767" y="377776"/>
                </a:cubicBezTo>
                <a:lnTo>
                  <a:pt x="9944355" y="377352"/>
                </a:lnTo>
                <a:lnTo>
                  <a:pt x="9953719" y="375642"/>
                </a:lnTo>
                <a:lnTo>
                  <a:pt x="9955809" y="376294"/>
                </a:lnTo>
                <a:lnTo>
                  <a:pt x="10032710" y="394940"/>
                </a:lnTo>
                <a:lnTo>
                  <a:pt x="10049925" y="404971"/>
                </a:lnTo>
                <a:lnTo>
                  <a:pt x="10112671" y="414549"/>
                </a:lnTo>
                <a:cubicBezTo>
                  <a:pt x="10169643" y="412125"/>
                  <a:pt x="10132220" y="425358"/>
                  <a:pt x="10170853" y="435168"/>
                </a:cubicBezTo>
                <a:cubicBezTo>
                  <a:pt x="10206088" y="442020"/>
                  <a:pt x="10240809" y="454081"/>
                  <a:pt x="10290184" y="448123"/>
                </a:cubicBezTo>
                <a:cubicBezTo>
                  <a:pt x="10301813" y="444919"/>
                  <a:pt x="10315233" y="449499"/>
                  <a:pt x="10320158" y="458352"/>
                </a:cubicBezTo>
                <a:cubicBezTo>
                  <a:pt x="10321006" y="459876"/>
                  <a:pt x="10321565" y="461470"/>
                  <a:pt x="10321815" y="463087"/>
                </a:cubicBezTo>
                <a:cubicBezTo>
                  <a:pt x="10354058" y="457158"/>
                  <a:pt x="10355176" y="470634"/>
                  <a:pt x="10373742" y="464538"/>
                </a:cubicBezTo>
                <a:cubicBezTo>
                  <a:pt x="10403060" y="475292"/>
                  <a:pt x="10411841" y="497597"/>
                  <a:pt x="10428532" y="492504"/>
                </a:cubicBezTo>
                <a:cubicBezTo>
                  <a:pt x="10440561" y="500742"/>
                  <a:pt x="10446267" y="521930"/>
                  <a:pt x="10466490" y="517759"/>
                </a:cubicBezTo>
                <a:cubicBezTo>
                  <a:pt x="10464622" y="519986"/>
                  <a:pt x="10465013" y="521261"/>
                  <a:pt x="10466675" y="522076"/>
                </a:cubicBezTo>
                <a:lnTo>
                  <a:pt x="10470309" y="522792"/>
                </a:lnTo>
                <a:lnTo>
                  <a:pt x="10474138" y="519761"/>
                </a:lnTo>
                <a:cubicBezTo>
                  <a:pt x="10488888" y="509612"/>
                  <a:pt x="10484914" y="524734"/>
                  <a:pt x="10501100" y="528263"/>
                </a:cubicBezTo>
                <a:cubicBezTo>
                  <a:pt x="10508412" y="530705"/>
                  <a:pt x="10505426" y="533743"/>
                  <a:pt x="10502395" y="536393"/>
                </a:cubicBezTo>
                <a:lnTo>
                  <a:pt x="10689496" y="560233"/>
                </a:lnTo>
                <a:cubicBezTo>
                  <a:pt x="10721441" y="573640"/>
                  <a:pt x="10757547" y="582937"/>
                  <a:pt x="10788736" y="613188"/>
                </a:cubicBezTo>
                <a:cubicBezTo>
                  <a:pt x="10794510" y="621641"/>
                  <a:pt x="10807098" y="616073"/>
                  <a:pt x="10819747" y="621351"/>
                </a:cubicBezTo>
                <a:cubicBezTo>
                  <a:pt x="10832398" y="626630"/>
                  <a:pt x="10846356" y="639592"/>
                  <a:pt x="10864632" y="644858"/>
                </a:cubicBezTo>
                <a:cubicBezTo>
                  <a:pt x="10895617" y="652290"/>
                  <a:pt x="10921550" y="640451"/>
                  <a:pt x="10929407" y="652945"/>
                </a:cubicBezTo>
                <a:cubicBezTo>
                  <a:pt x="10945460" y="653176"/>
                  <a:pt x="10968148" y="640553"/>
                  <a:pt x="10979412" y="654217"/>
                </a:cubicBezTo>
                <a:cubicBezTo>
                  <a:pt x="10981679" y="643737"/>
                  <a:pt x="10997287" y="663414"/>
                  <a:pt x="11006959" y="657017"/>
                </a:cubicBezTo>
                <a:cubicBezTo>
                  <a:pt x="11023230" y="659396"/>
                  <a:pt x="11051890" y="662462"/>
                  <a:pt x="11077038" y="668487"/>
                </a:cubicBezTo>
                <a:cubicBezTo>
                  <a:pt x="11097000" y="690299"/>
                  <a:pt x="11141286" y="676399"/>
                  <a:pt x="11157850" y="693164"/>
                </a:cubicBezTo>
                <a:cubicBezTo>
                  <a:pt x="11163800" y="695757"/>
                  <a:pt x="11169599" y="696942"/>
                  <a:pt x="11175276" y="697243"/>
                </a:cubicBezTo>
                <a:lnTo>
                  <a:pt x="11191131" y="696085"/>
                </a:lnTo>
                <a:lnTo>
                  <a:pt x="11195573" y="691751"/>
                </a:lnTo>
                <a:lnTo>
                  <a:pt x="11205299" y="693247"/>
                </a:lnTo>
                <a:lnTo>
                  <a:pt x="11223770" y="690335"/>
                </a:lnTo>
                <a:cubicBezTo>
                  <a:pt x="11237778" y="693777"/>
                  <a:pt x="11256852" y="701947"/>
                  <a:pt x="11292119" y="713311"/>
                </a:cubicBezTo>
                <a:cubicBezTo>
                  <a:pt x="11334878" y="733451"/>
                  <a:pt x="11401662" y="729175"/>
                  <a:pt x="11435379" y="758519"/>
                </a:cubicBezTo>
                <a:lnTo>
                  <a:pt x="11604406" y="810476"/>
                </a:lnTo>
                <a:lnTo>
                  <a:pt x="11652155" y="825109"/>
                </a:lnTo>
                <a:lnTo>
                  <a:pt x="11654192" y="827301"/>
                </a:lnTo>
                <a:cubicBezTo>
                  <a:pt x="11661650" y="834729"/>
                  <a:pt x="11669215" y="841480"/>
                  <a:pt x="11676599" y="846628"/>
                </a:cubicBezTo>
                <a:cubicBezTo>
                  <a:pt x="11688258" y="861760"/>
                  <a:pt x="11752266" y="896888"/>
                  <a:pt x="11775168" y="890664"/>
                </a:cubicBezTo>
                <a:cubicBezTo>
                  <a:pt x="11790977" y="883819"/>
                  <a:pt x="11808364" y="879901"/>
                  <a:pt x="11826341" y="877558"/>
                </a:cubicBezTo>
                <a:lnTo>
                  <a:pt x="11879068" y="874038"/>
                </a:lnTo>
                <a:lnTo>
                  <a:pt x="11889563" y="878619"/>
                </a:lnTo>
                <a:lnTo>
                  <a:pt x="12016613" y="886111"/>
                </a:lnTo>
                <a:lnTo>
                  <a:pt x="12108292" y="868500"/>
                </a:lnTo>
                <a:cubicBezTo>
                  <a:pt x="12129725" y="867311"/>
                  <a:pt x="12157891" y="874537"/>
                  <a:pt x="12182910" y="882003"/>
                </a:cubicBezTo>
                <a:lnTo>
                  <a:pt x="12192000" y="884778"/>
                </a:lnTo>
                <a:lnTo>
                  <a:pt x="12192000" y="1610315"/>
                </a:lnTo>
                <a:lnTo>
                  <a:pt x="12191998" y="1610315"/>
                </a:lnTo>
                <a:lnTo>
                  <a:pt x="12191998" y="1924333"/>
                </a:lnTo>
                <a:lnTo>
                  <a:pt x="0" y="1924333"/>
                </a:lnTo>
                <a:lnTo>
                  <a:pt x="0" y="505159"/>
                </a:lnTo>
                <a:lnTo>
                  <a:pt x="5722" y="508889"/>
                </a:lnTo>
                <a:cubicBezTo>
                  <a:pt x="21614" y="518548"/>
                  <a:pt x="33814" y="524781"/>
                  <a:pt x="38476" y="524137"/>
                </a:cubicBezTo>
                <a:cubicBezTo>
                  <a:pt x="99229" y="544180"/>
                  <a:pt x="142010" y="538457"/>
                  <a:pt x="192883" y="545272"/>
                </a:cubicBezTo>
                <a:cubicBezTo>
                  <a:pt x="277629" y="525210"/>
                  <a:pt x="293434" y="558443"/>
                  <a:pt x="343710" y="565029"/>
                </a:cubicBezTo>
                <a:cubicBezTo>
                  <a:pt x="383094" y="555729"/>
                  <a:pt x="425462" y="556271"/>
                  <a:pt x="471066" y="549837"/>
                </a:cubicBezTo>
                <a:cubicBezTo>
                  <a:pt x="513583" y="544428"/>
                  <a:pt x="569194" y="531004"/>
                  <a:pt x="617333" y="526428"/>
                </a:cubicBezTo>
                <a:cubicBezTo>
                  <a:pt x="660031" y="520760"/>
                  <a:pt x="696675" y="523882"/>
                  <a:pt x="725203" y="523793"/>
                </a:cubicBezTo>
                <a:cubicBezTo>
                  <a:pt x="736650" y="521695"/>
                  <a:pt x="780513" y="502146"/>
                  <a:pt x="788494" y="505799"/>
                </a:cubicBezTo>
                <a:lnTo>
                  <a:pt x="885977" y="526585"/>
                </a:lnTo>
                <a:cubicBezTo>
                  <a:pt x="906140" y="522837"/>
                  <a:pt x="917203" y="532232"/>
                  <a:pt x="932142" y="528005"/>
                </a:cubicBezTo>
                <a:cubicBezTo>
                  <a:pt x="963701" y="524128"/>
                  <a:pt x="1061555" y="499582"/>
                  <a:pt x="1090404" y="498299"/>
                </a:cubicBezTo>
                <a:cubicBezTo>
                  <a:pt x="1132840" y="494057"/>
                  <a:pt x="1148476" y="496041"/>
                  <a:pt x="1188628" y="483151"/>
                </a:cubicBezTo>
                <a:cubicBezTo>
                  <a:pt x="1230397" y="468408"/>
                  <a:pt x="1278711" y="457638"/>
                  <a:pt x="1316247" y="425979"/>
                </a:cubicBezTo>
                <a:cubicBezTo>
                  <a:pt x="1322662" y="417251"/>
                  <a:pt x="1339433" y="418553"/>
                  <a:pt x="1357712" y="416549"/>
                </a:cubicBezTo>
                <a:cubicBezTo>
                  <a:pt x="1375991" y="414544"/>
                  <a:pt x="1423507" y="412949"/>
                  <a:pt x="1425921" y="413953"/>
                </a:cubicBezTo>
                <a:cubicBezTo>
                  <a:pt x="1450272" y="407937"/>
                  <a:pt x="1458223" y="388156"/>
                  <a:pt x="1503817" y="380457"/>
                </a:cubicBezTo>
                <a:cubicBezTo>
                  <a:pt x="1541095" y="377398"/>
                  <a:pt x="1605565" y="376357"/>
                  <a:pt x="1639196" y="372785"/>
                </a:cubicBezTo>
                <a:cubicBezTo>
                  <a:pt x="1653280" y="376736"/>
                  <a:pt x="1695289" y="365766"/>
                  <a:pt x="1705606" y="359023"/>
                </a:cubicBezTo>
                <a:cubicBezTo>
                  <a:pt x="1729169" y="336295"/>
                  <a:pt x="1793207" y="348537"/>
                  <a:pt x="1813011" y="331023"/>
                </a:cubicBezTo>
                <a:cubicBezTo>
                  <a:pt x="1820772" y="328179"/>
                  <a:pt x="1823566" y="341833"/>
                  <a:pt x="1831380" y="341307"/>
                </a:cubicBezTo>
                <a:lnTo>
                  <a:pt x="1858612" y="326777"/>
                </a:lnTo>
                <a:lnTo>
                  <a:pt x="1880661" y="335987"/>
                </a:lnTo>
                <a:lnTo>
                  <a:pt x="1941495" y="310792"/>
                </a:lnTo>
                <a:cubicBezTo>
                  <a:pt x="1978970" y="307223"/>
                  <a:pt x="1947391" y="291714"/>
                  <a:pt x="1995402" y="305480"/>
                </a:cubicBezTo>
                <a:cubicBezTo>
                  <a:pt x="2042464" y="298034"/>
                  <a:pt x="2153424" y="281146"/>
                  <a:pt x="2223864" y="266118"/>
                </a:cubicBezTo>
                <a:cubicBezTo>
                  <a:pt x="2261296" y="256300"/>
                  <a:pt x="2360518" y="238323"/>
                  <a:pt x="2418043" y="215314"/>
                </a:cubicBezTo>
                <a:cubicBezTo>
                  <a:pt x="2472088" y="206823"/>
                  <a:pt x="2499422" y="162612"/>
                  <a:pt x="2558461" y="168193"/>
                </a:cubicBezTo>
                <a:cubicBezTo>
                  <a:pt x="2559660" y="164506"/>
                  <a:pt x="2592244" y="161337"/>
                  <a:pt x="2595535" y="158548"/>
                </a:cubicBezTo>
                <a:lnTo>
                  <a:pt x="2626942" y="130400"/>
                </a:lnTo>
                <a:lnTo>
                  <a:pt x="2632225" y="130446"/>
                </a:lnTo>
                <a:lnTo>
                  <a:pt x="2696856" y="128498"/>
                </a:lnTo>
                <a:lnTo>
                  <a:pt x="2759767" y="127784"/>
                </a:lnTo>
                <a:cubicBezTo>
                  <a:pt x="2770024" y="123546"/>
                  <a:pt x="2781047" y="119463"/>
                  <a:pt x="2792685" y="115710"/>
                </a:cubicBezTo>
                <a:lnTo>
                  <a:pt x="2799767" y="113754"/>
                </a:lnTo>
                <a:lnTo>
                  <a:pt x="2829799" y="120042"/>
                </a:lnTo>
                <a:lnTo>
                  <a:pt x="2890704" y="121493"/>
                </a:lnTo>
                <a:cubicBezTo>
                  <a:pt x="2935390" y="121035"/>
                  <a:pt x="2990780" y="113193"/>
                  <a:pt x="3042646" y="112273"/>
                </a:cubicBezTo>
                <a:cubicBezTo>
                  <a:pt x="3077119" y="111474"/>
                  <a:pt x="3124089" y="100414"/>
                  <a:pt x="3146630" y="100898"/>
                </a:cubicBezTo>
                <a:cubicBezTo>
                  <a:pt x="3169381" y="117699"/>
                  <a:pt x="3224695" y="125864"/>
                  <a:pt x="3233163" y="120200"/>
                </a:cubicBezTo>
                <a:lnTo>
                  <a:pt x="3372699" y="129394"/>
                </a:lnTo>
                <a:cubicBezTo>
                  <a:pt x="3389020" y="126586"/>
                  <a:pt x="3397563" y="116804"/>
                  <a:pt x="3394352" y="131671"/>
                </a:cubicBezTo>
                <a:cubicBezTo>
                  <a:pt x="3406102" y="131485"/>
                  <a:pt x="3429770" y="120938"/>
                  <a:pt x="3448218" y="118229"/>
                </a:cubicBezTo>
                <a:lnTo>
                  <a:pt x="3505047" y="115412"/>
                </a:lnTo>
                <a:lnTo>
                  <a:pt x="3521767" y="111071"/>
                </a:lnTo>
                <a:cubicBezTo>
                  <a:pt x="3526335" y="108877"/>
                  <a:pt x="3582156" y="117732"/>
                  <a:pt x="3585137" y="114371"/>
                </a:cubicBezTo>
                <a:cubicBezTo>
                  <a:pt x="3638265" y="102098"/>
                  <a:pt x="3633789" y="98565"/>
                  <a:pt x="3690293" y="98301"/>
                </a:cubicBezTo>
                <a:cubicBezTo>
                  <a:pt x="3782197" y="112746"/>
                  <a:pt x="3826738" y="92943"/>
                  <a:pt x="3867818" y="88985"/>
                </a:cubicBezTo>
                <a:cubicBezTo>
                  <a:pt x="3943777" y="81477"/>
                  <a:pt x="3990501" y="75194"/>
                  <a:pt x="4091337" y="70813"/>
                </a:cubicBezTo>
                <a:cubicBezTo>
                  <a:pt x="4154422" y="62932"/>
                  <a:pt x="4217060" y="45734"/>
                  <a:pt x="4246332" y="41697"/>
                </a:cubicBezTo>
                <a:cubicBezTo>
                  <a:pt x="4253308" y="42804"/>
                  <a:pt x="4260125" y="44606"/>
                  <a:pt x="4266975" y="46592"/>
                </a:cubicBezTo>
                <a:lnTo>
                  <a:pt x="4270566" y="47620"/>
                </a:lnTo>
                <a:lnTo>
                  <a:pt x="4288964" y="52766"/>
                </a:lnTo>
                <a:lnTo>
                  <a:pt x="4365137" y="51783"/>
                </a:lnTo>
                <a:lnTo>
                  <a:pt x="4430546" y="44555"/>
                </a:lnTo>
                <a:lnTo>
                  <a:pt x="4444136" y="39567"/>
                </a:lnTo>
                <a:lnTo>
                  <a:pt x="4534039" y="31604"/>
                </a:lnTo>
                <a:lnTo>
                  <a:pt x="4560448" y="25231"/>
                </a:lnTo>
                <a:lnTo>
                  <a:pt x="4568006" y="25970"/>
                </a:lnTo>
                <a:cubicBezTo>
                  <a:pt x="4580278" y="23866"/>
                  <a:pt x="4594878" y="14904"/>
                  <a:pt x="4595497" y="22958"/>
                </a:cubicBezTo>
                <a:lnTo>
                  <a:pt x="4608623" y="18108"/>
                </a:lnTo>
                <a:lnTo>
                  <a:pt x="4623942" y="22251"/>
                </a:lnTo>
                <a:cubicBezTo>
                  <a:pt x="4633227" y="23117"/>
                  <a:pt x="4655429" y="23973"/>
                  <a:pt x="4664336" y="23306"/>
                </a:cubicBezTo>
                <a:lnTo>
                  <a:pt x="4677385" y="18246"/>
                </a:lnTo>
                <a:lnTo>
                  <a:pt x="4698143" y="18036"/>
                </a:lnTo>
                <a:cubicBezTo>
                  <a:pt x="4710347" y="18931"/>
                  <a:pt x="4736189" y="22441"/>
                  <a:pt x="4750609" y="23611"/>
                </a:cubicBezTo>
                <a:cubicBezTo>
                  <a:pt x="4764270" y="27424"/>
                  <a:pt x="4774858" y="29782"/>
                  <a:pt x="4784658" y="25057"/>
                </a:cubicBezTo>
                <a:cubicBezTo>
                  <a:pt x="4804708" y="29613"/>
                  <a:pt x="4822811" y="48263"/>
                  <a:pt x="4847558" y="38726"/>
                </a:cubicBezTo>
                <a:cubicBezTo>
                  <a:pt x="4868304" y="42993"/>
                  <a:pt x="4867190" y="47939"/>
                  <a:pt x="4909134" y="50659"/>
                </a:cubicBezTo>
                <a:cubicBezTo>
                  <a:pt x="4945026" y="52455"/>
                  <a:pt x="5063406" y="54096"/>
                  <a:pt x="5099219" y="55050"/>
                </a:cubicBezTo>
                <a:cubicBezTo>
                  <a:pt x="5145195" y="57873"/>
                  <a:pt x="5163254" y="65473"/>
                  <a:pt x="5184992" y="67596"/>
                </a:cubicBezTo>
                <a:cubicBezTo>
                  <a:pt x="5206728" y="69720"/>
                  <a:pt x="5195578" y="65687"/>
                  <a:pt x="5229637" y="67789"/>
                </a:cubicBezTo>
                <a:cubicBezTo>
                  <a:pt x="5263695" y="69892"/>
                  <a:pt x="5345217" y="78854"/>
                  <a:pt x="5389346" y="80211"/>
                </a:cubicBezTo>
                <a:cubicBezTo>
                  <a:pt x="5425889" y="83191"/>
                  <a:pt x="5461943" y="84751"/>
                  <a:pt x="5494414" y="75926"/>
                </a:cubicBezTo>
                <a:lnTo>
                  <a:pt x="5528443" y="77206"/>
                </a:lnTo>
                <a:cubicBezTo>
                  <a:pt x="5582723" y="71370"/>
                  <a:pt x="5638917" y="68385"/>
                  <a:pt x="5684939" y="50269"/>
                </a:cubicBezTo>
                <a:cubicBezTo>
                  <a:pt x="5724389" y="45804"/>
                  <a:pt x="5737860" y="52916"/>
                  <a:pt x="5765146" y="50414"/>
                </a:cubicBezTo>
                <a:cubicBezTo>
                  <a:pt x="5792695" y="43060"/>
                  <a:pt x="5827352" y="38097"/>
                  <a:pt x="5848655" y="35257"/>
                </a:cubicBezTo>
                <a:lnTo>
                  <a:pt x="5930656" y="30131"/>
                </a:lnTo>
                <a:lnTo>
                  <a:pt x="6124150" y="31679"/>
                </a:lnTo>
                <a:cubicBezTo>
                  <a:pt x="6138131" y="22216"/>
                  <a:pt x="6167730" y="4075"/>
                  <a:pt x="6189199" y="58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E0EEBF-E287-ADF6-2C44-2876BED86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pic>
        <p:nvPicPr>
          <p:cNvPr id="6" name="Graphic 5" descr="Question Mark with solid fill">
            <a:extLst>
              <a:ext uri="{FF2B5EF4-FFF2-40B4-BE49-F238E27FC236}">
                <a16:creationId xmlns:a16="http://schemas.microsoft.com/office/drawing/2014/main" id="{416F3CCB-6833-BEED-8C41-6D6DC0CBA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77933" y="967931"/>
            <a:ext cx="3972561" cy="39725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6E283D-14A0-3F24-E91E-CCA441DCD708}"/>
              </a:ext>
            </a:extLst>
          </p:cNvPr>
          <p:cNvSpPr txBox="1"/>
          <p:nvPr/>
        </p:nvSpPr>
        <p:spPr>
          <a:xfrm>
            <a:off x="1365076" y="1722573"/>
            <a:ext cx="4578524" cy="2785378"/>
          </a:xfrm>
          <a:prstGeom prst="rect">
            <a:avLst/>
          </a:prstGeom>
          <a:solidFill>
            <a:srgbClr val="CFB87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If a deadline is missed, </a:t>
            </a:r>
            <a:r>
              <a:rPr lang="en-US" sz="2500" b="1" u="sng" dirty="0"/>
              <a:t>continue to send documents</a:t>
            </a:r>
            <a:r>
              <a:rPr lang="en-US" sz="2500" b="1" dirty="0"/>
              <a:t> </a:t>
            </a:r>
            <a:r>
              <a:rPr lang="en-US" sz="2500" dirty="0"/>
              <a:t>to the PSC. The PSC will continue to process after published deadlines but cannot </a:t>
            </a:r>
            <a:r>
              <a:rPr lang="en-US" sz="2500" i="1" dirty="0"/>
              <a:t>guarantee</a:t>
            </a:r>
            <a:r>
              <a:rPr lang="en-US" sz="2500" dirty="0"/>
              <a:t> payment/posting will occur by FYE. </a:t>
            </a:r>
          </a:p>
        </p:txBody>
      </p:sp>
    </p:spTree>
    <p:extLst>
      <p:ext uri="{BB962C8B-B14F-4D97-AF65-F5344CB8AC3E}">
        <p14:creationId xmlns:p14="http://schemas.microsoft.com/office/powerpoint/2010/main" val="381902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Today’s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465C1-A17A-AD59-8EC5-74AF1112D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1650260"/>
            <a:ext cx="4462082" cy="427024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PSC FYE Deadlines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Purchasing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Supplier Support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Payable Services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Travel/Reimbursement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Procurement Card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PSC Systems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Accruals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BBEEB0-4D8F-FBF0-053E-2960AB193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F93F62-6869-10FC-8B42-1802E34CF150}"/>
              </a:ext>
            </a:extLst>
          </p:cNvPr>
          <p:cNvSpPr txBox="1">
            <a:spLocks/>
          </p:cNvSpPr>
          <p:nvPr/>
        </p:nvSpPr>
        <p:spPr>
          <a:xfrm>
            <a:off x="5908737" y="1769634"/>
            <a:ext cx="4462082" cy="1811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Reminders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FY26 Activity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Encumbrances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0B28FC-AAFB-51B4-0681-A056D7193C2F}"/>
              </a:ext>
            </a:extLst>
          </p:cNvPr>
          <p:cNvSpPr txBox="1"/>
          <p:nvPr/>
        </p:nvSpPr>
        <p:spPr>
          <a:xfrm>
            <a:off x="6794575" y="4324772"/>
            <a:ext cx="3885866" cy="1477328"/>
          </a:xfrm>
          <a:prstGeom prst="rect">
            <a:avLst/>
          </a:prstGeom>
          <a:solidFill>
            <a:srgbClr val="CFB87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If a deadline is missed, continue to send documents to PSC. PSC will continue to process after published deadlines but cannot guarantee payment/posting will occur by FYE. </a:t>
            </a:r>
          </a:p>
        </p:txBody>
      </p:sp>
      <p:pic>
        <p:nvPicPr>
          <p:cNvPr id="15" name="Graphic 14" descr="List with solid fill">
            <a:extLst>
              <a:ext uri="{FF2B5EF4-FFF2-40B4-BE49-F238E27FC236}">
                <a16:creationId xmlns:a16="http://schemas.microsoft.com/office/drawing/2014/main" id="{C1C1FC66-EAB0-6264-5116-2FAD59264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98375" y="788388"/>
            <a:ext cx="1337845" cy="133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26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671" y="198531"/>
            <a:ext cx="954340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Purchasing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465C1-A17A-AD59-8EC5-74AF1112D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275" y="1267097"/>
            <a:ext cx="11579670" cy="5590899"/>
          </a:xfrm>
        </p:spPr>
        <p:txBody>
          <a:bodyPr anchor="ctr">
            <a:noAutofit/>
          </a:bodyPr>
          <a:lstStyle/>
          <a:p>
            <a:r>
              <a:rPr lang="en-US" sz="2500" b="1" i="1" dirty="0"/>
              <a:t>February 1, 2025</a:t>
            </a:r>
          </a:p>
          <a:p>
            <a:pPr marL="714375" lvl="1" indent="-342900">
              <a:buFont typeface="Wingdings" panose="05000000000000000000" pitchFamily="2" charset="2"/>
              <a:buChar char="ü"/>
            </a:pPr>
            <a:r>
              <a:rPr lang="en-US" sz="2000" dirty="0"/>
              <a:t>Last day to submit </a:t>
            </a:r>
            <a:r>
              <a:rPr lang="en-US" sz="2000" b="1" dirty="0"/>
              <a:t>REQUESTS FOR PROPOSALS</a:t>
            </a:r>
            <a:r>
              <a:rPr lang="en-US" sz="2000" dirty="0"/>
              <a:t> </a:t>
            </a:r>
            <a:r>
              <a:rPr lang="en-US" sz="1500" dirty="0"/>
              <a:t>($500,000 and up)</a:t>
            </a:r>
            <a:r>
              <a:rPr lang="en-US" sz="2000" dirty="0"/>
              <a:t> </a:t>
            </a:r>
            <a:r>
              <a:rPr lang="en-US" sz="1500" dirty="0"/>
              <a:t>to ensure the order is processed and paid using FY25 funds</a:t>
            </a:r>
          </a:p>
          <a:p>
            <a:r>
              <a:rPr lang="en-US" sz="2500" b="1" i="1" dirty="0"/>
              <a:t>March 1, 2025</a:t>
            </a:r>
            <a:endParaRPr lang="en-US" sz="500" b="1" i="1" dirty="0"/>
          </a:p>
          <a:p>
            <a:pPr marL="714375" lvl="1" indent="-342900">
              <a:buFont typeface="Wingdings" panose="05000000000000000000" pitchFamily="2" charset="2"/>
              <a:buChar char="ü"/>
            </a:pPr>
            <a:r>
              <a:rPr lang="en-US" sz="2000" dirty="0"/>
              <a:t>Last day to submit for </a:t>
            </a:r>
            <a:r>
              <a:rPr lang="en-US" sz="2000" b="1" dirty="0"/>
              <a:t>DOCUMENTED QUOTES</a:t>
            </a:r>
            <a:r>
              <a:rPr lang="en-US" sz="2000" dirty="0"/>
              <a:t> </a:t>
            </a:r>
            <a:r>
              <a:rPr lang="en-US" sz="1500" dirty="0"/>
              <a:t>($150,000 to $499,999)</a:t>
            </a:r>
            <a:r>
              <a:rPr lang="en-US" sz="2000" dirty="0"/>
              <a:t> </a:t>
            </a:r>
            <a:r>
              <a:rPr lang="en-US" sz="1500" dirty="0"/>
              <a:t>to ensure the order is processed and paid using FY25 funds</a:t>
            </a:r>
            <a:endParaRPr lang="en-US" sz="500" dirty="0"/>
          </a:p>
          <a:p>
            <a:pPr marL="747713" lvl="1" indent="-342900"/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marL="228600" lvl="1"/>
            <a:r>
              <a:rPr lang="en-US" sz="2500" b="1" i="1" dirty="0">
                <a:solidFill>
                  <a:schemeClr val="tx1"/>
                </a:solidFill>
              </a:rPr>
              <a:t>May 1, 2025</a:t>
            </a:r>
            <a:endParaRPr lang="en-US" sz="500" b="1" i="1" dirty="0">
              <a:solidFill>
                <a:schemeClr val="tx1"/>
              </a:solidFill>
            </a:endParaRP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Last day to submit requisitions </a:t>
            </a:r>
            <a:r>
              <a:rPr lang="en-US" sz="2000" b="1" u="sng" dirty="0">
                <a:solidFill>
                  <a:schemeClr val="tx1"/>
                </a:solidFill>
              </a:rPr>
              <a:t>with</a:t>
            </a:r>
            <a:r>
              <a:rPr lang="en-US" sz="2000" dirty="0">
                <a:solidFill>
                  <a:schemeClr val="tx1"/>
                </a:solidFill>
              </a:rPr>
              <a:t> contracts and/or supplier terms and conditions to ensure the order is processed and paid using FY25 funds (security and compliance reviews must be completed, suppliers must be responsive)</a:t>
            </a:r>
          </a:p>
          <a:p>
            <a:pPr marL="228600" lvl="1"/>
            <a:r>
              <a:rPr lang="en-US" sz="2500" b="1" i="1" dirty="0">
                <a:solidFill>
                  <a:schemeClr val="tx1"/>
                </a:solidFill>
              </a:rPr>
              <a:t>Thursday, May 15, 2025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Last day to submit requisitions </a:t>
            </a:r>
            <a:r>
              <a:rPr lang="en-US" sz="2000" b="1" u="sng" dirty="0">
                <a:solidFill>
                  <a:schemeClr val="tx1"/>
                </a:solidFill>
              </a:rPr>
              <a:t>without</a:t>
            </a:r>
            <a:r>
              <a:rPr lang="en-US" sz="2000" dirty="0">
                <a:solidFill>
                  <a:schemeClr val="tx1"/>
                </a:solidFill>
              </a:rPr>
              <a:t> contracts and/or supplier terms and conditions to ensure the order is processed and paid using FY25 funds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1"/>
                </a:solidFill>
              </a:rPr>
              <a:t>Last day to submit change orders </a:t>
            </a:r>
            <a:r>
              <a:rPr lang="en-US" sz="2000" i="1" dirty="0">
                <a:solidFill>
                  <a:schemeClr val="tx1"/>
                </a:solidFill>
              </a:rPr>
              <a:t>for increases or data change that result in contract amendment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dirty="0"/>
              <a:t>Las day to submit small dollar contract requests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Shopping cart outline">
            <a:extLst>
              <a:ext uri="{FF2B5EF4-FFF2-40B4-BE49-F238E27FC236}">
                <a16:creationId xmlns:a16="http://schemas.microsoft.com/office/drawing/2014/main" id="{AC21EE5C-8EB2-16CF-DA43-C61C88D12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86933" y="321972"/>
            <a:ext cx="1328360" cy="132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5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671" y="198531"/>
            <a:ext cx="954340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Supplier Support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Kiosk with solid fill">
            <a:extLst>
              <a:ext uri="{FF2B5EF4-FFF2-40B4-BE49-F238E27FC236}">
                <a16:creationId xmlns:a16="http://schemas.microsoft.com/office/drawing/2014/main" id="{09E86286-2336-693B-AFDA-8F77B8CC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5763" y="1006258"/>
            <a:ext cx="1288984" cy="128898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02587BF-B18E-E2FE-CB85-BF1BED3A5EC0}"/>
              </a:ext>
            </a:extLst>
          </p:cNvPr>
          <p:cNvSpPr txBox="1">
            <a:spLocks/>
          </p:cNvSpPr>
          <p:nvPr/>
        </p:nvSpPr>
        <p:spPr>
          <a:xfrm>
            <a:off x="357891" y="1374736"/>
            <a:ext cx="7331765" cy="443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13, 2025 (deadline at 6pm)</a:t>
            </a:r>
            <a:endParaRPr lang="en-US" sz="3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3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submit information to</a:t>
            </a:r>
            <a:r>
              <a:rPr lang="en-US" dirty="0"/>
              <a:t>:</a:t>
            </a:r>
          </a:p>
          <a:p>
            <a:pPr marL="1171575" lvl="3" indent="-342900">
              <a:buFont typeface="Courier New" panose="02070309020205020404" pitchFamily="49" charset="0"/>
              <a:buChar char="o"/>
            </a:pPr>
            <a:r>
              <a:rPr lang="en-US" sz="2100" dirty="0"/>
              <a:t>Request a new supplier set-up </a:t>
            </a:r>
          </a:p>
          <a:p>
            <a:pPr marL="1628775" lvl="4" indent="-342900">
              <a:buFont typeface="Wingdings" panose="05000000000000000000" pitchFamily="2" charset="2"/>
              <a:buChar char="§"/>
            </a:pPr>
            <a:r>
              <a:rPr lang="en-US" sz="2100" dirty="0"/>
              <a:t>Use “Request New Supplier” form in                         CU Marketplace</a:t>
            </a:r>
          </a:p>
          <a:p>
            <a:pPr marL="1171575" lvl="3" indent="-342900">
              <a:buFont typeface="Courier New" panose="02070309020205020404" pitchFamily="49" charset="0"/>
              <a:buChar char="o"/>
            </a:pPr>
            <a:r>
              <a:rPr lang="en-US" sz="2100" dirty="0"/>
              <a:t>Update an existing supplier record</a:t>
            </a:r>
          </a:p>
          <a:p>
            <a:pPr marL="1628775" lvl="4" indent="-342900">
              <a:buFont typeface="Wingdings" panose="05000000000000000000" pitchFamily="2" charset="2"/>
              <a:buChar char="§"/>
            </a:pPr>
            <a:r>
              <a:rPr lang="en-US" sz="2100" dirty="0"/>
              <a:t>Suppliers are encouraged to update                         their own records through the                                         </a:t>
            </a:r>
            <a:r>
              <a:rPr lang="en-US" sz="2100" dirty="0">
                <a:hlinkClick r:id="rId4"/>
              </a:rPr>
              <a:t>CU Marketplace self-service portal</a:t>
            </a:r>
            <a:endParaRPr lang="en-US" sz="2100" dirty="0"/>
          </a:p>
          <a:p>
            <a:pPr marL="1628775" lvl="4" indent="-342900">
              <a:buFont typeface="Wingdings" panose="05000000000000000000" pitchFamily="2" charset="2"/>
              <a:buChar char="§"/>
            </a:pPr>
            <a:r>
              <a:rPr lang="en-US" sz="2100" dirty="0"/>
              <a:t>Address changes can be sent to </a:t>
            </a:r>
            <a:r>
              <a:rPr lang="en-US" sz="2100" dirty="0">
                <a:hlinkClick r:id="rId5"/>
              </a:rPr>
              <a:t>CUSupplier@cu.edu</a:t>
            </a:r>
            <a:r>
              <a:rPr lang="en-US" sz="2100" dirty="0"/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5162930-73C5-BEB0-018B-5216451F0E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1685" y="2761983"/>
            <a:ext cx="5032424" cy="364766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5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06" y="486848"/>
            <a:ext cx="954340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344705" y="1457397"/>
            <a:ext cx="10348857" cy="443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13, 2025 (deadline at 6pm)</a:t>
            </a:r>
          </a:p>
          <a:p>
            <a:pPr marL="0" lvl="1" indent="0">
              <a:buNone/>
            </a:pPr>
            <a:r>
              <a:rPr lang="en-US" sz="2900" b="1" i="1" dirty="0"/>
              <a:t>	</a:t>
            </a:r>
            <a:r>
              <a:rPr lang="en-US" sz="2500" b="1" i="1" dirty="0"/>
              <a:t>To ensure </a:t>
            </a:r>
            <a:r>
              <a:rPr lang="en-US" sz="2500" b="1" i="1" u="sng" dirty="0"/>
              <a:t>payment</a:t>
            </a:r>
            <a:r>
              <a:rPr lang="en-US" sz="2500" b="1" i="1" dirty="0"/>
              <a:t> in FY25</a:t>
            </a:r>
            <a:endParaRPr lang="en-US" sz="500" b="1" i="1" dirty="0"/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submit all “paper” forms</a:t>
            </a:r>
            <a:r>
              <a:rPr lang="en-US" dirty="0"/>
              <a:t>: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200" b="1" dirty="0"/>
              <a:t>Payment Authorization (PA) form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200" b="1" dirty="0"/>
              <a:t>Study Subject Payment (SSP) form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200" b="1" dirty="0"/>
              <a:t>Non-Employee Reimbursement-International (NRI) form</a:t>
            </a:r>
          </a:p>
          <a:p>
            <a:pPr marL="1628775" lvl="4" indent="-342900">
              <a:buFont typeface="Courier New" panose="02070309020205020404" pitchFamily="49" charset="0"/>
              <a:buChar char="o"/>
            </a:pPr>
            <a:r>
              <a:rPr lang="en-US" sz="2200" dirty="0"/>
              <a:t>Submit forms to </a:t>
            </a:r>
            <a:r>
              <a:rPr lang="en-US" sz="2200" dirty="0">
                <a:hlinkClick r:id="rId3"/>
              </a:rPr>
              <a:t>APInvoice@cu.edu</a:t>
            </a:r>
            <a:r>
              <a:rPr lang="en-US" sz="2200" dirty="0"/>
              <a:t> </a:t>
            </a:r>
          </a:p>
          <a:p>
            <a:pPr marL="1628775" lvl="4" indent="-342900">
              <a:buFont typeface="Courier New" panose="02070309020205020404" pitchFamily="49" charset="0"/>
              <a:buChar char="o"/>
            </a:pPr>
            <a:r>
              <a:rPr lang="en-US" sz="2200" dirty="0"/>
              <a:t>Include all required documentation/attachments</a:t>
            </a:r>
          </a:p>
          <a:p>
            <a:pPr marL="1628775" lvl="4" indent="-342900">
              <a:buFont typeface="Courier New" panose="02070309020205020404" pitchFamily="49" charset="0"/>
              <a:buChar char="o"/>
            </a:pPr>
            <a:r>
              <a:rPr lang="en-US" sz="2200" dirty="0"/>
              <a:t>Fill out forms completely, including ALL signatures</a:t>
            </a:r>
          </a:p>
          <a:p>
            <a:pPr marL="1628775" lvl="4" indent="-342900">
              <a:buFont typeface="Courier New" panose="02070309020205020404" pitchFamily="49" charset="0"/>
              <a:buChar char="o"/>
            </a:pPr>
            <a:r>
              <a:rPr lang="en-US" sz="2200" dirty="0"/>
              <a:t>Include W-9/W-8 form when submitting for payment, if applicable</a:t>
            </a:r>
          </a:p>
        </p:txBody>
      </p:sp>
      <p:pic>
        <p:nvPicPr>
          <p:cNvPr id="11" name="Graphic 10" descr="Document with solid fill">
            <a:extLst>
              <a:ext uri="{FF2B5EF4-FFF2-40B4-BE49-F238E27FC236}">
                <a16:creationId xmlns:a16="http://schemas.microsoft.com/office/drawing/2014/main" id="{A31E0B3E-037D-DFF1-BEF0-D43138A73F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31780" y="1238157"/>
            <a:ext cx="1182614" cy="118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4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06" y="486848"/>
            <a:ext cx="954340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463039" y="1457397"/>
            <a:ext cx="8857971" cy="443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13, 2025 (deadline at 6pm)</a:t>
            </a:r>
          </a:p>
          <a:p>
            <a:pPr marL="0" lvl="1" indent="0">
              <a:buNone/>
            </a:pPr>
            <a:r>
              <a:rPr lang="en-US" sz="2900" b="1" i="1" dirty="0"/>
              <a:t>	</a:t>
            </a:r>
            <a:r>
              <a:rPr lang="en-US" sz="2500" b="1" i="1" dirty="0"/>
              <a:t>To ensure </a:t>
            </a:r>
            <a:r>
              <a:rPr lang="en-US" sz="2500" b="1" i="1" u="sng" dirty="0"/>
              <a:t>payment</a:t>
            </a:r>
            <a:r>
              <a:rPr lang="en-US" sz="2500" b="1" i="1" dirty="0"/>
              <a:t> in FY25</a:t>
            </a:r>
            <a:endParaRPr lang="en-US" sz="500" b="1" i="1" dirty="0"/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submit </a:t>
            </a:r>
            <a:r>
              <a:rPr lang="en-US" sz="2500" b="1" dirty="0"/>
              <a:t>PO/SPO/BPO Invoices</a:t>
            </a:r>
            <a:endParaRPr lang="en-US" b="1" dirty="0"/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Send to </a:t>
            </a:r>
            <a:r>
              <a:rPr lang="en-US" sz="2100" dirty="0">
                <a:hlinkClick r:id="rId3"/>
              </a:rPr>
              <a:t>APInvoice@cu.edu</a:t>
            </a:r>
            <a:r>
              <a:rPr lang="en-US" sz="2100" dirty="0"/>
              <a:t> 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Payments are subject to payment terms (typically N30)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Last day to provide campus approval for </a:t>
            </a:r>
            <a:r>
              <a:rPr lang="en-US" sz="2300" b="1" dirty="0"/>
              <a:t>Payment Vouchers </a:t>
            </a:r>
            <a:r>
              <a:rPr lang="en-US" sz="2300" dirty="0"/>
              <a:t>in CU Marketplace (N00)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CU Marketplace invoice/voucher payments </a:t>
            </a:r>
            <a:r>
              <a:rPr lang="en-US" sz="2300" b="1" u="sng" dirty="0"/>
              <a:t>are</a:t>
            </a:r>
            <a:r>
              <a:rPr lang="en-US" sz="2300" b="1" dirty="0"/>
              <a:t> </a:t>
            </a:r>
            <a:r>
              <a:rPr lang="en-US" sz="2300" dirty="0"/>
              <a:t>included in the accrual process</a:t>
            </a:r>
          </a:p>
        </p:txBody>
      </p:sp>
      <p:pic>
        <p:nvPicPr>
          <p:cNvPr id="4" name="Graphic 3" descr="Bank check with solid fill">
            <a:extLst>
              <a:ext uri="{FF2B5EF4-FFF2-40B4-BE49-F238E27FC236}">
                <a16:creationId xmlns:a16="http://schemas.microsoft.com/office/drawing/2014/main" id="{BE5639E8-E754-8632-5D61-455F53EC38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22201" y="1253923"/>
            <a:ext cx="1392194" cy="139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8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56" y="446474"/>
            <a:ext cx="10464135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333948" y="2196571"/>
            <a:ext cx="8857971" cy="2897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Monday, June 30, 2025 (deadline at 12pm)</a:t>
            </a:r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submit requests to </a:t>
            </a:r>
            <a:r>
              <a:rPr lang="en-US" sz="2500" b="1" dirty="0"/>
              <a:t>cancel AP checks</a:t>
            </a:r>
            <a:endParaRPr lang="en-US" sz="2300" b="1" dirty="0"/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Submit Warrant Adjustment (WA) form to PSC at </a:t>
            </a:r>
            <a:r>
              <a:rPr lang="en-US" sz="2100" dirty="0">
                <a:hlinkClick r:id="rId3"/>
              </a:rPr>
              <a:t>APInvoice@cu.edu</a:t>
            </a:r>
            <a:r>
              <a:rPr lang="en-US" sz="2100" dirty="0"/>
              <a:t> 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100" dirty="0"/>
              <a:t>Ensure WA form is </a:t>
            </a:r>
            <a:r>
              <a:rPr lang="en-US" sz="2100" b="1" dirty="0"/>
              <a:t>fully completed </a:t>
            </a:r>
            <a:r>
              <a:rPr lang="en-US" sz="2100" dirty="0"/>
              <a:t>and </a:t>
            </a:r>
            <a:r>
              <a:rPr lang="en-US" sz="2100" b="1" dirty="0"/>
              <a:t>fully signed</a:t>
            </a:r>
          </a:p>
        </p:txBody>
      </p:sp>
      <p:pic>
        <p:nvPicPr>
          <p:cNvPr id="9" name="Graphic 8" descr="Stop with solid fill">
            <a:extLst>
              <a:ext uri="{FF2B5EF4-FFF2-40B4-BE49-F238E27FC236}">
                <a16:creationId xmlns:a16="http://schemas.microsoft.com/office/drawing/2014/main" id="{AF4ACD13-5929-EF7D-8B70-22DB4B2DE9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85912" y="1293265"/>
            <a:ext cx="1276297" cy="127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28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606" y="486848"/>
            <a:ext cx="9926253" cy="11887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Payable Services Guidelines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pic>
        <p:nvPicPr>
          <p:cNvPr id="4" name="Graphic 3" descr="Transfer1 with solid fill">
            <a:extLst>
              <a:ext uri="{FF2B5EF4-FFF2-40B4-BE49-F238E27FC236}">
                <a16:creationId xmlns:a16="http://schemas.microsoft.com/office/drawing/2014/main" id="{C27B74F0-8D41-9263-66EA-94329956F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40540" y="1089461"/>
            <a:ext cx="1453764" cy="145376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FA8756F-01BD-531C-3D01-80AFA6434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7226" y="1452664"/>
            <a:ext cx="9089507" cy="4352910"/>
          </a:xfrm>
        </p:spPr>
        <p:txBody>
          <a:bodyPr anchor="ctr">
            <a:noAutofit/>
          </a:bodyPr>
          <a:lstStyle/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Submit clear and legible documents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Include all required documentation/signatures (SOW form(s), Honorarium, etc.)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Invoices </a:t>
            </a:r>
            <a:r>
              <a:rPr lang="en-US" sz="25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must</a:t>
            </a:r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include PO number </a:t>
            </a:r>
            <a:r>
              <a:rPr lang="en-US" sz="25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 the document</a:t>
            </a:r>
            <a:endParaRPr lang="en-US" sz="2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Processing is completed first-in/first-out</a:t>
            </a:r>
          </a:p>
          <a:p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Remember to check payment status FIRST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Look up in the system or contact the PSC Service Desk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Refrain from sending in duplicate copies of invoices to APInvoice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Backlogs the system and creates longer processing times</a:t>
            </a:r>
          </a:p>
        </p:txBody>
      </p:sp>
    </p:spTree>
    <p:extLst>
      <p:ext uri="{BB962C8B-B14F-4D97-AF65-F5344CB8AC3E}">
        <p14:creationId xmlns:p14="http://schemas.microsoft.com/office/powerpoint/2010/main" val="429099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2E407-DBA3-6BD7-C6C9-CF051FC21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56" y="446474"/>
            <a:ext cx="10464135" cy="118872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FYE 2025 – Travel &amp; Reimbursement Deadlines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3B6C829-9DC6-E177-91B2-328156369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" y="5805574"/>
            <a:ext cx="3970428" cy="81393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2BA2B2-106D-A889-9446-B800C8ABA7A0}"/>
              </a:ext>
            </a:extLst>
          </p:cNvPr>
          <p:cNvSpPr txBox="1">
            <a:spLocks/>
          </p:cNvSpPr>
          <p:nvPr/>
        </p:nvSpPr>
        <p:spPr>
          <a:xfrm>
            <a:off x="1463039" y="1457397"/>
            <a:ext cx="8857971" cy="44308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/>
            <a:r>
              <a:rPr lang="en-US" sz="2900" b="1" i="1" dirty="0"/>
              <a:t>Friday, June 13, 2025 (deadline at 6pm)</a:t>
            </a:r>
          </a:p>
          <a:p>
            <a:pPr marL="0" lvl="1" indent="0">
              <a:buNone/>
            </a:pPr>
            <a:r>
              <a:rPr lang="en-US" sz="2900" b="1" i="1" dirty="0"/>
              <a:t>       </a:t>
            </a:r>
            <a:r>
              <a:rPr lang="en-US" sz="2500" b="1" i="1" dirty="0"/>
              <a:t>To ensure </a:t>
            </a:r>
            <a:r>
              <a:rPr lang="en-US" sz="2500" b="1" i="1" u="sng" dirty="0"/>
              <a:t>reconciliation/payment</a:t>
            </a:r>
            <a:r>
              <a:rPr lang="en-US" sz="2500" b="1" i="1" dirty="0"/>
              <a:t> in FY25</a:t>
            </a:r>
            <a:endParaRPr lang="en-US" sz="500" b="1" i="1" dirty="0"/>
          </a:p>
          <a:p>
            <a:pPr marL="0" lvl="1" indent="0">
              <a:buNone/>
            </a:pPr>
            <a:endParaRPr lang="en-US" sz="500" b="1" i="1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500" dirty="0"/>
              <a:t>Last day to provide </a:t>
            </a:r>
            <a:r>
              <a:rPr lang="en-US" sz="2500" b="1" dirty="0"/>
              <a:t>campus approval </a:t>
            </a:r>
            <a:r>
              <a:rPr lang="en-US" sz="2500" dirty="0"/>
              <a:t>for: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300" b="1" i="1" dirty="0"/>
              <a:t>Employee Travel Reconciliation</a:t>
            </a:r>
            <a:r>
              <a:rPr lang="en-US" sz="2300" b="1" dirty="0"/>
              <a:t> (expense) reports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300" b="1" i="1" dirty="0"/>
              <a:t>Employee Non-Travel Expenses</a:t>
            </a:r>
            <a:r>
              <a:rPr lang="en-US" sz="2300" b="1" dirty="0"/>
              <a:t> reports</a:t>
            </a:r>
          </a:p>
          <a:p>
            <a:pPr marL="1171575" lvl="3" indent="-342900">
              <a:buFont typeface="Wingdings" panose="05000000000000000000" pitchFamily="2" charset="2"/>
              <a:buChar char="§"/>
            </a:pPr>
            <a:r>
              <a:rPr lang="en-US" sz="2300" b="1" i="1" dirty="0"/>
              <a:t>Non-Employee Expenses</a:t>
            </a:r>
            <a:r>
              <a:rPr lang="en-US" sz="2300" b="1" dirty="0"/>
              <a:t> reports</a:t>
            </a:r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endParaRPr lang="en-US" sz="500" dirty="0"/>
          </a:p>
          <a:p>
            <a:pPr marL="714375" lvl="2" indent="-342900">
              <a:buFont typeface="Wingdings" panose="05000000000000000000" pitchFamily="2" charset="2"/>
              <a:buChar char="ü"/>
            </a:pPr>
            <a:r>
              <a:rPr lang="en-US" sz="2300" dirty="0"/>
              <a:t>Travel &amp; Reimbursement reports/payments </a:t>
            </a:r>
            <a:r>
              <a:rPr lang="en-US" sz="2300" b="1" u="sng" dirty="0"/>
              <a:t>ARE NOT</a:t>
            </a:r>
            <a:r>
              <a:rPr lang="en-US" sz="2300" b="1" dirty="0"/>
              <a:t> </a:t>
            </a:r>
            <a:r>
              <a:rPr lang="en-US" sz="2300" dirty="0"/>
              <a:t>accrued </a:t>
            </a:r>
          </a:p>
        </p:txBody>
      </p:sp>
      <p:pic>
        <p:nvPicPr>
          <p:cNvPr id="5" name="Graphic 4" descr="Travel with solid fill">
            <a:extLst>
              <a:ext uri="{FF2B5EF4-FFF2-40B4-BE49-F238E27FC236}">
                <a16:creationId xmlns:a16="http://schemas.microsoft.com/office/drawing/2014/main" id="{8FC75322-A3E8-7143-F478-1C25824BE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56123" y="1279323"/>
            <a:ext cx="1325756" cy="132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2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00F208A30F3F4996419D32898A3164" ma:contentTypeVersion="17" ma:contentTypeDescription="Create a new document." ma:contentTypeScope="" ma:versionID="e421fab9913e02356787b71ce221fc37">
  <xsd:schema xmlns:xsd="http://www.w3.org/2001/XMLSchema" xmlns:xs="http://www.w3.org/2001/XMLSchema" xmlns:p="http://schemas.microsoft.com/office/2006/metadata/properties" xmlns:ns2="94b271c9-ee7f-47ee-a027-60aecbddc7aa" xmlns:ns3="7e7c7817-ec34-45ad-9b7e-c4f198f0ca8e" targetNamespace="http://schemas.microsoft.com/office/2006/metadata/properties" ma:root="true" ma:fieldsID="e3bd95c094872f70f4b509c007010262" ns2:_="" ns3:_="">
    <xsd:import namespace="94b271c9-ee7f-47ee-a027-60aecbddc7aa"/>
    <xsd:import namespace="7e7c7817-ec34-45ad-9b7e-c4f198f0ca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271c9-ee7f-47ee-a027-60aecbddc7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7373dcc-d629-4f14-9a28-796bffe926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c7817-ec34-45ad-9b7e-c4f198f0ca8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4168357-7c3b-4ebf-a64c-5b3d64efe0b2}" ma:internalName="TaxCatchAll" ma:showField="CatchAllData" ma:web="7e7c7817-ec34-45ad-9b7e-c4f198f0ca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7c7817-ec34-45ad-9b7e-c4f198f0ca8e" xsi:nil="true"/>
    <lcf76f155ced4ddcb4097134ff3c332f xmlns="94b271c9-ee7f-47ee-a027-60aecbddc7a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302AD36-C0C6-425F-907F-77F3C04FA765}"/>
</file>

<file path=customXml/itemProps2.xml><?xml version="1.0" encoding="utf-8"?>
<ds:datastoreItem xmlns:ds="http://schemas.openxmlformats.org/officeDocument/2006/customXml" ds:itemID="{9CC19C38-40F9-42E8-93A8-A3D76A1EBEB3}"/>
</file>

<file path=customXml/itemProps3.xml><?xml version="1.0" encoding="utf-8"?>
<ds:datastoreItem xmlns:ds="http://schemas.openxmlformats.org/officeDocument/2006/customXml" ds:itemID="{804B21C6-6651-4691-AFE5-B87114C58331}"/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1394</Words>
  <Application>Microsoft Office PowerPoint</Application>
  <PresentationFormat>Widescreen</PresentationFormat>
  <Paragraphs>182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Aptos</vt:lpstr>
      <vt:lpstr>Aptos Display</vt:lpstr>
      <vt:lpstr>Arial</vt:lpstr>
      <vt:lpstr>Courier New</vt:lpstr>
      <vt:lpstr>Wingdings</vt:lpstr>
      <vt:lpstr>Office Theme</vt:lpstr>
      <vt:lpstr>Fiscal Year-End 2025</vt:lpstr>
      <vt:lpstr>Today’s Agenda</vt:lpstr>
      <vt:lpstr>FYE 2025 – Purchasing Deadlines</vt:lpstr>
      <vt:lpstr>FYE 2025 – Supplier Support Deadlines</vt:lpstr>
      <vt:lpstr>FYE 2025 – Payable Services Deadlines</vt:lpstr>
      <vt:lpstr>FYE 2025 – Payable Services Deadlines</vt:lpstr>
      <vt:lpstr>FYE 2025 – Payable Services Deadlines</vt:lpstr>
      <vt:lpstr>FYE 2025 – Payable Services Guidelines</vt:lpstr>
      <vt:lpstr>FYE 2025 – Travel &amp; Reimbursement Deadlines</vt:lpstr>
      <vt:lpstr>FYE 2025 – Procurement Card Deadlines</vt:lpstr>
      <vt:lpstr>FYE 2025 – PSC System Deadlines</vt:lpstr>
      <vt:lpstr>FYE 2025 – Payable Services Activity after June 30              PO/SPO/BPO Invoice Accruals</vt:lpstr>
      <vt:lpstr>FYE 2025 – Payable Services Activity after June 30             Payment Voucher Accruals</vt:lpstr>
      <vt:lpstr>FYE 2025 – Other Activity after June 30         Procurement Card Accruals</vt:lpstr>
      <vt:lpstr>FYE 2025 – Reminders – No Accruals</vt:lpstr>
      <vt:lpstr>FYE 2025 – Accruals</vt:lpstr>
      <vt:lpstr>FYE 2025 – Reminders</vt:lpstr>
      <vt:lpstr>FYE 2025 – More Reminders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Year-End 2024</dc:title>
  <dc:creator>Sophia Lueth</dc:creator>
  <cp:lastModifiedBy>Sophia Lueth</cp:lastModifiedBy>
  <cp:revision>1</cp:revision>
  <dcterms:created xsi:type="dcterms:W3CDTF">2024-04-15T18:39:52Z</dcterms:created>
  <dcterms:modified xsi:type="dcterms:W3CDTF">2025-05-28T19:21:59Z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0x010100A800F208A30F3F4996419D32898A3164</vt:lpwstr>
  </property>
</Properties>
</file>