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304" r:id="rId5"/>
    <p:sldId id="258" r:id="rId6"/>
    <p:sldId id="264" r:id="rId7"/>
    <p:sldId id="259" r:id="rId8"/>
    <p:sldId id="265"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A3CAF-521A-4BFA-B36A-1FD252001EF2}" v="3" dt="2026-05-06T16:26:22.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Davies" userId="6607e31e-e5ba-43ff-8657-546a536eceb2" providerId="ADAL" clId="{7859544A-838B-40F0-B21A-A251530EB862}"/>
    <pc:docChg chg="addSld delSld modSld">
      <pc:chgData name="Benjamin Davies" userId="6607e31e-e5ba-43ff-8657-546a536eceb2" providerId="ADAL" clId="{7859544A-838B-40F0-B21A-A251530EB862}" dt="2026-05-05T15:11:31.206" v="94" actId="47"/>
      <pc:docMkLst>
        <pc:docMk/>
      </pc:docMkLst>
      <pc:sldChg chg="modSp mod">
        <pc:chgData name="Benjamin Davies" userId="6607e31e-e5ba-43ff-8657-546a536eceb2" providerId="ADAL" clId="{7859544A-838B-40F0-B21A-A251530EB862}" dt="2026-05-05T15:03:35.427" v="1" actId="20577"/>
        <pc:sldMkLst>
          <pc:docMk/>
          <pc:sldMk cId="2389775825" sldId="256"/>
        </pc:sldMkLst>
        <pc:spChg chg="mod">
          <ac:chgData name="Benjamin Davies" userId="6607e31e-e5ba-43ff-8657-546a536eceb2" providerId="ADAL" clId="{7859544A-838B-40F0-B21A-A251530EB862}" dt="2026-05-05T15:03:35.427" v="1" actId="20577"/>
          <ac:spMkLst>
            <pc:docMk/>
            <pc:sldMk cId="2389775825" sldId="256"/>
            <ac:spMk id="2" creationId="{0487FB9C-D3D8-B7DB-0814-4C799416D9C5}"/>
          </ac:spMkLst>
        </pc:spChg>
      </pc:sldChg>
      <pc:sldChg chg="modSp mod">
        <pc:chgData name="Benjamin Davies" userId="6607e31e-e5ba-43ff-8657-546a536eceb2" providerId="ADAL" clId="{7859544A-838B-40F0-B21A-A251530EB862}" dt="2026-05-05T15:04:00.561" v="4" actId="20577"/>
        <pc:sldMkLst>
          <pc:docMk/>
          <pc:sldMk cId="0" sldId="258"/>
        </pc:sldMkLst>
        <pc:spChg chg="mod">
          <ac:chgData name="Benjamin Davies" userId="6607e31e-e5ba-43ff-8657-546a536eceb2" providerId="ADAL" clId="{7859544A-838B-40F0-B21A-A251530EB862}" dt="2026-05-05T15:04:00.561" v="4" actId="20577"/>
          <ac:spMkLst>
            <pc:docMk/>
            <pc:sldMk cId="0" sldId="258"/>
            <ac:spMk id="25" creationId="{BA79B1EE-1096-87A9-5403-BD48E48ED640}"/>
          </ac:spMkLst>
        </pc:spChg>
      </pc:sldChg>
      <pc:sldChg chg="modSp mod">
        <pc:chgData name="Benjamin Davies" userId="6607e31e-e5ba-43ff-8657-546a536eceb2" providerId="ADAL" clId="{7859544A-838B-40F0-B21A-A251530EB862}" dt="2026-05-05T15:05:25.160" v="91" actId="20577"/>
        <pc:sldMkLst>
          <pc:docMk/>
          <pc:sldMk cId="0" sldId="259"/>
        </pc:sldMkLst>
        <pc:spChg chg="mod">
          <ac:chgData name="Benjamin Davies" userId="6607e31e-e5ba-43ff-8657-546a536eceb2" providerId="ADAL" clId="{7859544A-838B-40F0-B21A-A251530EB862}" dt="2026-05-05T15:05:25.160" v="91" actId="20577"/>
          <ac:spMkLst>
            <pc:docMk/>
            <pc:sldMk cId="0" sldId="259"/>
            <ac:spMk id="15" creationId="{75EAB9C4-F7A8-2067-401F-BAD6164D39BE}"/>
          </ac:spMkLst>
        </pc:spChg>
      </pc:sldChg>
      <pc:sldChg chg="modSp mod">
        <pc:chgData name="Benjamin Davies" userId="6607e31e-e5ba-43ff-8657-546a536eceb2" providerId="ADAL" clId="{7859544A-838B-40F0-B21A-A251530EB862}" dt="2026-05-05T15:06:13.756" v="92" actId="20577"/>
        <pc:sldMkLst>
          <pc:docMk/>
          <pc:sldMk cId="1001347354" sldId="265"/>
        </pc:sldMkLst>
        <pc:spChg chg="mod">
          <ac:chgData name="Benjamin Davies" userId="6607e31e-e5ba-43ff-8657-546a536eceb2" providerId="ADAL" clId="{7859544A-838B-40F0-B21A-A251530EB862}" dt="2026-05-05T15:06:13.756" v="92" actId="20577"/>
          <ac:spMkLst>
            <pc:docMk/>
            <pc:sldMk cId="1001347354" sldId="265"/>
            <ac:spMk id="15" creationId="{4DDA2E4C-B5FB-2BE6-C6DD-A2CA12AE81C7}"/>
          </ac:spMkLst>
        </pc:spChg>
      </pc:sldChg>
      <pc:sldChg chg="new del">
        <pc:chgData name="Benjamin Davies" userId="6607e31e-e5ba-43ff-8657-546a536eceb2" providerId="ADAL" clId="{7859544A-838B-40F0-B21A-A251530EB862}" dt="2026-05-05T15:11:31.206" v="94" actId="47"/>
        <pc:sldMkLst>
          <pc:docMk/>
          <pc:sldMk cId="2964686288" sldId="266"/>
        </pc:sldMkLst>
      </pc:sldChg>
    </pc:docChg>
  </pc:docChgLst>
  <pc:docChgLst>
    <pc:chgData name="Nicholas Martinez" userId="6d929cec-bf0d-4e3f-90ad-e7dcc825d520" providerId="ADAL" clId="{1899CD40-9151-4182-82CD-58E5D3A0BA74}"/>
    <pc:docChg chg="addSld delSld modSld delMainMaster">
      <pc:chgData name="Nicholas Martinez" userId="6d929cec-bf0d-4e3f-90ad-e7dcc825d520" providerId="ADAL" clId="{1899CD40-9151-4182-82CD-58E5D3A0BA74}" dt="2026-05-06T16:26:31.546" v="4" actId="2696"/>
      <pc:docMkLst>
        <pc:docMk/>
      </pc:docMkLst>
      <pc:sldChg chg="del">
        <pc:chgData name="Nicholas Martinez" userId="6d929cec-bf0d-4e3f-90ad-e7dcc825d520" providerId="ADAL" clId="{1899CD40-9151-4182-82CD-58E5D3A0BA74}" dt="2026-05-06T16:26:31.546" v="4" actId="2696"/>
        <pc:sldMkLst>
          <pc:docMk/>
          <pc:sldMk cId="2389775825" sldId="256"/>
        </pc:sldMkLst>
      </pc:sldChg>
      <pc:sldChg chg="add del">
        <pc:chgData name="Nicholas Martinez" userId="6d929cec-bf0d-4e3f-90ad-e7dcc825d520" providerId="ADAL" clId="{1899CD40-9151-4182-82CD-58E5D3A0BA74}" dt="2026-05-06T16:26:22.589" v="3"/>
        <pc:sldMkLst>
          <pc:docMk/>
          <pc:sldMk cId="0" sldId="258"/>
        </pc:sldMkLst>
      </pc:sldChg>
      <pc:sldChg chg="add del">
        <pc:chgData name="Nicholas Martinez" userId="6d929cec-bf0d-4e3f-90ad-e7dcc825d520" providerId="ADAL" clId="{1899CD40-9151-4182-82CD-58E5D3A0BA74}" dt="2026-05-06T16:26:22.589" v="3"/>
        <pc:sldMkLst>
          <pc:docMk/>
          <pc:sldMk cId="0" sldId="259"/>
        </pc:sldMkLst>
      </pc:sldChg>
      <pc:sldChg chg="add del">
        <pc:chgData name="Nicholas Martinez" userId="6d929cec-bf0d-4e3f-90ad-e7dcc825d520" providerId="ADAL" clId="{1899CD40-9151-4182-82CD-58E5D3A0BA74}" dt="2026-05-06T16:26:22.589" v="3"/>
        <pc:sldMkLst>
          <pc:docMk/>
          <pc:sldMk cId="0" sldId="263"/>
        </pc:sldMkLst>
      </pc:sldChg>
      <pc:sldChg chg="add del">
        <pc:chgData name="Nicholas Martinez" userId="6d929cec-bf0d-4e3f-90ad-e7dcc825d520" providerId="ADAL" clId="{1899CD40-9151-4182-82CD-58E5D3A0BA74}" dt="2026-05-06T16:26:22.589" v="3"/>
        <pc:sldMkLst>
          <pc:docMk/>
          <pc:sldMk cId="3780341076" sldId="264"/>
        </pc:sldMkLst>
      </pc:sldChg>
      <pc:sldChg chg="add del">
        <pc:chgData name="Nicholas Martinez" userId="6d929cec-bf0d-4e3f-90ad-e7dcc825d520" providerId="ADAL" clId="{1899CD40-9151-4182-82CD-58E5D3A0BA74}" dt="2026-05-06T16:26:22.589" v="3"/>
        <pc:sldMkLst>
          <pc:docMk/>
          <pc:sldMk cId="1001347354" sldId="265"/>
        </pc:sldMkLst>
      </pc:sldChg>
      <pc:sldChg chg="add del">
        <pc:chgData name="Nicholas Martinez" userId="6d929cec-bf0d-4e3f-90ad-e7dcc825d520" providerId="ADAL" clId="{1899CD40-9151-4182-82CD-58E5D3A0BA74}" dt="2026-05-06T16:26:19.582" v="2"/>
        <pc:sldMkLst>
          <pc:docMk/>
          <pc:sldMk cId="1347639574" sldId="304"/>
        </pc:sldMkLst>
      </pc:sldChg>
      <pc:sldChg chg="add">
        <pc:chgData name="Nicholas Martinez" userId="6d929cec-bf0d-4e3f-90ad-e7dcc825d520" providerId="ADAL" clId="{1899CD40-9151-4182-82CD-58E5D3A0BA74}" dt="2026-05-06T16:26:22.589" v="3"/>
        <pc:sldMkLst>
          <pc:docMk/>
          <pc:sldMk cId="2875475871" sldId="304"/>
        </pc:sldMkLst>
      </pc:sldChg>
      <pc:sldMasterChg chg="del delSldLayout">
        <pc:chgData name="Nicholas Martinez" userId="6d929cec-bf0d-4e3f-90ad-e7dcc825d520" providerId="ADAL" clId="{1899CD40-9151-4182-82CD-58E5D3A0BA74}" dt="2026-05-06T16:26:31.546" v="4" actId="2696"/>
        <pc:sldMasterMkLst>
          <pc:docMk/>
          <pc:sldMasterMk cId="1526345033" sldId="2147483648"/>
        </pc:sldMasterMkLst>
        <pc:sldLayoutChg chg="del">
          <pc:chgData name="Nicholas Martinez" userId="6d929cec-bf0d-4e3f-90ad-e7dcc825d520" providerId="ADAL" clId="{1899CD40-9151-4182-82CD-58E5D3A0BA74}" dt="2026-05-06T16:26:31.546" v="4" actId="2696"/>
          <pc:sldLayoutMkLst>
            <pc:docMk/>
            <pc:sldMasterMk cId="1526345033" sldId="2147483648"/>
            <pc:sldLayoutMk cId="3320547410" sldId="2147483649"/>
          </pc:sldLayoutMkLst>
        </pc:sldLayoutChg>
        <pc:sldLayoutChg chg="del">
          <pc:chgData name="Nicholas Martinez" userId="6d929cec-bf0d-4e3f-90ad-e7dcc825d520" providerId="ADAL" clId="{1899CD40-9151-4182-82CD-58E5D3A0BA74}" dt="2026-05-06T16:26:31.546" v="4" actId="2696"/>
          <pc:sldLayoutMkLst>
            <pc:docMk/>
            <pc:sldMasterMk cId="1526345033" sldId="2147483648"/>
            <pc:sldLayoutMk cId="1084468930" sldId="2147483650"/>
          </pc:sldLayoutMkLst>
        </pc:sldLayoutChg>
        <pc:sldLayoutChg chg="del">
          <pc:chgData name="Nicholas Martinez" userId="6d929cec-bf0d-4e3f-90ad-e7dcc825d520" providerId="ADAL" clId="{1899CD40-9151-4182-82CD-58E5D3A0BA74}" dt="2026-05-06T16:26:31.546" v="4" actId="2696"/>
          <pc:sldLayoutMkLst>
            <pc:docMk/>
            <pc:sldMasterMk cId="1526345033" sldId="2147483648"/>
            <pc:sldLayoutMk cId="233982259" sldId="2147483651"/>
          </pc:sldLayoutMkLst>
        </pc:sldLayoutChg>
        <pc:sldLayoutChg chg="del">
          <pc:chgData name="Nicholas Martinez" userId="6d929cec-bf0d-4e3f-90ad-e7dcc825d520" providerId="ADAL" clId="{1899CD40-9151-4182-82CD-58E5D3A0BA74}" dt="2026-05-06T16:26:31.546" v="4" actId="2696"/>
          <pc:sldLayoutMkLst>
            <pc:docMk/>
            <pc:sldMasterMk cId="1526345033" sldId="2147483648"/>
            <pc:sldLayoutMk cId="2452799766" sldId="2147483652"/>
          </pc:sldLayoutMkLst>
        </pc:sldLayoutChg>
        <pc:sldLayoutChg chg="del">
          <pc:chgData name="Nicholas Martinez" userId="6d929cec-bf0d-4e3f-90ad-e7dcc825d520" providerId="ADAL" clId="{1899CD40-9151-4182-82CD-58E5D3A0BA74}" dt="2026-05-06T16:26:31.546" v="4" actId="2696"/>
          <pc:sldLayoutMkLst>
            <pc:docMk/>
            <pc:sldMasterMk cId="1526345033" sldId="2147483648"/>
            <pc:sldLayoutMk cId="2911419934" sldId="2147483653"/>
          </pc:sldLayoutMkLst>
        </pc:sldLayoutChg>
        <pc:sldLayoutChg chg="del">
          <pc:chgData name="Nicholas Martinez" userId="6d929cec-bf0d-4e3f-90ad-e7dcc825d520" providerId="ADAL" clId="{1899CD40-9151-4182-82CD-58E5D3A0BA74}" dt="2026-05-06T16:26:31.546" v="4" actId="2696"/>
          <pc:sldLayoutMkLst>
            <pc:docMk/>
            <pc:sldMasterMk cId="1526345033" sldId="2147483648"/>
            <pc:sldLayoutMk cId="1767753873" sldId="2147483654"/>
          </pc:sldLayoutMkLst>
        </pc:sldLayoutChg>
        <pc:sldLayoutChg chg="del">
          <pc:chgData name="Nicholas Martinez" userId="6d929cec-bf0d-4e3f-90ad-e7dcc825d520" providerId="ADAL" clId="{1899CD40-9151-4182-82CD-58E5D3A0BA74}" dt="2026-05-06T16:26:31.546" v="4" actId="2696"/>
          <pc:sldLayoutMkLst>
            <pc:docMk/>
            <pc:sldMasterMk cId="1526345033" sldId="2147483648"/>
            <pc:sldLayoutMk cId="1611164207" sldId="2147483655"/>
          </pc:sldLayoutMkLst>
        </pc:sldLayoutChg>
        <pc:sldLayoutChg chg="del">
          <pc:chgData name="Nicholas Martinez" userId="6d929cec-bf0d-4e3f-90ad-e7dcc825d520" providerId="ADAL" clId="{1899CD40-9151-4182-82CD-58E5D3A0BA74}" dt="2026-05-06T16:26:31.546" v="4" actId="2696"/>
          <pc:sldLayoutMkLst>
            <pc:docMk/>
            <pc:sldMasterMk cId="1526345033" sldId="2147483648"/>
            <pc:sldLayoutMk cId="3085457893" sldId="2147483656"/>
          </pc:sldLayoutMkLst>
        </pc:sldLayoutChg>
        <pc:sldLayoutChg chg="del">
          <pc:chgData name="Nicholas Martinez" userId="6d929cec-bf0d-4e3f-90ad-e7dcc825d520" providerId="ADAL" clId="{1899CD40-9151-4182-82CD-58E5D3A0BA74}" dt="2026-05-06T16:26:31.546" v="4" actId="2696"/>
          <pc:sldLayoutMkLst>
            <pc:docMk/>
            <pc:sldMasterMk cId="1526345033" sldId="2147483648"/>
            <pc:sldLayoutMk cId="1464387971" sldId="2147483657"/>
          </pc:sldLayoutMkLst>
        </pc:sldLayoutChg>
        <pc:sldLayoutChg chg="del">
          <pc:chgData name="Nicholas Martinez" userId="6d929cec-bf0d-4e3f-90ad-e7dcc825d520" providerId="ADAL" clId="{1899CD40-9151-4182-82CD-58E5D3A0BA74}" dt="2026-05-06T16:26:31.546" v="4" actId="2696"/>
          <pc:sldLayoutMkLst>
            <pc:docMk/>
            <pc:sldMasterMk cId="1526345033" sldId="2147483648"/>
            <pc:sldLayoutMk cId="575392343" sldId="2147483658"/>
          </pc:sldLayoutMkLst>
        </pc:sldLayoutChg>
        <pc:sldLayoutChg chg="del">
          <pc:chgData name="Nicholas Martinez" userId="6d929cec-bf0d-4e3f-90ad-e7dcc825d520" providerId="ADAL" clId="{1899CD40-9151-4182-82CD-58E5D3A0BA74}" dt="2026-05-06T16:26:31.546" v="4" actId="2696"/>
          <pc:sldLayoutMkLst>
            <pc:docMk/>
            <pc:sldMasterMk cId="1526345033" sldId="2147483648"/>
            <pc:sldLayoutMk cId="2924620236"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AC311-9F40-460B-AD61-0E61CE2696E6}" type="datetimeFigureOut">
              <a:rPr lang="en-US" smtClean="0"/>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E6073-1847-4ED3-922B-3D086C1F26F9}" type="slidenum">
              <a:rPr lang="en-US" smtClean="0"/>
              <a:t>‹#›</a:t>
            </a:fld>
            <a:endParaRPr lang="en-US"/>
          </a:p>
        </p:txBody>
      </p:sp>
    </p:spTree>
    <p:extLst>
      <p:ext uri="{BB962C8B-B14F-4D97-AF65-F5344CB8AC3E}">
        <p14:creationId xmlns:p14="http://schemas.microsoft.com/office/powerpoint/2010/main" val="36279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Colorado Legislature determines tuition increases before approval by BOR.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54EA7-459A-407A-93EF-8D5D7F912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60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D4134-B0B3-ACD1-4E95-5C8251A92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779B2-4035-0F95-487E-59E9B319F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19954-D315-4293-BE37-0E4CBF6A4137}"/>
              </a:ext>
            </a:extLst>
          </p:cNvPr>
          <p:cNvSpPr>
            <a:spLocks noGrp="1"/>
          </p:cNvSpPr>
          <p:nvPr>
            <p:ph type="body" idx="1"/>
          </p:nvPr>
        </p:nvSpPr>
        <p:spPr/>
        <p:txBody>
          <a:bodyPr/>
          <a:lstStyle/>
          <a:p>
            <a:r>
              <a:rPr lang="en-US" dirty="0"/>
              <a:t>Colorado Legislature determines tuition increases before approval by BOR.</a:t>
            </a:r>
          </a:p>
        </p:txBody>
      </p:sp>
      <p:sp>
        <p:nvSpPr>
          <p:cNvPr id="4" name="Slide Number Placeholder 3">
            <a:extLst>
              <a:ext uri="{FF2B5EF4-FFF2-40B4-BE49-F238E27FC236}">
                <a16:creationId xmlns:a16="http://schemas.microsoft.com/office/drawing/2014/main" id="{FF1C2C90-E9B7-D7FD-6E7E-09836F5988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54EA7-459A-407A-93EF-8D5D7F912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1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 based on actual head count enrolled in what SCH. Tuition and Enrollment is projected from both HC and SCH.   We need to be clear that we do consider SCH because there is a misnomer out there that we only consider HC.  System likes us to report HC, but we project off of previous Fall SCH.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54EA7-459A-407A-93EF-8D5D7F912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6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8000" y="5807076"/>
            <a:ext cx="2844800" cy="365125"/>
          </a:xfrm>
        </p:spPr>
        <p:txBody>
          <a:bodyPr/>
          <a:lstStyle/>
          <a:p>
            <a:endParaRPr lang="en-US"/>
          </a:p>
        </p:txBody>
      </p:sp>
      <p:sp>
        <p:nvSpPr>
          <p:cNvPr id="5" name="Footer Placeholder 4"/>
          <p:cNvSpPr>
            <a:spLocks noGrp="1"/>
          </p:cNvSpPr>
          <p:nvPr>
            <p:ph type="ftr" sz="quarter" idx="11"/>
          </p:nvPr>
        </p:nvSpPr>
        <p:spPr>
          <a:xfrm>
            <a:off x="4165600" y="5807076"/>
            <a:ext cx="3860800" cy="365125"/>
          </a:xfrm>
        </p:spPr>
        <p:txBody>
          <a:bodyPr/>
          <a:lstStyle/>
          <a:p>
            <a:endParaRPr lang="en-US"/>
          </a:p>
        </p:txBody>
      </p:sp>
      <p:sp>
        <p:nvSpPr>
          <p:cNvPr id="6"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05413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508000" y="5807076"/>
            <a:ext cx="2844800" cy="365125"/>
          </a:xfrm>
        </p:spPr>
        <p:txBody>
          <a:bodyPr/>
          <a:lstStyle/>
          <a:p>
            <a:endParaRPr lang="en-US"/>
          </a:p>
        </p:txBody>
      </p:sp>
      <p:sp>
        <p:nvSpPr>
          <p:cNvPr id="8" name="Footer Placeholder 4"/>
          <p:cNvSpPr>
            <a:spLocks noGrp="1"/>
          </p:cNvSpPr>
          <p:nvPr>
            <p:ph type="ftr" sz="quarter" idx="11"/>
          </p:nvPr>
        </p:nvSpPr>
        <p:spPr>
          <a:xfrm>
            <a:off x="4165600" y="5807076"/>
            <a:ext cx="3860800" cy="365125"/>
          </a:xfrm>
        </p:spPr>
        <p:txBody>
          <a:bodyPr/>
          <a:lstStyle/>
          <a:p>
            <a:endParaRPr lang="en-US"/>
          </a:p>
        </p:txBody>
      </p:sp>
      <p:sp>
        <p:nvSpPr>
          <p:cNvPr id="9"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28365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508000" y="5807076"/>
            <a:ext cx="2844800" cy="365125"/>
          </a:xfrm>
        </p:spPr>
        <p:txBody>
          <a:bodyPr/>
          <a:lstStyle/>
          <a:p>
            <a:endParaRPr lang="en-US"/>
          </a:p>
        </p:txBody>
      </p:sp>
      <p:sp>
        <p:nvSpPr>
          <p:cNvPr id="8" name="Footer Placeholder 4"/>
          <p:cNvSpPr>
            <a:spLocks noGrp="1"/>
          </p:cNvSpPr>
          <p:nvPr>
            <p:ph type="ftr" sz="quarter" idx="11"/>
          </p:nvPr>
        </p:nvSpPr>
        <p:spPr>
          <a:xfrm>
            <a:off x="4165600" y="5807076"/>
            <a:ext cx="3860800" cy="365125"/>
          </a:xfrm>
        </p:spPr>
        <p:txBody>
          <a:bodyPr/>
          <a:lstStyle/>
          <a:p>
            <a:endParaRPr lang="en-US"/>
          </a:p>
        </p:txBody>
      </p:sp>
      <p:sp>
        <p:nvSpPr>
          <p:cNvPr id="9"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912364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400" y="2438401"/>
            <a:ext cx="9855200" cy="1023257"/>
          </a:xfrm>
          <a:prstGeom prst="rect">
            <a:avLst/>
          </a:prstGeom>
        </p:spPr>
      </p:pic>
      <p:pic>
        <p:nvPicPr>
          <p:cNvPr id="5" name="Picture 4" descr="UCwCampuses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0" y="4191000"/>
            <a:ext cx="6705600" cy="960704"/>
          </a:xfrm>
          <a:prstGeom prst="rect">
            <a:avLst/>
          </a:prstGeom>
        </p:spPr>
      </p:pic>
    </p:spTree>
    <p:extLst>
      <p:ext uri="{BB962C8B-B14F-4D97-AF65-F5344CB8AC3E}">
        <p14:creationId xmlns:p14="http://schemas.microsoft.com/office/powerpoint/2010/main" val="15807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508000" y="5807076"/>
            <a:ext cx="2844800" cy="365125"/>
          </a:xfrm>
        </p:spPr>
        <p:txBody>
          <a:bodyPr/>
          <a:lstStyle/>
          <a:p>
            <a:endParaRPr lang="en-US"/>
          </a:p>
        </p:txBody>
      </p:sp>
      <p:sp>
        <p:nvSpPr>
          <p:cNvPr id="11" name="Footer Placeholder 4"/>
          <p:cNvSpPr>
            <a:spLocks noGrp="1"/>
          </p:cNvSpPr>
          <p:nvPr>
            <p:ph type="ftr" sz="quarter" idx="11"/>
          </p:nvPr>
        </p:nvSpPr>
        <p:spPr>
          <a:xfrm>
            <a:off x="4165600" y="5807076"/>
            <a:ext cx="3860800" cy="365125"/>
          </a:xfrm>
        </p:spPr>
        <p:txBody>
          <a:bodyPr/>
          <a:lstStyle/>
          <a:p>
            <a:endParaRPr lang="en-US"/>
          </a:p>
        </p:txBody>
      </p:sp>
      <p:sp>
        <p:nvSpPr>
          <p:cNvPr id="12"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42842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508000" y="5807076"/>
            <a:ext cx="2844800" cy="365125"/>
          </a:xfrm>
        </p:spPr>
        <p:txBody>
          <a:bodyPr/>
          <a:lstStyle/>
          <a:p>
            <a:endParaRPr lang="en-US"/>
          </a:p>
        </p:txBody>
      </p:sp>
      <p:sp>
        <p:nvSpPr>
          <p:cNvPr id="8" name="Footer Placeholder 4"/>
          <p:cNvSpPr>
            <a:spLocks noGrp="1"/>
          </p:cNvSpPr>
          <p:nvPr>
            <p:ph type="ftr" sz="quarter" idx="11"/>
          </p:nvPr>
        </p:nvSpPr>
        <p:spPr>
          <a:xfrm>
            <a:off x="4165600" y="5807076"/>
            <a:ext cx="3860800" cy="365125"/>
          </a:xfrm>
        </p:spPr>
        <p:txBody>
          <a:bodyPr/>
          <a:lstStyle/>
          <a:p>
            <a:endParaRPr lang="en-US"/>
          </a:p>
        </p:txBody>
      </p:sp>
      <p:sp>
        <p:nvSpPr>
          <p:cNvPr id="9"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8208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508000" y="5807076"/>
            <a:ext cx="2844800" cy="365125"/>
          </a:xfrm>
        </p:spPr>
        <p:txBody>
          <a:bodyPr/>
          <a:lstStyle/>
          <a:p>
            <a:endParaRPr lang="en-US"/>
          </a:p>
        </p:txBody>
      </p:sp>
      <p:sp>
        <p:nvSpPr>
          <p:cNvPr id="9" name="Footer Placeholder 4"/>
          <p:cNvSpPr>
            <a:spLocks noGrp="1"/>
          </p:cNvSpPr>
          <p:nvPr>
            <p:ph type="ftr" sz="quarter" idx="11"/>
          </p:nvPr>
        </p:nvSpPr>
        <p:spPr>
          <a:xfrm>
            <a:off x="4165600" y="5807076"/>
            <a:ext cx="3860800" cy="365125"/>
          </a:xfrm>
        </p:spPr>
        <p:txBody>
          <a:bodyPr/>
          <a:lstStyle/>
          <a:p>
            <a:endParaRPr lang="en-US"/>
          </a:p>
        </p:txBody>
      </p:sp>
      <p:sp>
        <p:nvSpPr>
          <p:cNvPr id="10"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344474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508000" y="5807076"/>
            <a:ext cx="2844800" cy="365125"/>
          </a:xfrm>
        </p:spPr>
        <p:txBody>
          <a:bodyPr/>
          <a:lstStyle/>
          <a:p>
            <a:endParaRPr lang="en-US"/>
          </a:p>
        </p:txBody>
      </p:sp>
      <p:sp>
        <p:nvSpPr>
          <p:cNvPr id="11" name="Footer Placeholder 4"/>
          <p:cNvSpPr>
            <a:spLocks noGrp="1"/>
          </p:cNvSpPr>
          <p:nvPr>
            <p:ph type="ftr" sz="quarter" idx="11"/>
          </p:nvPr>
        </p:nvSpPr>
        <p:spPr>
          <a:xfrm>
            <a:off x="4165600" y="5807076"/>
            <a:ext cx="3860800" cy="365125"/>
          </a:xfrm>
        </p:spPr>
        <p:txBody>
          <a:bodyPr/>
          <a:lstStyle/>
          <a:p>
            <a:endParaRPr lang="en-US"/>
          </a:p>
        </p:txBody>
      </p:sp>
      <p:sp>
        <p:nvSpPr>
          <p:cNvPr id="12"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51011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a:xfrm>
            <a:off x="508000" y="5807076"/>
            <a:ext cx="2844800" cy="365125"/>
          </a:xfrm>
        </p:spPr>
        <p:txBody>
          <a:bodyPr/>
          <a:lstStyle/>
          <a:p>
            <a:endParaRPr lang="en-US"/>
          </a:p>
        </p:txBody>
      </p:sp>
      <p:sp>
        <p:nvSpPr>
          <p:cNvPr id="7" name="Footer Placeholder 4"/>
          <p:cNvSpPr>
            <a:spLocks noGrp="1"/>
          </p:cNvSpPr>
          <p:nvPr>
            <p:ph type="ftr" sz="quarter" idx="11"/>
          </p:nvPr>
        </p:nvSpPr>
        <p:spPr>
          <a:xfrm>
            <a:off x="4165600" y="5807076"/>
            <a:ext cx="3860800" cy="365125"/>
          </a:xfrm>
        </p:spPr>
        <p:txBody>
          <a:bodyPr/>
          <a:lstStyle/>
          <a:p>
            <a:endParaRPr lang="en-US"/>
          </a:p>
        </p:txBody>
      </p:sp>
      <p:sp>
        <p:nvSpPr>
          <p:cNvPr id="8"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173724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508000" y="5807076"/>
            <a:ext cx="2844800" cy="365125"/>
          </a:xfrm>
        </p:spPr>
        <p:txBody>
          <a:bodyPr/>
          <a:lstStyle/>
          <a:p>
            <a:endParaRPr lang="en-US"/>
          </a:p>
        </p:txBody>
      </p:sp>
      <p:sp>
        <p:nvSpPr>
          <p:cNvPr id="6" name="Footer Placeholder 4"/>
          <p:cNvSpPr>
            <a:spLocks noGrp="1"/>
          </p:cNvSpPr>
          <p:nvPr>
            <p:ph type="ftr" sz="quarter" idx="11"/>
          </p:nvPr>
        </p:nvSpPr>
        <p:spPr>
          <a:xfrm>
            <a:off x="4165600" y="5807076"/>
            <a:ext cx="3860800" cy="365125"/>
          </a:xfrm>
        </p:spPr>
        <p:txBody>
          <a:bodyPr/>
          <a:lstStyle/>
          <a:p>
            <a:endParaRPr lang="en-US"/>
          </a:p>
        </p:txBody>
      </p:sp>
      <p:sp>
        <p:nvSpPr>
          <p:cNvPr id="7"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197420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508000" y="5807076"/>
            <a:ext cx="2844800" cy="365125"/>
          </a:xfrm>
        </p:spPr>
        <p:txBody>
          <a:bodyPr/>
          <a:lstStyle/>
          <a:p>
            <a:endParaRPr lang="en-US"/>
          </a:p>
        </p:txBody>
      </p:sp>
      <p:sp>
        <p:nvSpPr>
          <p:cNvPr id="9" name="Footer Placeholder 4"/>
          <p:cNvSpPr>
            <a:spLocks noGrp="1"/>
          </p:cNvSpPr>
          <p:nvPr>
            <p:ph type="ftr" sz="quarter" idx="11"/>
          </p:nvPr>
        </p:nvSpPr>
        <p:spPr>
          <a:xfrm>
            <a:off x="4165600" y="5807076"/>
            <a:ext cx="3860800" cy="365125"/>
          </a:xfrm>
        </p:spPr>
        <p:txBody>
          <a:bodyPr/>
          <a:lstStyle/>
          <a:p>
            <a:endParaRPr lang="en-US"/>
          </a:p>
        </p:txBody>
      </p:sp>
      <p:sp>
        <p:nvSpPr>
          <p:cNvPr id="10"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6291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508000" y="5807076"/>
            <a:ext cx="2844800" cy="365125"/>
          </a:xfrm>
        </p:spPr>
        <p:txBody>
          <a:bodyPr/>
          <a:lstStyle/>
          <a:p>
            <a:endParaRPr lang="en-US"/>
          </a:p>
        </p:txBody>
      </p:sp>
      <p:sp>
        <p:nvSpPr>
          <p:cNvPr id="9" name="Footer Placeholder 4"/>
          <p:cNvSpPr>
            <a:spLocks noGrp="1"/>
          </p:cNvSpPr>
          <p:nvPr>
            <p:ph type="ftr" sz="quarter" idx="11"/>
          </p:nvPr>
        </p:nvSpPr>
        <p:spPr>
          <a:xfrm>
            <a:off x="4165600" y="5807076"/>
            <a:ext cx="3860800" cy="365125"/>
          </a:xfrm>
        </p:spPr>
        <p:txBody>
          <a:bodyPr/>
          <a:lstStyle/>
          <a:p>
            <a:endParaRPr lang="en-US"/>
          </a:p>
        </p:txBody>
      </p:sp>
      <p:sp>
        <p:nvSpPr>
          <p:cNvPr id="10"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32435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9ADDE-98E8-4149-84E6-9A28F99CE161}" type="datetimeFigureOut">
              <a:rPr lang="en-US" smtClean="0"/>
              <a:pPr/>
              <a:t>5/6/2026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FB43-BEAF-4970-A06C-24B01B76FA99}" type="slidenum">
              <a:rPr lang="en-US" smtClean="0"/>
              <a:pPr/>
              <a:t>‹#›</a:t>
            </a:fld>
            <a:endParaRPr lang="en-US"/>
          </a:p>
        </p:txBody>
      </p:sp>
      <p:sp>
        <p:nvSpPr>
          <p:cNvPr id="7" name="Rectangle 6"/>
          <p:cNvSpPr/>
          <p:nvPr/>
        </p:nvSpPr>
        <p:spPr>
          <a:xfrm>
            <a:off x="0" y="6172200"/>
            <a:ext cx="12192000" cy="685800"/>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UCCS Signature - Revers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9600" y="6351380"/>
            <a:ext cx="3442365" cy="354221"/>
          </a:xfrm>
          <a:prstGeom prst="rect">
            <a:avLst/>
          </a:prstGeom>
        </p:spPr>
      </p:pic>
      <p:pic>
        <p:nvPicPr>
          <p:cNvPr id="12" name="Picture 11" descr="UCwCampusesRev.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636001" y="6283472"/>
            <a:ext cx="2946401" cy="422128"/>
          </a:xfrm>
          <a:prstGeom prst="rect">
            <a:avLst/>
          </a:prstGeom>
        </p:spPr>
      </p:pic>
    </p:spTree>
    <p:extLst>
      <p:ext uri="{BB962C8B-B14F-4D97-AF65-F5344CB8AC3E}">
        <p14:creationId xmlns:p14="http://schemas.microsoft.com/office/powerpoint/2010/main" val="432723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FB9C-D3D8-B7DB-0814-4C799416D9C5}"/>
              </a:ext>
            </a:extLst>
          </p:cNvPr>
          <p:cNvSpPr>
            <a:spLocks noGrp="1"/>
          </p:cNvSpPr>
          <p:nvPr>
            <p:ph type="ctrTitle"/>
          </p:nvPr>
        </p:nvSpPr>
        <p:spPr/>
        <p:txBody>
          <a:bodyPr/>
          <a:lstStyle/>
          <a:p>
            <a:r>
              <a:rPr lang="en-US" dirty="0"/>
              <a:t>FY26 Year End BAPCO Budget Presentation</a:t>
            </a:r>
          </a:p>
        </p:txBody>
      </p:sp>
      <p:sp>
        <p:nvSpPr>
          <p:cNvPr id="3" name="Subtitle 2">
            <a:extLst>
              <a:ext uri="{FF2B5EF4-FFF2-40B4-BE49-F238E27FC236}">
                <a16:creationId xmlns:a16="http://schemas.microsoft.com/office/drawing/2014/main" id="{6D7E8CA0-6A20-714E-05D6-56DB6A17381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7547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9996" y="857251"/>
            <a:ext cx="9096003" cy="1009359"/>
            <a:chOff x="0" y="0"/>
            <a:chExt cx="4791310" cy="531679"/>
          </a:xfrm>
        </p:grpSpPr>
        <p:sp>
          <p:nvSpPr>
            <p:cNvPr id="3" name="Freeform 3"/>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070707"/>
            </a:solidFill>
          </p:spPr>
          <p:txBody>
            <a:bodyPr/>
            <a:lstStyle/>
            <a:p>
              <a:endParaRPr lang="en-US" sz="900">
                <a:solidFill>
                  <a:prstClr val="black"/>
                </a:solidFill>
                <a:latin typeface="Arial"/>
              </a:endParaRPr>
            </a:p>
          </p:txBody>
        </p:sp>
        <p:sp>
          <p:nvSpPr>
            <p:cNvPr id="4" name="TextBox 4"/>
            <p:cNvSpPr txBox="1"/>
            <p:nvPr/>
          </p:nvSpPr>
          <p:spPr>
            <a:xfrm>
              <a:off x="0" y="-47625"/>
              <a:ext cx="4791310" cy="579304"/>
            </a:xfrm>
            <a:prstGeom prst="rect">
              <a:avLst/>
            </a:prstGeom>
          </p:spPr>
          <p:txBody>
            <a:bodyPr lIns="127000" tIns="127000" rIns="127000" bIns="127000" rtlCol="0" anchor="ctr"/>
            <a:lstStyle/>
            <a:p>
              <a:pPr>
                <a:lnSpc>
                  <a:spcPts val="1679"/>
                </a:lnSpc>
              </a:pPr>
              <a:endParaRPr sz="900">
                <a:solidFill>
                  <a:prstClr val="black"/>
                </a:solidFill>
                <a:latin typeface="Arial"/>
              </a:endParaRPr>
            </a:p>
          </p:txBody>
        </p:sp>
      </p:grpSp>
      <p:grpSp>
        <p:nvGrpSpPr>
          <p:cNvPr id="5" name="Group 5"/>
          <p:cNvGrpSpPr/>
          <p:nvPr/>
        </p:nvGrpSpPr>
        <p:grpSpPr>
          <a:xfrm>
            <a:off x="1524001" y="857250"/>
            <a:ext cx="95995" cy="51435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solidFill>
                  <a:prstClr val="black"/>
                </a:solidFill>
                <a:latin typeface="Arial"/>
              </a:endParaRPr>
            </a:p>
          </p:txBody>
        </p:sp>
        <p:sp>
          <p:nvSpPr>
            <p:cNvPr id="7" name="TextBox 7"/>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solidFill>
                  <a:prstClr val="black"/>
                </a:solidFill>
                <a:latin typeface="Arial"/>
              </a:endParaRPr>
            </a:p>
          </p:txBody>
        </p:sp>
      </p:grpSp>
      <p:sp>
        <p:nvSpPr>
          <p:cNvPr id="8" name="TextBox 8"/>
          <p:cNvSpPr txBox="1"/>
          <p:nvPr/>
        </p:nvSpPr>
        <p:spPr>
          <a:xfrm>
            <a:off x="1816821" y="1054750"/>
            <a:ext cx="7878499" cy="619337"/>
          </a:xfrm>
          <a:prstGeom prst="rect">
            <a:avLst/>
          </a:prstGeom>
        </p:spPr>
        <p:txBody>
          <a:bodyPr lIns="0" tIns="0" rIns="0" bIns="0" rtlCol="0" anchor="t">
            <a:spAutoFit/>
          </a:bodyPr>
          <a:lstStyle/>
          <a:p>
            <a:pPr>
              <a:lnSpc>
                <a:spcPts val="4800"/>
              </a:lnSpc>
            </a:pPr>
            <a:r>
              <a:rPr lang="en-US" sz="4800" dirty="0" err="1">
                <a:solidFill>
                  <a:prstClr val="white"/>
                </a:solidFill>
                <a:latin typeface="Arial"/>
              </a:rPr>
              <a:t>Speedtype</a:t>
            </a:r>
            <a:r>
              <a:rPr lang="en-US" sz="4800" dirty="0">
                <a:solidFill>
                  <a:prstClr val="white"/>
                </a:solidFill>
                <a:latin typeface="Arial"/>
              </a:rPr>
              <a:t> Clean Up</a:t>
            </a:r>
            <a:endParaRPr lang="en-US" sz="4000" dirty="0">
              <a:solidFill>
                <a:prstClr val="white"/>
              </a:solidFill>
              <a:latin typeface="Inter Bold"/>
              <a:ea typeface="Inter Bold"/>
              <a:cs typeface="Inter Bold"/>
              <a:sym typeface="Inter Bold"/>
            </a:endParaRPr>
          </a:p>
        </p:txBody>
      </p:sp>
      <p:sp>
        <p:nvSpPr>
          <p:cNvPr id="9" name="Freeform 9"/>
          <p:cNvSpPr/>
          <p:nvPr/>
        </p:nvSpPr>
        <p:spPr>
          <a:xfrm rot="5400000">
            <a:off x="9258946" y="312211"/>
            <a:ext cx="1463293" cy="1645504"/>
          </a:xfrm>
          <a:custGeom>
            <a:avLst/>
            <a:gdLst/>
            <a:ahLst/>
            <a:cxnLst/>
            <a:rect l="l" t="t" r="r" b="b"/>
            <a:pathLst>
              <a:path w="2926585" h="3291008">
                <a:moveTo>
                  <a:pt x="0" y="0"/>
                </a:moveTo>
                <a:lnTo>
                  <a:pt x="2926585" y="0"/>
                </a:lnTo>
                <a:lnTo>
                  <a:pt x="2926585" y="3291007"/>
                </a:lnTo>
                <a:lnTo>
                  <a:pt x="0" y="3291007"/>
                </a:lnTo>
                <a:lnTo>
                  <a:pt x="0" y="0"/>
                </a:lnTo>
                <a:close/>
              </a:path>
            </a:pathLst>
          </a:custGeom>
          <a:blipFill>
            <a:blip>
              <a:alphaModFix amt="27000"/>
              <a:extLst>
                <a:ext uri="{96DAC541-7B7A-43D3-8B79-37D633B846F1}">
                  <asvg:svgBlip xmlns:asvg="http://schemas.microsoft.com/office/drawing/2016/SVG/main" r:embed="rId3"/>
                </a:ext>
              </a:extLst>
            </a:blip>
            <a:stretch>
              <a:fillRect t="-574" r="-37138"/>
            </a:stretch>
          </a:blipFill>
        </p:spPr>
        <p:txBody>
          <a:bodyPr/>
          <a:lstStyle/>
          <a:p>
            <a:endParaRPr lang="en-US" sz="900">
              <a:solidFill>
                <a:prstClr val="black"/>
              </a:solidFill>
              <a:latin typeface="Arial"/>
            </a:endParaRPr>
          </a:p>
        </p:txBody>
      </p:sp>
      <p:sp>
        <p:nvSpPr>
          <p:cNvPr id="23" name="TextBox 23"/>
          <p:cNvSpPr txBox="1"/>
          <p:nvPr/>
        </p:nvSpPr>
        <p:spPr>
          <a:xfrm>
            <a:off x="1619996" y="1957024"/>
            <a:ext cx="8658137" cy="758349"/>
          </a:xfrm>
          <a:prstGeom prst="rect">
            <a:avLst/>
          </a:prstGeom>
        </p:spPr>
        <p:txBody>
          <a:bodyPr lIns="0" tIns="0" rIns="0" bIns="0" rtlCol="0" anchor="t">
            <a:spAutoFit/>
          </a:bodyPr>
          <a:lstStyle/>
          <a:p>
            <a:pPr marL="656940" lvl="3" algn="just">
              <a:lnSpc>
                <a:spcPts val="3145"/>
              </a:lnSpc>
            </a:pPr>
            <a:endParaRPr lang="en-US" sz="2400" dirty="0">
              <a:solidFill>
                <a:prstClr val="black"/>
              </a:solidFill>
              <a:latin typeface="Aptos Display" panose="020B0004020202020204" pitchFamily="34" charset="0"/>
            </a:endParaRPr>
          </a:p>
          <a:p>
            <a:pPr marL="856657" lvl="3" indent="-199717" algn="just">
              <a:lnSpc>
                <a:spcPts val="3145"/>
              </a:lnSpc>
              <a:buFont typeface="Arial"/>
              <a:buChar char="•"/>
            </a:pPr>
            <a:endParaRPr lang="en-US" sz="1850" dirty="0">
              <a:solidFill>
                <a:srgbClr val="000000"/>
              </a:solidFill>
              <a:latin typeface="Inter"/>
              <a:ea typeface="Inter"/>
              <a:sym typeface="Inter"/>
            </a:endParaRPr>
          </a:p>
        </p:txBody>
      </p:sp>
      <p:sp>
        <p:nvSpPr>
          <p:cNvPr id="25" name="TextBox 24">
            <a:extLst>
              <a:ext uri="{FF2B5EF4-FFF2-40B4-BE49-F238E27FC236}">
                <a16:creationId xmlns:a16="http://schemas.microsoft.com/office/drawing/2014/main" id="{BA79B1EE-1096-87A9-5403-BD48E48ED640}"/>
              </a:ext>
            </a:extLst>
          </p:cNvPr>
          <p:cNvSpPr txBox="1"/>
          <p:nvPr/>
        </p:nvSpPr>
        <p:spPr>
          <a:xfrm>
            <a:off x="1619996" y="1938941"/>
            <a:ext cx="4958370" cy="3554819"/>
          </a:xfrm>
          <a:prstGeom prst="rect">
            <a:avLst/>
          </a:prstGeom>
          <a:solidFill>
            <a:schemeClr val="bg1"/>
          </a:solidFill>
        </p:spPr>
        <p:txBody>
          <a:bodyPr wrap="square">
            <a:spAutoFit/>
          </a:bodyPr>
          <a:lstStyle/>
          <a:p>
            <a:pPr marL="214313" indent="-214313">
              <a:buFont typeface="Arial" panose="020B0604020202020204" pitchFamily="34" charset="0"/>
              <a:buChar char="•"/>
            </a:pPr>
            <a:r>
              <a:rPr lang="en-US" sz="1125" b="1" dirty="0">
                <a:solidFill>
                  <a:prstClr val="black"/>
                </a:solidFill>
                <a:latin typeface="Arial"/>
              </a:rPr>
              <a:t>What does it mean to clean up a </a:t>
            </a:r>
            <a:r>
              <a:rPr lang="en-US" sz="1125" b="1" dirty="0" err="1">
                <a:solidFill>
                  <a:prstClr val="black"/>
                </a:solidFill>
                <a:latin typeface="Arial"/>
              </a:rPr>
              <a:t>speedtype</a:t>
            </a:r>
            <a:r>
              <a:rPr lang="en-US" sz="1125" b="1" dirty="0">
                <a:solidFill>
                  <a:prstClr val="black"/>
                </a:solidFill>
                <a:latin typeface="Arial"/>
              </a:rPr>
              <a:t>? </a:t>
            </a:r>
            <a:r>
              <a:rPr lang="en-US" sz="1125" dirty="0">
                <a:solidFill>
                  <a:prstClr val="black"/>
                </a:solidFill>
                <a:latin typeface="Arial"/>
              </a:rPr>
              <a:t>In a nutshell,  match budget to actuals.  </a:t>
            </a:r>
          </a:p>
          <a:p>
            <a:pPr marL="557213" lvl="1" indent="-214313">
              <a:buFont typeface="Arial" panose="020B0604020202020204" pitchFamily="34" charset="0"/>
              <a:buChar char="•"/>
            </a:pPr>
            <a:r>
              <a:rPr lang="en-US" sz="1125" dirty="0">
                <a:solidFill>
                  <a:prstClr val="black"/>
                </a:solidFill>
                <a:latin typeface="Arial"/>
              </a:rPr>
              <a:t>Pay close attention to </a:t>
            </a:r>
            <a:r>
              <a:rPr lang="en-US" sz="1125" b="1" dirty="0">
                <a:solidFill>
                  <a:prstClr val="black"/>
                </a:solidFill>
                <a:latin typeface="Arial"/>
              </a:rPr>
              <a:t>revenue</a:t>
            </a:r>
            <a:r>
              <a:rPr lang="en-US" sz="1125" dirty="0">
                <a:solidFill>
                  <a:prstClr val="black"/>
                </a:solidFill>
                <a:latin typeface="Arial"/>
              </a:rPr>
              <a:t> and </a:t>
            </a:r>
            <a:r>
              <a:rPr lang="en-US" sz="1125" b="1" dirty="0">
                <a:solidFill>
                  <a:prstClr val="black"/>
                </a:solidFill>
                <a:latin typeface="Arial"/>
              </a:rPr>
              <a:t>transfer</a:t>
            </a:r>
            <a:r>
              <a:rPr lang="en-US" sz="1125" dirty="0">
                <a:solidFill>
                  <a:prstClr val="black"/>
                </a:solidFill>
                <a:latin typeface="Arial"/>
              </a:rPr>
              <a:t> budgets and match them to the exact account code. These accounts must not have a balance at year end. </a:t>
            </a:r>
          </a:p>
          <a:p>
            <a:pPr marL="557213" lvl="1" indent="-214313">
              <a:buFont typeface="Arial" panose="020B0604020202020204" pitchFamily="34" charset="0"/>
              <a:buChar char="•"/>
            </a:pPr>
            <a:r>
              <a:rPr lang="en-US" sz="1125" dirty="0">
                <a:solidFill>
                  <a:prstClr val="black"/>
                </a:solidFill>
                <a:latin typeface="Arial"/>
              </a:rPr>
              <a:t>Match salary account codes to position numbers.</a:t>
            </a:r>
          </a:p>
          <a:p>
            <a:pPr marL="557213" lvl="1" indent="-214313">
              <a:buFont typeface="Arial" panose="020B0604020202020204" pitchFamily="34" charset="0"/>
              <a:buChar char="•"/>
            </a:pPr>
            <a:r>
              <a:rPr lang="en-US" sz="1125" dirty="0">
                <a:solidFill>
                  <a:prstClr val="black"/>
                </a:solidFill>
                <a:latin typeface="Arial"/>
              </a:rPr>
              <a:t>For expenses, travel, student aid, </a:t>
            </a:r>
            <a:r>
              <a:rPr lang="en-US" sz="1125" dirty="0" err="1">
                <a:solidFill>
                  <a:prstClr val="black"/>
                </a:solidFill>
                <a:latin typeface="Arial"/>
              </a:rPr>
              <a:t>etc</a:t>
            </a:r>
            <a:r>
              <a:rPr lang="en-US" sz="1125" dirty="0">
                <a:solidFill>
                  <a:prstClr val="black"/>
                </a:solidFill>
                <a:latin typeface="Arial"/>
              </a:rPr>
              <a:t> - Clean up needs to be by account code rollup.  </a:t>
            </a:r>
          </a:p>
          <a:p>
            <a:pPr marL="557213" lvl="1" indent="-214313">
              <a:buFont typeface="Arial" panose="020B0604020202020204" pitchFamily="34" charset="0"/>
              <a:buChar char="•"/>
            </a:pPr>
            <a:r>
              <a:rPr lang="en-US" sz="1125" dirty="0">
                <a:solidFill>
                  <a:prstClr val="black"/>
                </a:solidFill>
                <a:latin typeface="Arial"/>
              </a:rPr>
              <a:t>Approval of Year End BJEs are more efficient when line descriptions are descriptive.  </a:t>
            </a:r>
          </a:p>
          <a:p>
            <a:pPr marL="900113" lvl="2" indent="-214313">
              <a:buFont typeface="Arial" panose="020B0604020202020204" pitchFamily="34" charset="0"/>
              <a:buChar char="•"/>
            </a:pPr>
            <a:r>
              <a:rPr lang="en-US" sz="1125" dirty="0">
                <a:solidFill>
                  <a:prstClr val="black"/>
                </a:solidFill>
                <a:latin typeface="Arial"/>
              </a:rPr>
              <a:t>Please attach the appropriate supporting documents.</a:t>
            </a:r>
          </a:p>
          <a:p>
            <a:pPr marL="1243013" lvl="3" indent="-214313">
              <a:buFont typeface="Arial" panose="020B0604020202020204" pitchFamily="34" charset="0"/>
              <a:buChar char="•"/>
            </a:pPr>
            <a:r>
              <a:rPr lang="en-US" sz="1125" dirty="0">
                <a:solidFill>
                  <a:prstClr val="black"/>
                </a:solidFill>
                <a:latin typeface="Arial"/>
              </a:rPr>
              <a:t>Examples: Tracking spreadsheets, emails, and Operating Summary Reports </a:t>
            </a:r>
          </a:p>
          <a:p>
            <a:pPr marL="900113" lvl="2" indent="-214313">
              <a:buFont typeface="Arial" panose="020B0604020202020204" pitchFamily="34" charset="0"/>
              <a:buChar char="•"/>
            </a:pPr>
            <a:r>
              <a:rPr lang="en-US" sz="1125" dirty="0">
                <a:solidFill>
                  <a:prstClr val="black"/>
                </a:solidFill>
                <a:latin typeface="Arial"/>
              </a:rPr>
              <a:t>Shorter BJEs are approved faster with less confusion and questions.</a:t>
            </a:r>
          </a:p>
          <a:p>
            <a:pPr marL="900113" lvl="2" indent="-214313">
              <a:buFont typeface="Arial" panose="020B0604020202020204" pitchFamily="34" charset="0"/>
              <a:buChar char="•"/>
            </a:pPr>
            <a:r>
              <a:rPr lang="en-US" sz="1125" dirty="0">
                <a:solidFill>
                  <a:prstClr val="black"/>
                </a:solidFill>
                <a:latin typeface="Arial"/>
              </a:rPr>
              <a:t>Departments will be able to complete BJEs through second close. Afterwards, if any adjustments are necessary, please notify the Budget Office.</a:t>
            </a:r>
          </a:p>
          <a:p>
            <a:pPr marL="900113" lvl="2" indent="-214313">
              <a:buFont typeface="Arial" panose="020B0604020202020204" pitchFamily="34" charset="0"/>
              <a:buChar char="•"/>
            </a:pPr>
            <a:r>
              <a:rPr lang="en-US" sz="1125" dirty="0">
                <a:solidFill>
                  <a:prstClr val="black"/>
                </a:solidFill>
                <a:latin typeface="Arial"/>
              </a:rPr>
              <a:t>Between the second and third close, only the Budget Office will have access to the Budget Ledgers.  </a:t>
            </a:r>
          </a:p>
        </p:txBody>
      </p:sp>
      <p:pic>
        <p:nvPicPr>
          <p:cNvPr id="13" name="Picture 12">
            <a:extLst>
              <a:ext uri="{FF2B5EF4-FFF2-40B4-BE49-F238E27FC236}">
                <a16:creationId xmlns:a16="http://schemas.microsoft.com/office/drawing/2014/main" id="{482F8FBE-C55B-7A4B-E1C8-DB820109CCB8}"/>
              </a:ext>
            </a:extLst>
          </p:cNvPr>
          <p:cNvPicPr>
            <a:picLocks noChangeAspect="1"/>
          </p:cNvPicPr>
          <p:nvPr/>
        </p:nvPicPr>
        <p:blipFill>
          <a:blip r:embed="rId4"/>
          <a:stretch>
            <a:fillRect/>
          </a:stretch>
        </p:blipFill>
        <p:spPr>
          <a:xfrm>
            <a:off x="6600456" y="2276524"/>
            <a:ext cx="3971551" cy="26244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C0E71-9C30-3E39-B632-9DCA4158B9E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61429CEF-AA06-A5B1-2822-8D441D5D2ECD}"/>
              </a:ext>
            </a:extLst>
          </p:cNvPr>
          <p:cNvGrpSpPr/>
          <p:nvPr/>
        </p:nvGrpSpPr>
        <p:grpSpPr>
          <a:xfrm>
            <a:off x="1524001" y="857250"/>
            <a:ext cx="95995" cy="5143500"/>
            <a:chOff x="0" y="0"/>
            <a:chExt cx="50565" cy="2709333"/>
          </a:xfrm>
        </p:grpSpPr>
        <p:sp>
          <p:nvSpPr>
            <p:cNvPr id="6" name="Freeform 6">
              <a:extLst>
                <a:ext uri="{FF2B5EF4-FFF2-40B4-BE49-F238E27FC236}">
                  <a16:creationId xmlns:a16="http://schemas.microsoft.com/office/drawing/2014/main" id="{90CAD463-A0F5-8B09-0169-B636CFF21BE4}"/>
                </a:ext>
              </a:extLst>
            </p:cNvPr>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solidFill>
                  <a:prstClr val="black"/>
                </a:solidFill>
                <a:latin typeface="Arial"/>
              </a:endParaRPr>
            </a:p>
          </p:txBody>
        </p:sp>
        <p:sp>
          <p:nvSpPr>
            <p:cNvPr id="7" name="TextBox 7">
              <a:extLst>
                <a:ext uri="{FF2B5EF4-FFF2-40B4-BE49-F238E27FC236}">
                  <a16:creationId xmlns:a16="http://schemas.microsoft.com/office/drawing/2014/main" id="{8719EE39-2695-7146-4940-5FA8E8CF92F5}"/>
                </a:ext>
              </a:extLst>
            </p:cNvPr>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solidFill>
                  <a:prstClr val="black"/>
                </a:solidFill>
                <a:latin typeface="Arial"/>
              </a:endParaRPr>
            </a:p>
          </p:txBody>
        </p:sp>
      </p:grpSp>
      <p:sp>
        <p:nvSpPr>
          <p:cNvPr id="9" name="Freeform 9">
            <a:extLst>
              <a:ext uri="{FF2B5EF4-FFF2-40B4-BE49-F238E27FC236}">
                <a16:creationId xmlns:a16="http://schemas.microsoft.com/office/drawing/2014/main" id="{3ED100F1-1E30-69A9-F77E-A0CC86C6475A}"/>
              </a:ext>
            </a:extLst>
          </p:cNvPr>
          <p:cNvSpPr/>
          <p:nvPr/>
        </p:nvSpPr>
        <p:spPr>
          <a:xfrm rot="5400000">
            <a:off x="9258946" y="312211"/>
            <a:ext cx="1463293" cy="1645504"/>
          </a:xfrm>
          <a:custGeom>
            <a:avLst/>
            <a:gdLst/>
            <a:ahLst/>
            <a:cxnLst/>
            <a:rect l="l" t="t" r="r" b="b"/>
            <a:pathLst>
              <a:path w="2926585" h="3291008">
                <a:moveTo>
                  <a:pt x="0" y="0"/>
                </a:moveTo>
                <a:lnTo>
                  <a:pt x="2926585" y="0"/>
                </a:lnTo>
                <a:lnTo>
                  <a:pt x="2926585" y="3291007"/>
                </a:lnTo>
                <a:lnTo>
                  <a:pt x="0" y="3291007"/>
                </a:lnTo>
                <a:lnTo>
                  <a:pt x="0" y="0"/>
                </a:lnTo>
                <a:close/>
              </a:path>
            </a:pathLst>
          </a:custGeom>
          <a:blipFill>
            <a:blip>
              <a:alphaModFix amt="27000"/>
              <a:extLst>
                <a:ext uri="{96DAC541-7B7A-43D3-8B79-37D633B846F1}">
                  <asvg:svgBlip xmlns:asvg="http://schemas.microsoft.com/office/drawing/2016/SVG/main" r:embed="rId3"/>
                </a:ext>
              </a:extLst>
            </a:blip>
            <a:stretch>
              <a:fillRect t="-574" r="-37138"/>
            </a:stretch>
          </a:blipFill>
        </p:spPr>
        <p:txBody>
          <a:bodyPr/>
          <a:lstStyle/>
          <a:p>
            <a:endParaRPr lang="en-US" sz="900">
              <a:solidFill>
                <a:prstClr val="black"/>
              </a:solidFill>
              <a:latin typeface="Arial"/>
            </a:endParaRPr>
          </a:p>
        </p:txBody>
      </p:sp>
      <p:sp>
        <p:nvSpPr>
          <p:cNvPr id="23" name="TextBox 23">
            <a:extLst>
              <a:ext uri="{FF2B5EF4-FFF2-40B4-BE49-F238E27FC236}">
                <a16:creationId xmlns:a16="http://schemas.microsoft.com/office/drawing/2014/main" id="{F64AE040-C21A-EC5C-287E-B3076E96FB0A}"/>
              </a:ext>
            </a:extLst>
          </p:cNvPr>
          <p:cNvSpPr txBox="1"/>
          <p:nvPr/>
        </p:nvSpPr>
        <p:spPr>
          <a:xfrm>
            <a:off x="1619996" y="1950166"/>
            <a:ext cx="8658137" cy="758349"/>
          </a:xfrm>
          <a:prstGeom prst="rect">
            <a:avLst/>
          </a:prstGeom>
        </p:spPr>
        <p:txBody>
          <a:bodyPr lIns="0" tIns="0" rIns="0" bIns="0" rtlCol="0" anchor="t">
            <a:spAutoFit/>
          </a:bodyPr>
          <a:lstStyle/>
          <a:p>
            <a:pPr marL="656940" lvl="3" algn="just">
              <a:lnSpc>
                <a:spcPts val="3145"/>
              </a:lnSpc>
            </a:pPr>
            <a:endParaRPr lang="en-US" sz="2400" dirty="0">
              <a:solidFill>
                <a:prstClr val="black"/>
              </a:solidFill>
              <a:latin typeface="Aptos Display" panose="020B0004020202020204" pitchFamily="34" charset="0"/>
            </a:endParaRPr>
          </a:p>
          <a:p>
            <a:pPr marL="856657" lvl="3" indent="-199717" algn="just">
              <a:lnSpc>
                <a:spcPts val="3145"/>
              </a:lnSpc>
              <a:buFont typeface="Arial"/>
              <a:buChar char="•"/>
            </a:pPr>
            <a:endParaRPr lang="en-US" sz="1850" dirty="0">
              <a:solidFill>
                <a:srgbClr val="000000"/>
              </a:solidFill>
              <a:latin typeface="Inter"/>
              <a:ea typeface="Inter"/>
              <a:sym typeface="Inter"/>
            </a:endParaRPr>
          </a:p>
        </p:txBody>
      </p:sp>
      <p:pic>
        <p:nvPicPr>
          <p:cNvPr id="11" name="Content Placeholder 3">
            <a:extLst>
              <a:ext uri="{FF2B5EF4-FFF2-40B4-BE49-F238E27FC236}">
                <a16:creationId xmlns:a16="http://schemas.microsoft.com/office/drawing/2014/main" id="{F3CDD187-2464-6FA9-8152-0E88A1333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204" y="1333500"/>
            <a:ext cx="6810986" cy="4667250"/>
          </a:xfrm>
          <a:prstGeom prst="rect">
            <a:avLst/>
          </a:prstGeom>
        </p:spPr>
      </p:pic>
      <p:sp>
        <p:nvSpPr>
          <p:cNvPr id="2" name="TextBox 1">
            <a:extLst>
              <a:ext uri="{FF2B5EF4-FFF2-40B4-BE49-F238E27FC236}">
                <a16:creationId xmlns:a16="http://schemas.microsoft.com/office/drawing/2014/main" id="{97800FAE-FD3D-22AA-DBA4-393D6557D89A}"/>
              </a:ext>
            </a:extLst>
          </p:cNvPr>
          <p:cNvSpPr txBox="1"/>
          <p:nvPr/>
        </p:nvSpPr>
        <p:spPr>
          <a:xfrm>
            <a:off x="2181225" y="923925"/>
            <a:ext cx="7024688" cy="300082"/>
          </a:xfrm>
          <a:prstGeom prst="rect">
            <a:avLst/>
          </a:prstGeom>
          <a:noFill/>
        </p:spPr>
        <p:txBody>
          <a:bodyPr wrap="square" rtlCol="0">
            <a:spAutoFit/>
          </a:bodyPr>
          <a:lstStyle/>
          <a:p>
            <a:pPr algn="ctr"/>
            <a:r>
              <a:rPr lang="en-US" sz="1350" b="1" dirty="0">
                <a:solidFill>
                  <a:prstClr val="black"/>
                </a:solidFill>
                <a:latin typeface="Arial"/>
              </a:rPr>
              <a:t>EXAMPLE OF SPEEDTYPE THAT HAS BEEN “CLEANED UP”</a:t>
            </a:r>
          </a:p>
        </p:txBody>
      </p:sp>
    </p:spTree>
    <p:extLst>
      <p:ext uri="{BB962C8B-B14F-4D97-AF65-F5344CB8AC3E}">
        <p14:creationId xmlns:p14="http://schemas.microsoft.com/office/powerpoint/2010/main" val="378034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71998" y="874688"/>
            <a:ext cx="9096003" cy="1009359"/>
            <a:chOff x="0" y="0"/>
            <a:chExt cx="4791310" cy="531679"/>
          </a:xfrm>
        </p:grpSpPr>
        <p:sp>
          <p:nvSpPr>
            <p:cNvPr id="3" name="Freeform 3"/>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EDF0F2"/>
            </a:solidFill>
          </p:spPr>
          <p:txBody>
            <a:bodyPr/>
            <a:lstStyle/>
            <a:p>
              <a:endParaRPr lang="en-US" sz="900">
                <a:solidFill>
                  <a:prstClr val="black"/>
                </a:solidFill>
                <a:latin typeface="Arial"/>
              </a:endParaRPr>
            </a:p>
          </p:txBody>
        </p:sp>
        <p:sp>
          <p:nvSpPr>
            <p:cNvPr id="4" name="TextBox 4"/>
            <p:cNvSpPr txBox="1"/>
            <p:nvPr/>
          </p:nvSpPr>
          <p:spPr>
            <a:xfrm>
              <a:off x="0" y="-47625"/>
              <a:ext cx="4791310" cy="579304"/>
            </a:xfrm>
            <a:prstGeom prst="rect">
              <a:avLst/>
            </a:prstGeom>
          </p:spPr>
          <p:txBody>
            <a:bodyPr lIns="127000" tIns="127000" rIns="127000" bIns="127000" rtlCol="0" anchor="ctr"/>
            <a:lstStyle/>
            <a:p>
              <a:pPr>
                <a:lnSpc>
                  <a:spcPts val="1679"/>
                </a:lnSpc>
              </a:pPr>
              <a:endParaRPr sz="900">
                <a:solidFill>
                  <a:prstClr val="black"/>
                </a:solidFill>
                <a:latin typeface="Arial"/>
              </a:endParaRPr>
            </a:p>
          </p:txBody>
        </p:sp>
      </p:grpSp>
      <p:grpSp>
        <p:nvGrpSpPr>
          <p:cNvPr id="5" name="Group 5"/>
          <p:cNvGrpSpPr/>
          <p:nvPr/>
        </p:nvGrpSpPr>
        <p:grpSpPr>
          <a:xfrm>
            <a:off x="1524001" y="857250"/>
            <a:ext cx="95995" cy="51435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solidFill>
                  <a:prstClr val="black"/>
                </a:solidFill>
                <a:latin typeface="Arial"/>
              </a:endParaRPr>
            </a:p>
          </p:txBody>
        </p:sp>
        <p:sp>
          <p:nvSpPr>
            <p:cNvPr id="7" name="TextBox 7"/>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solidFill>
                  <a:prstClr val="black"/>
                </a:solidFill>
                <a:latin typeface="Arial"/>
              </a:endParaRPr>
            </a:p>
          </p:txBody>
        </p:sp>
      </p:grpSp>
      <p:sp>
        <p:nvSpPr>
          <p:cNvPr id="8" name="TextBox 8"/>
          <p:cNvSpPr txBox="1"/>
          <p:nvPr/>
        </p:nvSpPr>
        <p:spPr>
          <a:xfrm>
            <a:off x="1794274" y="1081089"/>
            <a:ext cx="8359376" cy="590483"/>
          </a:xfrm>
          <a:prstGeom prst="rect">
            <a:avLst/>
          </a:prstGeom>
        </p:spPr>
        <p:txBody>
          <a:bodyPr lIns="0" tIns="0" rIns="0" bIns="0" rtlCol="0" anchor="t">
            <a:spAutoFit/>
          </a:bodyPr>
          <a:lstStyle/>
          <a:p>
            <a:pPr>
              <a:lnSpc>
                <a:spcPts val="4500"/>
              </a:lnSpc>
            </a:pPr>
            <a:r>
              <a:rPr lang="en-US" sz="4800" dirty="0">
                <a:solidFill>
                  <a:prstClr val="black"/>
                </a:solidFill>
                <a:latin typeface="Arial"/>
              </a:rPr>
              <a:t>Cash Transfer to Reserves</a:t>
            </a:r>
            <a:endParaRPr lang="en-US" sz="3750" dirty="0">
              <a:solidFill>
                <a:srgbClr val="000000"/>
              </a:solidFill>
              <a:latin typeface="Inter Bold"/>
              <a:ea typeface="Inter Bold"/>
              <a:cs typeface="Inter Bold"/>
              <a:sym typeface="Inter Bold"/>
            </a:endParaRPr>
          </a:p>
        </p:txBody>
      </p:sp>
      <p:sp>
        <p:nvSpPr>
          <p:cNvPr id="9" name="Freeform 9"/>
          <p:cNvSpPr/>
          <p:nvPr/>
        </p:nvSpPr>
        <p:spPr>
          <a:xfrm rot="5400000">
            <a:off x="9517088" y="281141"/>
            <a:ext cx="1492542" cy="1678396"/>
          </a:xfrm>
          <a:custGeom>
            <a:avLst/>
            <a:gdLst/>
            <a:ahLst/>
            <a:cxnLst/>
            <a:rect l="l" t="t" r="r" b="b"/>
            <a:pathLst>
              <a:path w="2985084" h="3356791">
                <a:moveTo>
                  <a:pt x="0" y="0"/>
                </a:moveTo>
                <a:lnTo>
                  <a:pt x="2985084" y="0"/>
                </a:lnTo>
                <a:lnTo>
                  <a:pt x="2985084" y="3356791"/>
                </a:lnTo>
                <a:lnTo>
                  <a:pt x="0" y="3356791"/>
                </a:lnTo>
                <a:lnTo>
                  <a:pt x="0" y="0"/>
                </a:lnTo>
                <a:close/>
              </a:path>
            </a:pathLst>
          </a:custGeom>
          <a:blipFill>
            <a:blip>
              <a:alphaModFix amt="27000"/>
              <a:extLst>
                <a:ext uri="{96DAC541-7B7A-43D3-8B79-37D633B846F1}">
                  <asvg:svgBlip xmlns:asvg="http://schemas.microsoft.com/office/drawing/2016/SVG/main" r:embed="rId2"/>
                </a:ext>
              </a:extLst>
            </a:blip>
            <a:stretch>
              <a:fillRect t="-574" r="-37138"/>
            </a:stretch>
          </a:blipFill>
        </p:spPr>
        <p:txBody>
          <a:bodyPr/>
          <a:lstStyle/>
          <a:p>
            <a:endParaRPr lang="en-US" sz="900">
              <a:solidFill>
                <a:prstClr val="black"/>
              </a:solidFill>
              <a:latin typeface="Arial"/>
            </a:endParaRPr>
          </a:p>
        </p:txBody>
      </p:sp>
      <p:sp>
        <p:nvSpPr>
          <p:cNvPr id="15" name="TextBox 14">
            <a:extLst>
              <a:ext uri="{FF2B5EF4-FFF2-40B4-BE49-F238E27FC236}">
                <a16:creationId xmlns:a16="http://schemas.microsoft.com/office/drawing/2014/main" id="{75EAB9C4-F7A8-2067-401F-BAD6164D39BE}"/>
              </a:ext>
            </a:extLst>
          </p:cNvPr>
          <p:cNvSpPr txBox="1"/>
          <p:nvPr/>
        </p:nvSpPr>
        <p:spPr>
          <a:xfrm>
            <a:off x="1715990" y="1901483"/>
            <a:ext cx="8634692" cy="3000821"/>
          </a:xfrm>
          <a:prstGeom prst="rect">
            <a:avLst/>
          </a:prstGeom>
          <a:noFill/>
        </p:spPr>
        <p:txBody>
          <a:bodyPr wrap="square">
            <a:spAutoFit/>
          </a:bodyPr>
          <a:lstStyle/>
          <a:p>
            <a:pPr marL="257175" indent="-257175">
              <a:buFont typeface="Arial" panose="020B0604020202020204" pitchFamily="34" charset="0"/>
              <a:buChar char="•"/>
            </a:pPr>
            <a:r>
              <a:rPr lang="en-US" sz="1650" b="1" dirty="0">
                <a:solidFill>
                  <a:prstClr val="black"/>
                </a:solidFill>
                <a:latin typeface="Arial"/>
              </a:rPr>
              <a:t>What balances should be moved to reserves?</a:t>
            </a:r>
          </a:p>
          <a:p>
            <a:pPr marL="600075" lvl="1" indent="-257175">
              <a:buFont typeface="Arial" panose="020B0604020202020204" pitchFamily="34" charset="0"/>
              <a:buChar char="•"/>
            </a:pPr>
            <a:r>
              <a:rPr lang="en-US" sz="1650" dirty="0">
                <a:solidFill>
                  <a:prstClr val="black"/>
                </a:solidFill>
                <a:latin typeface="Arial"/>
              </a:rPr>
              <a:t>Change up from last year. No carryforward will be allowed.		</a:t>
            </a:r>
          </a:p>
          <a:p>
            <a:pPr marL="600075" lvl="1" indent="-257175">
              <a:buFont typeface="Arial" panose="020B0604020202020204" pitchFamily="34" charset="0"/>
              <a:buChar char="•"/>
            </a:pPr>
            <a:r>
              <a:rPr lang="en-US" sz="1650" dirty="0">
                <a:solidFill>
                  <a:prstClr val="black"/>
                </a:solidFill>
                <a:latin typeface="Arial"/>
              </a:rPr>
              <a:t>This includes fund 11s, e.g. F&amp;A amounts and faculty award STs.</a:t>
            </a:r>
          </a:p>
          <a:p>
            <a:pPr marL="600075" lvl="1" indent="-257175">
              <a:buFont typeface="Arial" panose="020B0604020202020204" pitchFamily="34" charset="0"/>
              <a:buChar char="•"/>
            </a:pPr>
            <a:r>
              <a:rPr lang="en-US" sz="1650" dirty="0">
                <a:solidFill>
                  <a:prstClr val="black"/>
                </a:solidFill>
                <a:latin typeface="Arial"/>
              </a:rPr>
              <a:t>Remember, a BJE to transfer to reserves is necessary to go along with the ACTUALS cash transfer journal entry.</a:t>
            </a:r>
          </a:p>
          <a:p>
            <a:pPr marL="942975" lvl="2" indent="-257175">
              <a:buFont typeface="Arial" panose="020B0604020202020204" pitchFamily="34" charset="0"/>
              <a:buChar char="•"/>
            </a:pPr>
            <a:r>
              <a:rPr lang="en-US" sz="1650" b="1" i="1" dirty="0">
                <a:solidFill>
                  <a:prstClr val="black"/>
                </a:solidFill>
                <a:latin typeface="Arial"/>
              </a:rPr>
              <a:t>The BJE and the JE may be completed simultaneously.  Please attach the print version to the BJE and/or JE even if it does not have an “Approved by” yet.</a:t>
            </a:r>
          </a:p>
          <a:p>
            <a:pPr marL="600075" lvl="1" indent="-257175">
              <a:buFont typeface="Arial" panose="020B0604020202020204" pitchFamily="34" charset="0"/>
              <a:buChar char="•"/>
            </a:pPr>
            <a:r>
              <a:rPr lang="en-US" sz="1650" dirty="0">
                <a:solidFill>
                  <a:prstClr val="black"/>
                </a:solidFill>
                <a:latin typeface="Arial"/>
              </a:rPr>
              <a:t>  Tip:  when moving balances to Fund 72s, have a plan for its use.  This will make spending plan templates easier to complete.</a:t>
            </a:r>
          </a:p>
          <a:p>
            <a:endParaRPr lang="en-US" sz="2400" dirty="0">
              <a:solidFill>
                <a:prstClr val="black"/>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3CCE-99B1-C12A-C605-72D78242AF0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5C6E388-A1CC-B448-D926-B0C3C3B8E821}"/>
              </a:ext>
            </a:extLst>
          </p:cNvPr>
          <p:cNvGrpSpPr/>
          <p:nvPr/>
        </p:nvGrpSpPr>
        <p:grpSpPr>
          <a:xfrm>
            <a:off x="1571998" y="874688"/>
            <a:ext cx="9096003" cy="1009359"/>
            <a:chOff x="0" y="0"/>
            <a:chExt cx="4791310" cy="531679"/>
          </a:xfrm>
        </p:grpSpPr>
        <p:sp>
          <p:nvSpPr>
            <p:cNvPr id="3" name="Freeform 3">
              <a:extLst>
                <a:ext uri="{FF2B5EF4-FFF2-40B4-BE49-F238E27FC236}">
                  <a16:creationId xmlns:a16="http://schemas.microsoft.com/office/drawing/2014/main" id="{CBCB2761-FBB9-1A59-A539-D166A8CAB897}"/>
                </a:ext>
              </a:extLst>
            </p:cNvPr>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EDF0F2"/>
            </a:solidFill>
          </p:spPr>
          <p:txBody>
            <a:bodyPr/>
            <a:lstStyle/>
            <a:p>
              <a:endParaRPr lang="en-US" sz="900">
                <a:solidFill>
                  <a:prstClr val="black"/>
                </a:solidFill>
                <a:latin typeface="Arial"/>
              </a:endParaRPr>
            </a:p>
          </p:txBody>
        </p:sp>
        <p:sp>
          <p:nvSpPr>
            <p:cNvPr id="4" name="TextBox 4">
              <a:extLst>
                <a:ext uri="{FF2B5EF4-FFF2-40B4-BE49-F238E27FC236}">
                  <a16:creationId xmlns:a16="http://schemas.microsoft.com/office/drawing/2014/main" id="{1E45893E-34DC-0D96-6417-A2130114BAEF}"/>
                </a:ext>
              </a:extLst>
            </p:cNvPr>
            <p:cNvSpPr txBox="1"/>
            <p:nvPr/>
          </p:nvSpPr>
          <p:spPr>
            <a:xfrm>
              <a:off x="0" y="-47625"/>
              <a:ext cx="4791310" cy="579304"/>
            </a:xfrm>
            <a:prstGeom prst="rect">
              <a:avLst/>
            </a:prstGeom>
          </p:spPr>
          <p:txBody>
            <a:bodyPr lIns="127000" tIns="127000" rIns="127000" bIns="127000" rtlCol="0" anchor="ctr"/>
            <a:lstStyle/>
            <a:p>
              <a:pPr>
                <a:lnSpc>
                  <a:spcPts val="1679"/>
                </a:lnSpc>
              </a:pPr>
              <a:endParaRPr sz="900">
                <a:solidFill>
                  <a:prstClr val="black"/>
                </a:solidFill>
                <a:latin typeface="Arial"/>
              </a:endParaRPr>
            </a:p>
          </p:txBody>
        </p:sp>
      </p:grpSp>
      <p:grpSp>
        <p:nvGrpSpPr>
          <p:cNvPr id="5" name="Group 5">
            <a:extLst>
              <a:ext uri="{FF2B5EF4-FFF2-40B4-BE49-F238E27FC236}">
                <a16:creationId xmlns:a16="http://schemas.microsoft.com/office/drawing/2014/main" id="{E6FA0F06-8D49-8EE6-0D53-D8B396D16978}"/>
              </a:ext>
            </a:extLst>
          </p:cNvPr>
          <p:cNvGrpSpPr/>
          <p:nvPr/>
        </p:nvGrpSpPr>
        <p:grpSpPr>
          <a:xfrm>
            <a:off x="1524001" y="857250"/>
            <a:ext cx="95995" cy="5143500"/>
            <a:chOff x="0" y="0"/>
            <a:chExt cx="50565" cy="2709333"/>
          </a:xfrm>
        </p:grpSpPr>
        <p:sp>
          <p:nvSpPr>
            <p:cNvPr id="6" name="Freeform 6">
              <a:extLst>
                <a:ext uri="{FF2B5EF4-FFF2-40B4-BE49-F238E27FC236}">
                  <a16:creationId xmlns:a16="http://schemas.microsoft.com/office/drawing/2014/main" id="{432E975D-CB31-830A-917E-2719A2536FAA}"/>
                </a:ext>
              </a:extLst>
            </p:cNvPr>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solidFill>
                  <a:prstClr val="black"/>
                </a:solidFill>
                <a:latin typeface="Arial"/>
              </a:endParaRPr>
            </a:p>
          </p:txBody>
        </p:sp>
        <p:sp>
          <p:nvSpPr>
            <p:cNvPr id="7" name="TextBox 7">
              <a:extLst>
                <a:ext uri="{FF2B5EF4-FFF2-40B4-BE49-F238E27FC236}">
                  <a16:creationId xmlns:a16="http://schemas.microsoft.com/office/drawing/2014/main" id="{B689A57B-BE34-DE16-5ADF-689C764DFC26}"/>
                </a:ext>
              </a:extLst>
            </p:cNvPr>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solidFill>
                  <a:prstClr val="black"/>
                </a:solidFill>
                <a:latin typeface="Arial"/>
              </a:endParaRPr>
            </a:p>
          </p:txBody>
        </p:sp>
      </p:grpSp>
      <p:sp>
        <p:nvSpPr>
          <p:cNvPr id="8" name="TextBox 8">
            <a:extLst>
              <a:ext uri="{FF2B5EF4-FFF2-40B4-BE49-F238E27FC236}">
                <a16:creationId xmlns:a16="http://schemas.microsoft.com/office/drawing/2014/main" id="{A9B6C31A-F434-B1E9-791F-7013FCFA0E25}"/>
              </a:ext>
            </a:extLst>
          </p:cNvPr>
          <p:cNvSpPr txBox="1"/>
          <p:nvPr/>
        </p:nvSpPr>
        <p:spPr>
          <a:xfrm>
            <a:off x="1794274" y="1081089"/>
            <a:ext cx="8359376" cy="590483"/>
          </a:xfrm>
          <a:prstGeom prst="rect">
            <a:avLst/>
          </a:prstGeom>
        </p:spPr>
        <p:txBody>
          <a:bodyPr lIns="0" tIns="0" rIns="0" bIns="0" rtlCol="0" anchor="t">
            <a:spAutoFit/>
          </a:bodyPr>
          <a:lstStyle/>
          <a:p>
            <a:pPr>
              <a:lnSpc>
                <a:spcPts val="4500"/>
              </a:lnSpc>
            </a:pPr>
            <a:r>
              <a:rPr lang="en-US" sz="4800" dirty="0">
                <a:solidFill>
                  <a:prstClr val="black"/>
                </a:solidFill>
                <a:latin typeface="Arial"/>
              </a:rPr>
              <a:t>Carryforward</a:t>
            </a:r>
            <a:endParaRPr lang="en-US" sz="3750" dirty="0">
              <a:solidFill>
                <a:srgbClr val="000000"/>
              </a:solidFill>
              <a:latin typeface="Inter Bold"/>
              <a:ea typeface="Inter Bold"/>
              <a:cs typeface="Inter Bold"/>
              <a:sym typeface="Inter Bold"/>
            </a:endParaRPr>
          </a:p>
        </p:txBody>
      </p:sp>
      <p:sp>
        <p:nvSpPr>
          <p:cNvPr id="9" name="Freeform 9">
            <a:extLst>
              <a:ext uri="{FF2B5EF4-FFF2-40B4-BE49-F238E27FC236}">
                <a16:creationId xmlns:a16="http://schemas.microsoft.com/office/drawing/2014/main" id="{544106C3-7751-6EC7-78D2-223346D9930F}"/>
              </a:ext>
            </a:extLst>
          </p:cNvPr>
          <p:cNvSpPr/>
          <p:nvPr/>
        </p:nvSpPr>
        <p:spPr>
          <a:xfrm rot="5400000">
            <a:off x="9517088" y="281141"/>
            <a:ext cx="1492542" cy="1678396"/>
          </a:xfrm>
          <a:custGeom>
            <a:avLst/>
            <a:gdLst/>
            <a:ahLst/>
            <a:cxnLst/>
            <a:rect l="l" t="t" r="r" b="b"/>
            <a:pathLst>
              <a:path w="2985084" h="3356791">
                <a:moveTo>
                  <a:pt x="0" y="0"/>
                </a:moveTo>
                <a:lnTo>
                  <a:pt x="2985084" y="0"/>
                </a:lnTo>
                <a:lnTo>
                  <a:pt x="2985084" y="3356791"/>
                </a:lnTo>
                <a:lnTo>
                  <a:pt x="0" y="3356791"/>
                </a:lnTo>
                <a:lnTo>
                  <a:pt x="0" y="0"/>
                </a:lnTo>
                <a:close/>
              </a:path>
            </a:pathLst>
          </a:custGeom>
          <a:blipFill>
            <a:blip>
              <a:alphaModFix amt="27000"/>
              <a:extLst>
                <a:ext uri="{96DAC541-7B7A-43D3-8B79-37D633B846F1}">
                  <asvg:svgBlip xmlns:asvg="http://schemas.microsoft.com/office/drawing/2016/SVG/main" r:embed="rId2"/>
                </a:ext>
              </a:extLst>
            </a:blip>
            <a:stretch>
              <a:fillRect t="-574" r="-37138"/>
            </a:stretch>
          </a:blipFill>
        </p:spPr>
        <p:txBody>
          <a:bodyPr/>
          <a:lstStyle/>
          <a:p>
            <a:endParaRPr lang="en-US" sz="900">
              <a:solidFill>
                <a:prstClr val="black"/>
              </a:solidFill>
              <a:latin typeface="Arial"/>
            </a:endParaRPr>
          </a:p>
        </p:txBody>
      </p:sp>
      <p:sp>
        <p:nvSpPr>
          <p:cNvPr id="15" name="TextBox 14">
            <a:extLst>
              <a:ext uri="{FF2B5EF4-FFF2-40B4-BE49-F238E27FC236}">
                <a16:creationId xmlns:a16="http://schemas.microsoft.com/office/drawing/2014/main" id="{4DDA2E4C-B5FB-2BE6-C6DD-A2CA12AE81C7}"/>
              </a:ext>
            </a:extLst>
          </p:cNvPr>
          <p:cNvSpPr txBox="1"/>
          <p:nvPr/>
        </p:nvSpPr>
        <p:spPr>
          <a:xfrm>
            <a:off x="1715991" y="1901483"/>
            <a:ext cx="4553747" cy="2677656"/>
          </a:xfrm>
          <a:prstGeom prst="rect">
            <a:avLst/>
          </a:prstGeom>
          <a:noFill/>
        </p:spPr>
        <p:txBody>
          <a:bodyPr wrap="square">
            <a:spAutoFit/>
          </a:bodyPr>
          <a:lstStyle/>
          <a:p>
            <a:pPr marL="214313" indent="-214313">
              <a:buFont typeface="Arial" panose="020B0604020202020204" pitchFamily="34" charset="0"/>
              <a:buChar char="•"/>
            </a:pPr>
            <a:r>
              <a:rPr lang="en-US" sz="1200" dirty="0">
                <a:solidFill>
                  <a:prstClr val="black"/>
                </a:solidFill>
                <a:latin typeface="Arial"/>
              </a:rPr>
              <a:t>Carryforward is the amount of balance left in the </a:t>
            </a:r>
            <a:r>
              <a:rPr lang="en-US" sz="1200" dirty="0" err="1">
                <a:solidFill>
                  <a:prstClr val="black"/>
                </a:solidFill>
                <a:latin typeface="Arial"/>
              </a:rPr>
              <a:t>speedtype</a:t>
            </a:r>
            <a:r>
              <a:rPr lang="en-US" sz="1200" dirty="0">
                <a:solidFill>
                  <a:prstClr val="black"/>
                </a:solidFill>
                <a:latin typeface="Arial"/>
              </a:rPr>
              <a:t> at year end.</a:t>
            </a:r>
          </a:p>
          <a:p>
            <a:pPr marL="557213" lvl="1" indent="-214313">
              <a:buFont typeface="Arial" panose="020B0604020202020204" pitchFamily="34" charset="0"/>
              <a:buChar char="•"/>
            </a:pPr>
            <a:r>
              <a:rPr lang="en-US" sz="1200" dirty="0">
                <a:solidFill>
                  <a:prstClr val="black"/>
                </a:solidFill>
                <a:latin typeface="Arial"/>
              </a:rPr>
              <a:t>The balance will come back as temporary funds next fiscal year.</a:t>
            </a:r>
          </a:p>
          <a:p>
            <a:pPr marL="900113" lvl="2" indent="-214313">
              <a:buFont typeface="Arial" panose="020B0604020202020204" pitchFamily="34" charset="0"/>
              <a:buChar char="•"/>
            </a:pPr>
            <a:r>
              <a:rPr lang="en-US" sz="1200" b="1" dirty="0">
                <a:solidFill>
                  <a:prstClr val="black"/>
                </a:solidFill>
                <a:latin typeface="Arial"/>
              </a:rPr>
              <a:t>No matter where the balance originated, the funds will carryforward to account code 460000.</a:t>
            </a:r>
          </a:p>
          <a:p>
            <a:pPr lvl="2"/>
            <a:endParaRPr lang="en-US" sz="1200" b="1" dirty="0">
              <a:solidFill>
                <a:prstClr val="black"/>
              </a:solidFill>
              <a:latin typeface="Arial"/>
            </a:endParaRPr>
          </a:p>
          <a:p>
            <a:pPr marL="557213" lvl="1" indent="-214313">
              <a:buFont typeface="Arial" panose="020B0604020202020204" pitchFamily="34" charset="0"/>
              <a:buChar char="•"/>
            </a:pPr>
            <a:r>
              <a:rPr lang="en-US" sz="1200" dirty="0">
                <a:solidFill>
                  <a:prstClr val="black"/>
                </a:solidFill>
                <a:latin typeface="Arial"/>
              </a:rPr>
              <a:t>All Carryforward funds must first be approved by Chancellor’s Cabinet.  After their approval, the Budget Office completes the BJE.  </a:t>
            </a:r>
          </a:p>
          <a:p>
            <a:pPr marL="557213" lvl="1" indent="-214313">
              <a:buFont typeface="Arial" panose="020B0604020202020204" pitchFamily="34" charset="0"/>
              <a:buChar char="•"/>
            </a:pPr>
            <a:endParaRPr lang="en-US" sz="1200" dirty="0">
              <a:solidFill>
                <a:prstClr val="black"/>
              </a:solidFill>
              <a:latin typeface="Arial"/>
            </a:endParaRPr>
          </a:p>
          <a:p>
            <a:endParaRPr lang="en-US" sz="2400" dirty="0">
              <a:solidFill>
                <a:prstClr val="black"/>
              </a:solidFill>
              <a:latin typeface="Arial"/>
            </a:endParaRPr>
          </a:p>
        </p:txBody>
      </p:sp>
      <p:pic>
        <p:nvPicPr>
          <p:cNvPr id="12" name="Picture 11">
            <a:extLst>
              <a:ext uri="{FF2B5EF4-FFF2-40B4-BE49-F238E27FC236}">
                <a16:creationId xmlns:a16="http://schemas.microsoft.com/office/drawing/2014/main" id="{5ABB74B0-0D7B-1A73-F360-EF849B9B5019}"/>
              </a:ext>
            </a:extLst>
          </p:cNvPr>
          <p:cNvPicPr>
            <a:picLocks noChangeAspect="1"/>
          </p:cNvPicPr>
          <p:nvPr/>
        </p:nvPicPr>
        <p:blipFill>
          <a:blip r:embed="rId3"/>
          <a:stretch>
            <a:fillRect/>
          </a:stretch>
        </p:blipFill>
        <p:spPr>
          <a:xfrm>
            <a:off x="6365732" y="2246948"/>
            <a:ext cx="4081566" cy="2692097"/>
          </a:xfrm>
          <a:prstGeom prst="rect">
            <a:avLst/>
          </a:prstGeom>
        </p:spPr>
      </p:pic>
    </p:spTree>
    <p:extLst>
      <p:ext uri="{BB962C8B-B14F-4D97-AF65-F5344CB8AC3E}">
        <p14:creationId xmlns:p14="http://schemas.microsoft.com/office/powerpoint/2010/main" val="100134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9996" y="857250"/>
            <a:ext cx="9096003" cy="989338"/>
            <a:chOff x="0" y="0"/>
            <a:chExt cx="4791310" cy="521132"/>
          </a:xfrm>
        </p:grpSpPr>
        <p:sp>
          <p:nvSpPr>
            <p:cNvPr id="3" name="Freeform 3"/>
            <p:cNvSpPr/>
            <p:nvPr/>
          </p:nvSpPr>
          <p:spPr>
            <a:xfrm>
              <a:off x="0" y="0"/>
              <a:ext cx="4791310" cy="521132"/>
            </a:xfrm>
            <a:custGeom>
              <a:avLst/>
              <a:gdLst/>
              <a:ahLst/>
              <a:cxnLst/>
              <a:rect l="l" t="t" r="r" b="b"/>
              <a:pathLst>
                <a:path w="4791310" h="521132">
                  <a:moveTo>
                    <a:pt x="0" y="0"/>
                  </a:moveTo>
                  <a:lnTo>
                    <a:pt x="4791310" y="0"/>
                  </a:lnTo>
                  <a:lnTo>
                    <a:pt x="4791310" y="521132"/>
                  </a:lnTo>
                  <a:lnTo>
                    <a:pt x="0" y="521132"/>
                  </a:lnTo>
                  <a:close/>
                </a:path>
              </a:pathLst>
            </a:custGeom>
            <a:solidFill>
              <a:srgbClr val="C6AD5F"/>
            </a:solidFill>
          </p:spPr>
          <p:txBody>
            <a:bodyPr/>
            <a:lstStyle/>
            <a:p>
              <a:endParaRPr lang="en-US" sz="900">
                <a:solidFill>
                  <a:prstClr val="black"/>
                </a:solidFill>
                <a:latin typeface="Arial"/>
              </a:endParaRPr>
            </a:p>
          </p:txBody>
        </p:sp>
        <p:sp>
          <p:nvSpPr>
            <p:cNvPr id="4" name="TextBox 4"/>
            <p:cNvSpPr txBox="1"/>
            <p:nvPr/>
          </p:nvSpPr>
          <p:spPr>
            <a:xfrm>
              <a:off x="0" y="-47625"/>
              <a:ext cx="4791310" cy="568757"/>
            </a:xfrm>
            <a:prstGeom prst="rect">
              <a:avLst/>
            </a:prstGeom>
          </p:spPr>
          <p:txBody>
            <a:bodyPr lIns="127000" tIns="127000" rIns="127000" bIns="127000" rtlCol="0" anchor="ctr"/>
            <a:lstStyle/>
            <a:p>
              <a:pPr>
                <a:lnSpc>
                  <a:spcPts val="1679"/>
                </a:lnSpc>
              </a:pPr>
              <a:endParaRPr sz="900">
                <a:solidFill>
                  <a:prstClr val="black"/>
                </a:solidFill>
                <a:latin typeface="Arial"/>
              </a:endParaRPr>
            </a:p>
          </p:txBody>
        </p:sp>
      </p:grpSp>
      <p:grpSp>
        <p:nvGrpSpPr>
          <p:cNvPr id="5" name="Group 5"/>
          <p:cNvGrpSpPr/>
          <p:nvPr/>
        </p:nvGrpSpPr>
        <p:grpSpPr>
          <a:xfrm>
            <a:off x="1524001" y="857250"/>
            <a:ext cx="95995" cy="51435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070707"/>
            </a:solidFill>
          </p:spPr>
          <p:txBody>
            <a:bodyPr/>
            <a:lstStyle/>
            <a:p>
              <a:endParaRPr lang="en-US" sz="900">
                <a:solidFill>
                  <a:prstClr val="black"/>
                </a:solidFill>
                <a:latin typeface="Arial"/>
              </a:endParaRPr>
            </a:p>
          </p:txBody>
        </p:sp>
        <p:sp>
          <p:nvSpPr>
            <p:cNvPr id="7" name="TextBox 7"/>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solidFill>
                  <a:prstClr val="black"/>
                </a:solidFill>
                <a:latin typeface="Arial"/>
              </a:endParaRPr>
            </a:p>
          </p:txBody>
        </p:sp>
      </p:grpSp>
      <p:sp>
        <p:nvSpPr>
          <p:cNvPr id="8" name="TextBox 8"/>
          <p:cNvSpPr txBox="1"/>
          <p:nvPr/>
        </p:nvSpPr>
        <p:spPr>
          <a:xfrm>
            <a:off x="1814848" y="1038081"/>
            <a:ext cx="8853153" cy="619337"/>
          </a:xfrm>
          <a:prstGeom prst="rect">
            <a:avLst/>
          </a:prstGeom>
        </p:spPr>
        <p:txBody>
          <a:bodyPr lIns="0" tIns="0" rIns="0" bIns="0" rtlCol="0" anchor="t">
            <a:spAutoFit/>
          </a:bodyPr>
          <a:lstStyle/>
          <a:p>
            <a:pPr>
              <a:lnSpc>
                <a:spcPts val="4800"/>
              </a:lnSpc>
            </a:pPr>
            <a:r>
              <a:rPr lang="en-US" sz="4800" dirty="0">
                <a:solidFill>
                  <a:prstClr val="black"/>
                </a:solidFill>
                <a:latin typeface="Arial"/>
              </a:rPr>
              <a:t>Best Practices</a:t>
            </a:r>
            <a:endParaRPr lang="en-US" sz="4001" dirty="0">
              <a:solidFill>
                <a:srgbClr val="000000"/>
              </a:solidFill>
              <a:latin typeface="Inter Bold"/>
              <a:ea typeface="Inter Bold"/>
              <a:cs typeface="Inter Bold"/>
              <a:sym typeface="Inter Bold"/>
            </a:endParaRPr>
          </a:p>
        </p:txBody>
      </p:sp>
      <p:sp>
        <p:nvSpPr>
          <p:cNvPr id="9" name="Freeform 9"/>
          <p:cNvSpPr/>
          <p:nvPr/>
        </p:nvSpPr>
        <p:spPr>
          <a:xfrm rot="5400000">
            <a:off x="8557377" y="-387354"/>
            <a:ext cx="2213571" cy="2489209"/>
          </a:xfrm>
          <a:custGeom>
            <a:avLst/>
            <a:gdLst/>
            <a:ahLst/>
            <a:cxnLst/>
            <a:rect l="l" t="t" r="r" b="b"/>
            <a:pathLst>
              <a:path w="4427142" h="4978417">
                <a:moveTo>
                  <a:pt x="0" y="0"/>
                </a:moveTo>
                <a:lnTo>
                  <a:pt x="4427142" y="0"/>
                </a:lnTo>
                <a:lnTo>
                  <a:pt x="4427142" y="4978416"/>
                </a:lnTo>
                <a:lnTo>
                  <a:pt x="0" y="4978416"/>
                </a:lnTo>
                <a:lnTo>
                  <a:pt x="0" y="0"/>
                </a:lnTo>
                <a:close/>
              </a:path>
            </a:pathLst>
          </a:custGeom>
          <a:blipFill>
            <a:blip>
              <a:alphaModFix amt="27000"/>
              <a:extLst>
                <a:ext uri="{96DAC541-7B7A-43D3-8B79-37D633B846F1}">
                  <asvg:svgBlip xmlns:asvg="http://schemas.microsoft.com/office/drawing/2016/SVG/main" r:embed="rId3"/>
                </a:ext>
              </a:extLst>
            </a:blip>
            <a:stretch>
              <a:fillRect t="-574" r="-37138"/>
            </a:stretch>
          </a:blipFill>
        </p:spPr>
        <p:txBody>
          <a:bodyPr/>
          <a:lstStyle/>
          <a:p>
            <a:endParaRPr lang="en-US" sz="900">
              <a:solidFill>
                <a:prstClr val="black"/>
              </a:solidFill>
              <a:latin typeface="Arial"/>
            </a:endParaRPr>
          </a:p>
        </p:txBody>
      </p:sp>
      <p:sp>
        <p:nvSpPr>
          <p:cNvPr id="14" name="TextBox 13">
            <a:extLst>
              <a:ext uri="{FF2B5EF4-FFF2-40B4-BE49-F238E27FC236}">
                <a16:creationId xmlns:a16="http://schemas.microsoft.com/office/drawing/2014/main" id="{A6C1D7DC-DA5C-4CF7-54D0-594DA46A74D2}"/>
              </a:ext>
            </a:extLst>
          </p:cNvPr>
          <p:cNvSpPr txBox="1"/>
          <p:nvPr/>
        </p:nvSpPr>
        <p:spPr>
          <a:xfrm>
            <a:off x="5549646" y="1907833"/>
            <a:ext cx="5028676" cy="4616648"/>
          </a:xfrm>
          <a:prstGeom prst="rect">
            <a:avLst/>
          </a:prstGeom>
          <a:noFill/>
        </p:spPr>
        <p:txBody>
          <a:bodyPr wrap="square">
            <a:spAutoFit/>
          </a:bodyPr>
          <a:lstStyle/>
          <a:p>
            <a:pPr marL="214313" indent="-214313">
              <a:buFont typeface="Arial" panose="020B0604020202020204" pitchFamily="34" charset="0"/>
              <a:buChar char="•"/>
            </a:pPr>
            <a:r>
              <a:rPr lang="en-US" sz="1500" dirty="0">
                <a:solidFill>
                  <a:prstClr val="black"/>
                </a:solidFill>
                <a:latin typeface="Arial"/>
              </a:rPr>
              <a:t>Please include detailed descriptions in your line descriptions and the long description.</a:t>
            </a:r>
          </a:p>
          <a:p>
            <a:pPr marL="214313" indent="-214313">
              <a:buFont typeface="Arial" panose="020B0604020202020204" pitchFamily="34" charset="0"/>
              <a:buChar char="•"/>
            </a:pPr>
            <a:r>
              <a:rPr lang="en-US" sz="1500" dirty="0">
                <a:solidFill>
                  <a:prstClr val="black"/>
                </a:solidFill>
                <a:latin typeface="Arial"/>
              </a:rPr>
              <a:t>Attach appropriate supporting documents.</a:t>
            </a:r>
          </a:p>
          <a:p>
            <a:pPr marL="214313" indent="-214313">
              <a:buFont typeface="Arial" panose="020B0604020202020204" pitchFamily="34" charset="0"/>
              <a:buChar char="•"/>
            </a:pPr>
            <a:r>
              <a:rPr lang="en-US" sz="1500" dirty="0">
                <a:solidFill>
                  <a:prstClr val="black"/>
                </a:solidFill>
                <a:latin typeface="Arial"/>
              </a:rPr>
              <a:t>The 14 line BJE limit still remains. The longer the BJE, the more likely the Budget office will be to contact you for clarification. </a:t>
            </a:r>
            <a:r>
              <a:rPr lang="en-US" sz="1500" dirty="0">
                <a:solidFill>
                  <a:prstClr val="black"/>
                </a:solidFill>
                <a:latin typeface="Arial"/>
                <a:ea typeface="Calibri" panose="020F0502020204030204" pitchFamily="34" charset="0"/>
                <a:cs typeface="Times New Roman" panose="02020603050405020304" pitchFamily="18" charset="0"/>
              </a:rPr>
              <a:t>We look at every line.  One mistake will delay the clean up of many speed types in a longer entry.</a:t>
            </a:r>
            <a:endParaRPr lang="en-US" sz="1500" dirty="0">
              <a:solidFill>
                <a:prstClr val="black"/>
              </a:solidFill>
              <a:latin typeface="Arial"/>
            </a:endParaRPr>
          </a:p>
          <a:p>
            <a:pPr marL="214313" indent="-214313">
              <a:buFont typeface="Arial" panose="020B0604020202020204" pitchFamily="34" charset="0"/>
              <a:buChar char="•"/>
            </a:pPr>
            <a:r>
              <a:rPr lang="en-US" sz="1500" b="1" dirty="0">
                <a:solidFill>
                  <a:prstClr val="black"/>
                </a:solidFill>
                <a:latin typeface="Arial"/>
              </a:rPr>
              <a:t>Start your Year End clean up now.  </a:t>
            </a:r>
            <a:r>
              <a:rPr lang="en-US" sz="1500" dirty="0">
                <a:solidFill>
                  <a:prstClr val="black"/>
                </a:solidFill>
                <a:latin typeface="Arial"/>
              </a:rPr>
              <a:t>To minimize stress and mistakes from being rushed, let’s start early.  </a:t>
            </a:r>
          </a:p>
          <a:p>
            <a:pPr marL="214313" indent="-214313">
              <a:buFont typeface="Arial" panose="020B0604020202020204" pitchFamily="34" charset="0"/>
              <a:buChar char="•"/>
            </a:pPr>
            <a:r>
              <a:rPr lang="en-US" sz="1500" dirty="0">
                <a:solidFill>
                  <a:prstClr val="black"/>
                </a:solidFill>
                <a:latin typeface="Arial"/>
                <a:ea typeface="Calibri" panose="020F0502020204030204" pitchFamily="34" charset="0"/>
                <a:cs typeface="Times New Roman" panose="02020603050405020304" pitchFamily="18" charset="0"/>
              </a:rPr>
              <a:t>When completing a cash transfer, it is acceptable to submit both the actuals JE and the BJE at the same time.  Please attach the “print version” of the JE to the BJE. </a:t>
            </a:r>
          </a:p>
          <a:p>
            <a:pPr marL="214313" indent="-214313">
              <a:buFont typeface="Arial" panose="020B0604020202020204" pitchFamily="34" charset="0"/>
              <a:buChar char="•"/>
            </a:pPr>
            <a:r>
              <a:rPr lang="en-US" sz="1500" dirty="0">
                <a:solidFill>
                  <a:prstClr val="black"/>
                </a:solidFill>
                <a:latin typeface="Arial"/>
                <a:ea typeface="Calibri" panose="020F0502020204030204" pitchFamily="34" charset="0"/>
                <a:cs typeface="Times New Roman" panose="02020603050405020304" pitchFamily="18" charset="0"/>
              </a:rPr>
              <a:t>Start by cleaning up positions.  Everything else is easy after this.  Next, clean up by account, then make your cash transfers to reserves.</a:t>
            </a:r>
          </a:p>
          <a:p>
            <a:pPr lvl="1"/>
            <a:endParaRPr lang="en-US" sz="2400" dirty="0">
              <a:solidFill>
                <a:prstClr val="black"/>
              </a:solidFill>
              <a:latin typeface="Arial"/>
            </a:endParaRPr>
          </a:p>
        </p:txBody>
      </p:sp>
      <p:pic>
        <p:nvPicPr>
          <p:cNvPr id="20" name="Picture 19">
            <a:extLst>
              <a:ext uri="{FF2B5EF4-FFF2-40B4-BE49-F238E27FC236}">
                <a16:creationId xmlns:a16="http://schemas.microsoft.com/office/drawing/2014/main" id="{12B9B980-B5E9-6C19-4321-43A4B9BDB721}"/>
              </a:ext>
            </a:extLst>
          </p:cNvPr>
          <p:cNvPicPr>
            <a:picLocks noChangeAspect="1"/>
          </p:cNvPicPr>
          <p:nvPr/>
        </p:nvPicPr>
        <p:blipFill>
          <a:blip r:embed="rId4"/>
          <a:stretch>
            <a:fillRect/>
          </a:stretch>
        </p:blipFill>
        <p:spPr>
          <a:xfrm>
            <a:off x="1989777" y="1882763"/>
            <a:ext cx="3229426" cy="3565229"/>
          </a:xfrm>
          <a:prstGeom prst="rect">
            <a:avLst/>
          </a:prstGeom>
        </p:spPr>
      </p:pic>
    </p:spTree>
  </p:cSld>
  <p:clrMapOvr>
    <a:masterClrMapping/>
  </p:clrMapOvr>
</p:sld>
</file>

<file path=ppt/theme/theme1.xml><?xml version="1.0" encoding="utf-8"?>
<a:theme xmlns:a="http://schemas.openxmlformats.org/drawingml/2006/main" name="uccs-powerpoint-template-2014-cobr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b271c9-ee7f-47ee-a027-60aecbddc7aa">
      <Terms xmlns="http://schemas.microsoft.com/office/infopath/2007/PartnerControls"/>
    </lcf76f155ced4ddcb4097134ff3c332f>
    <TaxCatchAll xmlns="7e7c7817-ec34-45ad-9b7e-c4f198f0ca8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00F208A30F3F4996419D32898A3164" ma:contentTypeVersion="17" ma:contentTypeDescription="Create a new document." ma:contentTypeScope="" ma:versionID="60b9dfd01543030a5f11af77f8ef2f6e">
  <xsd:schema xmlns:xsd="http://www.w3.org/2001/XMLSchema" xmlns:xs="http://www.w3.org/2001/XMLSchema" xmlns:p="http://schemas.microsoft.com/office/2006/metadata/properties" xmlns:ns2="94b271c9-ee7f-47ee-a027-60aecbddc7aa" xmlns:ns3="7e7c7817-ec34-45ad-9b7e-c4f198f0ca8e" targetNamespace="http://schemas.microsoft.com/office/2006/metadata/properties" ma:root="true" ma:fieldsID="ede77f8499cb2f8a1c402171fac362e9" ns2:_="" ns3:_="">
    <xsd:import namespace="94b271c9-ee7f-47ee-a027-60aecbddc7aa"/>
    <xsd:import namespace="7e7c7817-ec34-45ad-9b7e-c4f198f0ca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271c9-ee7f-47ee-a027-60aecbddc7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373dcc-d629-4f14-9a28-796bffe9265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7c7817-ec34-45ad-9b7e-c4f198f0ca8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4168357-7c3b-4ebf-a64c-5b3d64efe0b2}" ma:internalName="TaxCatchAll" ma:showField="CatchAllData" ma:web="7e7c7817-ec34-45ad-9b7e-c4f198f0ca8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15A4D-251A-4ADC-866E-53429C5A2225}">
  <ds:schemaRefs>
    <ds:schemaRef ds:uri="http://schemas.microsoft.com/sharepoint/v3/contenttype/forms"/>
  </ds:schemaRefs>
</ds:datastoreItem>
</file>

<file path=customXml/itemProps2.xml><?xml version="1.0" encoding="utf-8"?>
<ds:datastoreItem xmlns:ds="http://schemas.openxmlformats.org/officeDocument/2006/customXml" ds:itemID="{DFC7CA96-4A12-4EBF-B7A5-3658A830AB4A}">
  <ds:schemaRefs>
    <ds:schemaRef ds:uri="http://schemas.microsoft.com/office/2006/metadata/properties"/>
    <ds:schemaRef ds:uri="http://schemas.microsoft.com/office/infopath/2007/PartnerControls"/>
    <ds:schemaRef ds:uri="1fcf2a1b-bc9a-493f-a43b-b836bd1f20f0"/>
    <ds:schemaRef ds:uri="542a4f28-97a1-4a88-a5ba-6c50c590f768"/>
    <ds:schemaRef ds:uri="94b271c9-ee7f-47ee-a027-60aecbddc7aa"/>
    <ds:schemaRef ds:uri="7e7c7817-ec34-45ad-9b7e-c4f198f0ca8e"/>
  </ds:schemaRefs>
</ds:datastoreItem>
</file>

<file path=customXml/itemProps3.xml><?xml version="1.0" encoding="utf-8"?>
<ds:datastoreItem xmlns:ds="http://schemas.openxmlformats.org/officeDocument/2006/customXml" ds:itemID="{42B98215-62E5-4E6B-BE9F-25FB12442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271c9-ee7f-47ee-a027-60aecbddc7aa"/>
    <ds:schemaRef ds:uri="7e7c7817-ec34-45ad-9b7e-c4f198f0c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TotalTime>
  <Words>612</Words>
  <Application>Microsoft Office PowerPoint</Application>
  <PresentationFormat>Widescreen</PresentationFormat>
  <Paragraphs>39</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Aptos</vt:lpstr>
      <vt:lpstr>Aptos Display</vt:lpstr>
      <vt:lpstr>Arial</vt:lpstr>
      <vt:lpstr>Arial Black</vt:lpstr>
      <vt:lpstr>Calibri</vt:lpstr>
      <vt:lpstr>Inter</vt:lpstr>
      <vt:lpstr>Inter Bold</vt:lpstr>
      <vt:lpstr>uccs-powerpoint-template-2014-cobranded</vt:lpstr>
      <vt:lpstr>FY26 Year End BAPCO Budget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Davies</dc:creator>
  <cp:lastModifiedBy>Nicholas Martinez</cp:lastModifiedBy>
  <cp:revision>2</cp:revision>
  <dcterms:created xsi:type="dcterms:W3CDTF">2025-05-23T16:07:43Z</dcterms:created>
  <dcterms:modified xsi:type="dcterms:W3CDTF">2026-05-06T16:26:32Z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0x010100A800F208A30F3F4996419D32898A3164</vt:lpwstr>
  </property>
</Properties>
</file>