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6" r:id="rId5"/>
    <p:sldId id="277" r:id="rId6"/>
    <p:sldId id="261" r:id="rId7"/>
    <p:sldId id="262" r:id="rId8"/>
    <p:sldId id="266" r:id="rId9"/>
    <p:sldId id="260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342F92-9F78-4F9D-B8F9-605A4649BBA2}" v="3" dt="2026-04-20T15:21:38.3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383" autoAdjust="0"/>
    <p:restoredTop sz="94660"/>
  </p:normalViewPr>
  <p:slideViewPr>
    <p:cSldViewPr snapToGrid="0">
      <p:cViewPr varScale="1">
        <p:scale>
          <a:sx n="75" d="100"/>
          <a:sy n="75" d="100"/>
        </p:scale>
        <p:origin x="19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Relationship Id="rId30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a Lueth" userId="fd01c4a1-51d3-45d3-8e33-16a84dfe0dc9" providerId="ADAL" clId="{62B79B5A-F3D3-4316-8CC7-114B8C0CC1B5}"/>
    <pc:docChg chg="undo redo custSel addSld delSld modSld">
      <pc:chgData name="Sophia Lueth" userId="fd01c4a1-51d3-45d3-8e33-16a84dfe0dc9" providerId="ADAL" clId="{62B79B5A-F3D3-4316-8CC7-114B8C0CC1B5}" dt="2026-04-20T15:56:58.144" v="1202" actId="20577"/>
      <pc:docMkLst>
        <pc:docMk/>
      </pc:docMkLst>
      <pc:sldChg chg="modSp mod">
        <pc:chgData name="Sophia Lueth" userId="fd01c4a1-51d3-45d3-8e33-16a84dfe0dc9" providerId="ADAL" clId="{62B79B5A-F3D3-4316-8CC7-114B8C0CC1B5}" dt="2026-04-20T15:56:44.408" v="1195" actId="1076"/>
        <pc:sldMkLst>
          <pc:docMk/>
          <pc:sldMk cId="3501263374" sldId="257"/>
        </pc:sldMkLst>
        <pc:spChg chg="mod">
          <ac:chgData name="Sophia Lueth" userId="fd01c4a1-51d3-45d3-8e33-16a84dfe0dc9" providerId="ADAL" clId="{62B79B5A-F3D3-4316-8CC7-114B8C0CC1B5}" dt="2026-04-20T15:56:44.408" v="1195" actId="1076"/>
          <ac:spMkLst>
            <pc:docMk/>
            <pc:sldMk cId="3501263374" sldId="257"/>
            <ac:spMk id="9" creationId="{480B28FC-AAFB-51B4-0681-A056D7193C2F}"/>
          </ac:spMkLst>
        </pc:spChg>
      </pc:sldChg>
      <pc:sldChg chg="modSp del mod">
        <pc:chgData name="Sophia Lueth" userId="fd01c4a1-51d3-45d3-8e33-16a84dfe0dc9" providerId="ADAL" clId="{62B79B5A-F3D3-4316-8CC7-114B8C0CC1B5}" dt="2026-04-20T15:19:44.701" v="805" actId="47"/>
        <pc:sldMkLst>
          <pc:docMk/>
          <pc:sldMk cId="3720653858" sldId="259"/>
        </pc:sldMkLst>
        <pc:spChg chg="mod">
          <ac:chgData name="Sophia Lueth" userId="fd01c4a1-51d3-45d3-8e33-16a84dfe0dc9" providerId="ADAL" clId="{62B79B5A-F3D3-4316-8CC7-114B8C0CC1B5}" dt="2026-04-20T15:19:14.835" v="802" actId="20577"/>
          <ac:spMkLst>
            <pc:docMk/>
            <pc:sldMk cId="3720653858" sldId="259"/>
            <ac:spMk id="11" creationId="{202587BF-B18E-E2FE-CB85-BF1BED3A5EC0}"/>
          </ac:spMkLst>
        </pc:spChg>
        <pc:picChg chg="mod">
          <ac:chgData name="Sophia Lueth" userId="fd01c4a1-51d3-45d3-8e33-16a84dfe0dc9" providerId="ADAL" clId="{62B79B5A-F3D3-4316-8CC7-114B8C0CC1B5}" dt="2026-04-20T15:19:14.515" v="801" actId="1076"/>
          <ac:picMkLst>
            <pc:docMk/>
            <pc:sldMk cId="3720653858" sldId="259"/>
            <ac:picMk id="14" creationId="{65162930-73C5-BEB0-018B-5216451F0E4A}"/>
          </ac:picMkLst>
        </pc:picChg>
      </pc:sldChg>
      <pc:sldChg chg="addSp modSp mod">
        <pc:chgData name="Sophia Lueth" userId="fd01c4a1-51d3-45d3-8e33-16a84dfe0dc9" providerId="ADAL" clId="{62B79B5A-F3D3-4316-8CC7-114B8C0CC1B5}" dt="2026-04-20T15:28:50.026" v="1088" actId="14100"/>
        <pc:sldMkLst>
          <pc:docMk/>
          <pc:sldMk cId="927346107" sldId="261"/>
        </pc:sldMkLst>
        <pc:spChg chg="add mod">
          <ac:chgData name="Sophia Lueth" userId="fd01c4a1-51d3-45d3-8e33-16a84dfe0dc9" providerId="ADAL" clId="{62B79B5A-F3D3-4316-8CC7-114B8C0CC1B5}" dt="2026-04-20T15:28:50.026" v="1088" actId="14100"/>
          <ac:spMkLst>
            <pc:docMk/>
            <pc:sldMk cId="927346107" sldId="261"/>
            <ac:spMk id="3" creationId="{3C479EDA-625F-B3A6-C5F1-39ED30609053}"/>
          </ac:spMkLst>
        </pc:spChg>
        <pc:spChg chg="mod">
          <ac:chgData name="Sophia Lueth" userId="fd01c4a1-51d3-45d3-8e33-16a84dfe0dc9" providerId="ADAL" clId="{62B79B5A-F3D3-4316-8CC7-114B8C0CC1B5}" dt="2026-04-20T15:27:43.585" v="1074" actId="207"/>
          <ac:spMkLst>
            <pc:docMk/>
            <pc:sldMk cId="927346107" sldId="261"/>
            <ac:spMk id="6" creationId="{022BA2B2-106D-A889-9446-B800C8ABA7A0}"/>
          </ac:spMkLst>
        </pc:spChg>
      </pc:sldChg>
      <pc:sldChg chg="modSp mod">
        <pc:chgData name="Sophia Lueth" userId="fd01c4a1-51d3-45d3-8e33-16a84dfe0dc9" providerId="ADAL" clId="{62B79B5A-F3D3-4316-8CC7-114B8C0CC1B5}" dt="2026-04-20T15:31:49.757" v="1130" actId="20577"/>
        <pc:sldMkLst>
          <pc:docMk/>
          <pc:sldMk cId="3720827306" sldId="264"/>
        </pc:sldMkLst>
        <pc:spChg chg="mod">
          <ac:chgData name="Sophia Lueth" userId="fd01c4a1-51d3-45d3-8e33-16a84dfe0dc9" providerId="ADAL" clId="{62B79B5A-F3D3-4316-8CC7-114B8C0CC1B5}" dt="2026-04-20T15:31:49.757" v="1130" actId="20577"/>
          <ac:spMkLst>
            <pc:docMk/>
            <pc:sldMk cId="3720827306" sldId="264"/>
            <ac:spMk id="6" creationId="{022BA2B2-106D-A889-9446-B800C8ABA7A0}"/>
          </ac:spMkLst>
        </pc:spChg>
      </pc:sldChg>
      <pc:sldChg chg="modSp mod">
        <pc:chgData name="Sophia Lueth" userId="fd01c4a1-51d3-45d3-8e33-16a84dfe0dc9" providerId="ADAL" clId="{62B79B5A-F3D3-4316-8CC7-114B8C0CC1B5}" dt="2026-04-20T15:53:18.046" v="1132" actId="20577"/>
        <pc:sldMkLst>
          <pc:docMk/>
          <pc:sldMk cId="210995353" sldId="267"/>
        </pc:sldMkLst>
        <pc:spChg chg="mod">
          <ac:chgData name="Sophia Lueth" userId="fd01c4a1-51d3-45d3-8e33-16a84dfe0dc9" providerId="ADAL" clId="{62B79B5A-F3D3-4316-8CC7-114B8C0CC1B5}" dt="2026-04-20T15:53:18.046" v="1132" actId="20577"/>
          <ac:spMkLst>
            <pc:docMk/>
            <pc:sldMk cId="210995353" sldId="267"/>
            <ac:spMk id="6" creationId="{022BA2B2-106D-A889-9446-B800C8ABA7A0}"/>
          </ac:spMkLst>
        </pc:spChg>
      </pc:sldChg>
      <pc:sldChg chg="modSp mod">
        <pc:chgData name="Sophia Lueth" userId="fd01c4a1-51d3-45d3-8e33-16a84dfe0dc9" providerId="ADAL" clId="{62B79B5A-F3D3-4316-8CC7-114B8C0CC1B5}" dt="2026-04-20T15:54:51.400" v="1133" actId="20577"/>
        <pc:sldMkLst>
          <pc:docMk/>
          <pc:sldMk cId="1406138997" sldId="272"/>
        </pc:sldMkLst>
        <pc:spChg chg="mod">
          <ac:chgData name="Sophia Lueth" userId="fd01c4a1-51d3-45d3-8e33-16a84dfe0dc9" providerId="ADAL" clId="{62B79B5A-F3D3-4316-8CC7-114B8C0CC1B5}" dt="2026-04-20T15:54:51.400" v="1133" actId="20577"/>
          <ac:spMkLst>
            <pc:docMk/>
            <pc:sldMk cId="1406138997" sldId="272"/>
            <ac:spMk id="14" creationId="{6D6FF871-789B-EAA8-DAD4-C6F525A5384E}"/>
          </ac:spMkLst>
        </pc:spChg>
      </pc:sldChg>
      <pc:sldChg chg="modSp mod">
        <pc:chgData name="Sophia Lueth" userId="fd01c4a1-51d3-45d3-8e33-16a84dfe0dc9" providerId="ADAL" clId="{62B79B5A-F3D3-4316-8CC7-114B8C0CC1B5}" dt="2026-04-20T15:56:58.144" v="1202" actId="20577"/>
        <pc:sldMkLst>
          <pc:docMk/>
          <pc:sldMk cId="3819028384" sldId="275"/>
        </pc:sldMkLst>
        <pc:spChg chg="mod">
          <ac:chgData name="Sophia Lueth" userId="fd01c4a1-51d3-45d3-8e33-16a84dfe0dc9" providerId="ADAL" clId="{62B79B5A-F3D3-4316-8CC7-114B8C0CC1B5}" dt="2026-04-20T15:56:58.144" v="1202" actId="20577"/>
          <ac:spMkLst>
            <pc:docMk/>
            <pc:sldMk cId="3819028384" sldId="275"/>
            <ac:spMk id="3" creationId="{056E283D-14A0-3F24-E91E-CCA441DCD708}"/>
          </ac:spMkLst>
        </pc:spChg>
        <pc:picChg chg="mod">
          <ac:chgData name="Sophia Lueth" userId="fd01c4a1-51d3-45d3-8e33-16a84dfe0dc9" providerId="ADAL" clId="{62B79B5A-F3D3-4316-8CC7-114B8C0CC1B5}" dt="2026-04-20T15:56:16.534" v="1157" actId="1076"/>
          <ac:picMkLst>
            <pc:docMk/>
            <pc:sldMk cId="3819028384" sldId="275"/>
            <ac:picMk id="6" creationId="{416F3CCB-6833-BEED-8C41-6D6DC0CBA20C}"/>
          </ac:picMkLst>
        </pc:picChg>
      </pc:sldChg>
      <pc:sldChg chg="delSp modSp add mod setBg delDesignElem">
        <pc:chgData name="Sophia Lueth" userId="fd01c4a1-51d3-45d3-8e33-16a84dfe0dc9" providerId="ADAL" clId="{62B79B5A-F3D3-4316-8CC7-114B8C0CC1B5}" dt="2026-04-20T15:22:45.633" v="934" actId="14100"/>
        <pc:sldMkLst>
          <pc:docMk/>
          <pc:sldMk cId="1979392597" sldId="276"/>
        </pc:sldMkLst>
        <pc:spChg chg="mod">
          <ac:chgData name="Sophia Lueth" userId="fd01c4a1-51d3-45d3-8e33-16a84dfe0dc9" providerId="ADAL" clId="{62B79B5A-F3D3-4316-8CC7-114B8C0CC1B5}" dt="2026-04-20T15:19:53.140" v="809" actId="20577"/>
          <ac:spMkLst>
            <pc:docMk/>
            <pc:sldMk cId="1979392597" sldId="276"/>
            <ac:spMk id="2" creationId="{42B2E407-DBA3-6BD7-C6C9-CF051FC21032}"/>
          </ac:spMkLst>
        </pc:spChg>
        <pc:spChg chg="del">
          <ac:chgData name="Sophia Lueth" userId="fd01c4a1-51d3-45d3-8e33-16a84dfe0dc9" providerId="ADAL" clId="{62B79B5A-F3D3-4316-8CC7-114B8C0CC1B5}" dt="2026-04-20T15:19:41.964" v="804"/>
          <ac:spMkLst>
            <pc:docMk/>
            <pc:sldMk cId="1979392597" sldId="276"/>
            <ac:spMk id="8" creationId="{C9A36457-A5F4-4103-A443-02581C09185B}"/>
          </ac:spMkLst>
        </pc:spChg>
        <pc:spChg chg="del">
          <ac:chgData name="Sophia Lueth" userId="fd01c4a1-51d3-45d3-8e33-16a84dfe0dc9" providerId="ADAL" clId="{62B79B5A-F3D3-4316-8CC7-114B8C0CC1B5}" dt="2026-04-20T15:19:41.964" v="804"/>
          <ac:spMkLst>
            <pc:docMk/>
            <pc:sldMk cId="1979392597" sldId="276"/>
            <ac:spMk id="10" creationId="{DC5FB7E8-B636-40FA-BE8D-48145C0F5C57}"/>
          </ac:spMkLst>
        </pc:spChg>
        <pc:spChg chg="mod">
          <ac:chgData name="Sophia Lueth" userId="fd01c4a1-51d3-45d3-8e33-16a84dfe0dc9" providerId="ADAL" clId="{62B79B5A-F3D3-4316-8CC7-114B8C0CC1B5}" dt="2026-04-20T15:22:45.633" v="934" actId="14100"/>
          <ac:spMkLst>
            <pc:docMk/>
            <pc:sldMk cId="1979392597" sldId="276"/>
            <ac:spMk id="11" creationId="{202587BF-B18E-E2FE-CB85-BF1BED3A5EC0}"/>
          </ac:spMkLst>
        </pc:spChg>
        <pc:spChg chg="del">
          <ac:chgData name="Sophia Lueth" userId="fd01c4a1-51d3-45d3-8e33-16a84dfe0dc9" providerId="ADAL" clId="{62B79B5A-F3D3-4316-8CC7-114B8C0CC1B5}" dt="2026-04-20T15:19:41.964" v="804"/>
          <ac:spMkLst>
            <pc:docMk/>
            <pc:sldMk cId="1979392597" sldId="276"/>
            <ac:spMk id="12" creationId="{142DCE2C-2863-46FA-9BE7-24365A24D9BA}"/>
          </ac:spMkLst>
        </pc:spChg>
        <pc:picChg chg="mod">
          <ac:chgData name="Sophia Lueth" userId="fd01c4a1-51d3-45d3-8e33-16a84dfe0dc9" providerId="ADAL" clId="{62B79B5A-F3D3-4316-8CC7-114B8C0CC1B5}" dt="2026-04-20T15:20:20.371" v="832" actId="1076"/>
          <ac:picMkLst>
            <pc:docMk/>
            <pc:sldMk cId="1979392597" sldId="276"/>
            <ac:picMk id="14" creationId="{65162930-73C5-BEB0-018B-5216451F0E4A}"/>
          </ac:picMkLst>
        </pc:picChg>
      </pc:sldChg>
      <pc:sldChg chg="delSp modSp add mod modShow">
        <pc:chgData name="Sophia Lueth" userId="fd01c4a1-51d3-45d3-8e33-16a84dfe0dc9" providerId="ADAL" clId="{62B79B5A-F3D3-4316-8CC7-114B8C0CC1B5}" dt="2026-04-20T15:28:25.252" v="1082" actId="729"/>
        <pc:sldMkLst>
          <pc:docMk/>
          <pc:sldMk cId="434306335" sldId="277"/>
        </pc:sldMkLst>
        <pc:spChg chg="mod">
          <ac:chgData name="Sophia Lueth" userId="fd01c4a1-51d3-45d3-8e33-16a84dfe0dc9" providerId="ADAL" clId="{62B79B5A-F3D3-4316-8CC7-114B8C0CC1B5}" dt="2026-04-20T15:26:42.478" v="1070" actId="13926"/>
          <ac:spMkLst>
            <pc:docMk/>
            <pc:sldMk cId="434306335" sldId="277"/>
            <ac:spMk id="11" creationId="{6B73C371-CA0F-532C-8407-503A007A4EFB}"/>
          </ac:spMkLst>
        </pc:spChg>
        <pc:picChg chg="del">
          <ac:chgData name="Sophia Lueth" userId="fd01c4a1-51d3-45d3-8e33-16a84dfe0dc9" providerId="ADAL" clId="{62B79B5A-F3D3-4316-8CC7-114B8C0CC1B5}" dt="2026-04-20T15:25:41.253" v="997" actId="478"/>
          <ac:picMkLst>
            <pc:docMk/>
            <pc:sldMk cId="434306335" sldId="277"/>
            <ac:picMk id="14" creationId="{E2E3B927-F8FF-B922-E563-DD665BB312DB}"/>
          </ac:picMkLst>
        </pc:picChg>
      </pc:sldChg>
      <pc:sldChg chg="add del">
        <pc:chgData name="Sophia Lueth" userId="fd01c4a1-51d3-45d3-8e33-16a84dfe0dc9" providerId="ADAL" clId="{62B79B5A-F3D3-4316-8CC7-114B8C0CC1B5}" dt="2026-04-20T15:23:13.647" v="937" actId="2890"/>
        <pc:sldMkLst>
          <pc:docMk/>
          <pc:sldMk cId="2441535619" sldId="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00CFE-1752-FAEC-679E-64FD059EB8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8F339-4F5E-0828-E443-BD08AE9991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AFF04-50E9-7839-6AA0-4A690AC85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3800B-BDC6-5092-5909-9BB447EEE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333F0-B435-5215-02E9-3996571B9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82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B6590-CFD9-F012-CB87-5D9FF8824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E5A537-9513-53D4-2E9F-B7F2523E4D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FB417-7D01-C0E4-0A1F-B97AF87F4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745C2-28BF-97DC-757A-BDB1DAA90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E42E6-3FA9-64F8-3997-4599CB01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28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029065-8DB8-0330-2589-54257E4B62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50AFEB-0FEF-3875-46AC-0498724FC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87C8B-AC75-CD2C-A804-50E4425AE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55359-A0C4-A7A9-D27D-1B8B46918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3F7738-3559-2217-F80E-B41F51964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46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0566F-B58D-22E2-636C-37C8FF352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AB1AF-A6B2-4102-9E8E-9E83CEC6F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E24BF-9D3F-8AD8-0661-A3EA380D7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EC0D0-1623-49F2-2339-1B593E70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E2142-BE69-7E6B-B7DA-9748A9687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73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2D092-8428-341D-C142-8CACAEE18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AD11E-10CF-BEF1-0362-675A37AF9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54345-D2DE-880A-19AA-7A86F7D02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0BFA0-5B05-B715-4C56-81A8D445B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2264F-60F5-581D-174F-CD2BC403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8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D5ED3-05B8-BB9B-C978-6EF7DD8FC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1A84D-7C3B-A0C8-A4DB-8BC9713148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3509BD-81E7-0410-9B5C-AD8536C14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BD0E47-6C33-1298-D706-7A31A528D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CE4100-86A2-0248-C2C6-0B0E030FE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92CD9F-5A6B-DB7D-46C0-81A610707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73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9EED4-21D8-F8CD-688F-F9D28A152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2DFC6-BD23-C842-8B5C-2DE3E8009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90A284-1940-219C-2B19-B0CB8D2E0C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226DF5-6503-CDB1-9A33-784B2CA3BD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F2171F-9CDB-4116-B844-EBB9EEEA19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892554-0135-06B6-EACE-9A4B2ABF5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8CD940-0553-0649-E284-7EEC78F1C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E9F250-4DD4-5EFD-3652-850B1B0E9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281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3E9EF-F234-1D51-7FAF-329D1CC10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3D3AFE-981E-853A-2979-1DB0A9663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A33C83-F188-4A84-94D5-4AA8F25E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A1C8D2-C83F-DD7F-D1FB-69704BC37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130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F51BDC-BCA1-3367-E783-C765D914A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5886C1-D673-3BF3-4CB9-76E372B85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E4313B-0CFD-2ADC-CDDC-81110A919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74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A3003-78F6-C562-C52E-6DD217188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8EEA5-EAA5-33B6-A725-EBD58DFBA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41DDE-1D37-0BA1-EE30-03C945A20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7623D9-F1CA-4E08-0CEC-610C93B06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0F31C8-955D-E892-D00A-2C6AD1E5F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E1B93E-3990-513C-B2A3-676151B8A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4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DCD43-BBE4-AF72-E8C1-022E81111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320842-EE8E-62D1-4E97-9096E235E2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56EBB3-DC3F-1731-9A58-E075AFA87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E04CF-BD2D-104E-0D17-D32B0EEBA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603C17-F480-A0FE-A616-861EAAF87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98D525-C484-B531-9A5A-D1783679F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28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3AD29D-FC9A-DDDD-44B9-C5F13B3A8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19781-3524-35BF-9479-F08B66EA3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891AE3-CB57-A720-A239-F5951B61E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765919-0957-4BE1-A15F-06CCEC90AB16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3C94B-2DA9-8E01-A8CD-C2B073AB42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373A9-BB49-3D67-A07D-B7B31637F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0DA3C4-571A-4909-A3B0-E269977E0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815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hangeOrder@c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PInvoice@c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sv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sv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sv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hyperlink" Target="mailto:ChangeOrder@cu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sv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olutions.sciquest.com/apps/Router/SupplierLogin?CustOrg=Colorado" TargetMode="External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hyperlink" Target="mailto:CUSupplier@cu.edu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PInvoice@c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PInvoice@c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PInvoice@cu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FCA2118-59A2-4310-A4B2-F2CBA821E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40492"/>
            <a:ext cx="12192000" cy="1924333"/>
          </a:xfrm>
          <a:custGeom>
            <a:avLst/>
            <a:gdLst>
              <a:gd name="connsiteX0" fmla="*/ 6189199 w 12192000"/>
              <a:gd name="connsiteY0" fmla="*/ 588 h 1924333"/>
              <a:gd name="connsiteX1" fmla="*/ 6207079 w 12192000"/>
              <a:gd name="connsiteY1" fmla="*/ 2850 h 1924333"/>
              <a:gd name="connsiteX2" fmla="*/ 6285610 w 12192000"/>
              <a:gd name="connsiteY2" fmla="*/ 18131 h 1924333"/>
              <a:gd name="connsiteX3" fmla="*/ 6378008 w 12192000"/>
              <a:gd name="connsiteY3" fmla="*/ 24625 h 1924333"/>
              <a:gd name="connsiteX4" fmla="*/ 6466340 w 12192000"/>
              <a:gd name="connsiteY4" fmla="*/ 21366 h 1924333"/>
              <a:gd name="connsiteX5" fmla="*/ 6553334 w 12192000"/>
              <a:gd name="connsiteY5" fmla="*/ 35307 h 1924333"/>
              <a:gd name="connsiteX6" fmla="*/ 6626068 w 12192000"/>
              <a:gd name="connsiteY6" fmla="*/ 58045 h 1924333"/>
              <a:gd name="connsiteX7" fmla="*/ 6692303 w 12192000"/>
              <a:gd name="connsiteY7" fmla="*/ 91487 h 1924333"/>
              <a:gd name="connsiteX8" fmla="*/ 6733670 w 12192000"/>
              <a:gd name="connsiteY8" fmla="*/ 118130 h 1924333"/>
              <a:gd name="connsiteX9" fmla="*/ 6798016 w 12192000"/>
              <a:gd name="connsiteY9" fmla="*/ 112271 h 1924333"/>
              <a:gd name="connsiteX10" fmla="*/ 6801081 w 12192000"/>
              <a:gd name="connsiteY10" fmla="*/ 114963 h 1924333"/>
              <a:gd name="connsiteX11" fmla="*/ 6819351 w 12192000"/>
              <a:gd name="connsiteY11" fmla="*/ 128825 h 1924333"/>
              <a:gd name="connsiteX12" fmla="*/ 6852732 w 12192000"/>
              <a:gd name="connsiteY12" fmla="*/ 123321 h 1924333"/>
              <a:gd name="connsiteX13" fmla="*/ 6865247 w 12192000"/>
              <a:gd name="connsiteY13" fmla="*/ 128836 h 1924333"/>
              <a:gd name="connsiteX14" fmla="*/ 6905517 w 12192000"/>
              <a:gd name="connsiteY14" fmla="*/ 129265 h 1924333"/>
              <a:gd name="connsiteX15" fmla="*/ 6950286 w 12192000"/>
              <a:gd name="connsiteY15" fmla="*/ 150104 h 1924333"/>
              <a:gd name="connsiteX16" fmla="*/ 7003442 w 12192000"/>
              <a:gd name="connsiteY16" fmla="*/ 136136 h 1924333"/>
              <a:gd name="connsiteX17" fmla="*/ 7160047 w 12192000"/>
              <a:gd name="connsiteY17" fmla="*/ 166721 h 1924333"/>
              <a:gd name="connsiteX18" fmla="*/ 7325604 w 12192000"/>
              <a:gd name="connsiteY18" fmla="*/ 215867 h 1924333"/>
              <a:gd name="connsiteX19" fmla="*/ 7540522 w 12192000"/>
              <a:gd name="connsiteY19" fmla="*/ 239374 h 1924333"/>
              <a:gd name="connsiteX20" fmla="*/ 7612071 w 12192000"/>
              <a:gd name="connsiteY20" fmla="*/ 229553 h 1924333"/>
              <a:gd name="connsiteX21" fmla="*/ 7651995 w 12192000"/>
              <a:gd name="connsiteY21" fmla="*/ 244567 h 1924333"/>
              <a:gd name="connsiteX22" fmla="*/ 7725761 w 12192000"/>
              <a:gd name="connsiteY22" fmla="*/ 258638 h 1924333"/>
              <a:gd name="connsiteX23" fmla="*/ 7823038 w 12192000"/>
              <a:gd name="connsiteY23" fmla="*/ 287078 h 1924333"/>
              <a:gd name="connsiteX24" fmla="*/ 7866405 w 12192000"/>
              <a:gd name="connsiteY24" fmla="*/ 287288 h 1924333"/>
              <a:gd name="connsiteX25" fmla="*/ 7875021 w 12192000"/>
              <a:gd name="connsiteY25" fmla="*/ 288224 h 1924333"/>
              <a:gd name="connsiteX26" fmla="*/ 7875146 w 12192000"/>
              <a:gd name="connsiteY26" fmla="*/ 288614 h 1924333"/>
              <a:gd name="connsiteX27" fmla="*/ 7907443 w 12192000"/>
              <a:gd name="connsiteY27" fmla="*/ 291752 h 1924333"/>
              <a:gd name="connsiteX28" fmla="*/ 7912892 w 12192000"/>
              <a:gd name="connsiteY28" fmla="*/ 294833 h 1924333"/>
              <a:gd name="connsiteX29" fmla="*/ 7946345 w 12192000"/>
              <a:gd name="connsiteY29" fmla="*/ 319359 h 1924333"/>
              <a:gd name="connsiteX30" fmla="*/ 8021238 w 12192000"/>
              <a:gd name="connsiteY30" fmla="*/ 315159 h 1924333"/>
              <a:gd name="connsiteX31" fmla="*/ 8094697 w 12192000"/>
              <a:gd name="connsiteY31" fmla="*/ 351819 h 1924333"/>
              <a:gd name="connsiteX32" fmla="*/ 8155208 w 12192000"/>
              <a:gd name="connsiteY32" fmla="*/ 371168 h 1924333"/>
              <a:gd name="connsiteX33" fmla="*/ 8248472 w 12192000"/>
              <a:gd name="connsiteY33" fmla="*/ 400489 h 1924333"/>
              <a:gd name="connsiteX34" fmla="*/ 8300068 w 12192000"/>
              <a:gd name="connsiteY34" fmla="*/ 405531 h 1924333"/>
              <a:gd name="connsiteX35" fmla="*/ 8356293 w 12192000"/>
              <a:gd name="connsiteY35" fmla="*/ 403328 h 1924333"/>
              <a:gd name="connsiteX36" fmla="*/ 8475838 w 12192000"/>
              <a:gd name="connsiteY36" fmla="*/ 435524 h 1924333"/>
              <a:gd name="connsiteX37" fmla="*/ 8575216 w 12192000"/>
              <a:gd name="connsiteY37" fmla="*/ 450198 h 1924333"/>
              <a:gd name="connsiteX38" fmla="*/ 8588650 w 12192000"/>
              <a:gd name="connsiteY38" fmla="*/ 447070 h 1924333"/>
              <a:gd name="connsiteX39" fmla="*/ 8612184 w 12192000"/>
              <a:gd name="connsiteY39" fmla="*/ 439577 h 1924333"/>
              <a:gd name="connsiteX40" fmla="*/ 8630713 w 12192000"/>
              <a:gd name="connsiteY40" fmla="*/ 433015 h 1924333"/>
              <a:gd name="connsiteX41" fmla="*/ 8704240 w 12192000"/>
              <a:gd name="connsiteY41" fmla="*/ 422865 h 1924333"/>
              <a:gd name="connsiteX42" fmla="*/ 8829513 w 12192000"/>
              <a:gd name="connsiteY42" fmla="*/ 429389 h 1924333"/>
              <a:gd name="connsiteX43" fmla="*/ 9083651 w 12192000"/>
              <a:gd name="connsiteY43" fmla="*/ 390744 h 1924333"/>
              <a:gd name="connsiteX44" fmla="*/ 9371402 w 12192000"/>
              <a:gd name="connsiteY44" fmla="*/ 371809 h 1924333"/>
              <a:gd name="connsiteX45" fmla="*/ 9429586 w 12192000"/>
              <a:gd name="connsiteY45" fmla="*/ 369213 h 1924333"/>
              <a:gd name="connsiteX46" fmla="*/ 9489757 w 12192000"/>
              <a:gd name="connsiteY46" fmla="*/ 377814 h 1924333"/>
              <a:gd name="connsiteX47" fmla="*/ 9516954 w 12192000"/>
              <a:gd name="connsiteY47" fmla="*/ 376991 h 1924333"/>
              <a:gd name="connsiteX48" fmla="*/ 9645588 w 12192000"/>
              <a:gd name="connsiteY48" fmla="*/ 363590 h 1924333"/>
              <a:gd name="connsiteX49" fmla="*/ 9722896 w 12192000"/>
              <a:gd name="connsiteY49" fmla="*/ 360983 h 1924333"/>
              <a:gd name="connsiteX50" fmla="*/ 9752803 w 12192000"/>
              <a:gd name="connsiteY50" fmla="*/ 368492 h 1924333"/>
              <a:gd name="connsiteX51" fmla="*/ 9890305 w 12192000"/>
              <a:gd name="connsiteY51" fmla="*/ 380736 h 1924333"/>
              <a:gd name="connsiteX52" fmla="*/ 9939767 w 12192000"/>
              <a:gd name="connsiteY52" fmla="*/ 377776 h 1924333"/>
              <a:gd name="connsiteX53" fmla="*/ 9944355 w 12192000"/>
              <a:gd name="connsiteY53" fmla="*/ 377352 h 1924333"/>
              <a:gd name="connsiteX54" fmla="*/ 9953719 w 12192000"/>
              <a:gd name="connsiteY54" fmla="*/ 375642 h 1924333"/>
              <a:gd name="connsiteX55" fmla="*/ 9955809 w 12192000"/>
              <a:gd name="connsiteY55" fmla="*/ 376294 h 1924333"/>
              <a:gd name="connsiteX56" fmla="*/ 10032710 w 12192000"/>
              <a:gd name="connsiteY56" fmla="*/ 394940 h 1924333"/>
              <a:gd name="connsiteX57" fmla="*/ 10049925 w 12192000"/>
              <a:gd name="connsiteY57" fmla="*/ 404971 h 1924333"/>
              <a:gd name="connsiteX58" fmla="*/ 10112671 w 12192000"/>
              <a:gd name="connsiteY58" fmla="*/ 414549 h 1924333"/>
              <a:gd name="connsiteX59" fmla="*/ 10170853 w 12192000"/>
              <a:gd name="connsiteY59" fmla="*/ 435168 h 1924333"/>
              <a:gd name="connsiteX60" fmla="*/ 10290184 w 12192000"/>
              <a:gd name="connsiteY60" fmla="*/ 448123 h 1924333"/>
              <a:gd name="connsiteX61" fmla="*/ 10320158 w 12192000"/>
              <a:gd name="connsiteY61" fmla="*/ 458352 h 1924333"/>
              <a:gd name="connsiteX62" fmla="*/ 10321815 w 12192000"/>
              <a:gd name="connsiteY62" fmla="*/ 463087 h 1924333"/>
              <a:gd name="connsiteX63" fmla="*/ 10373742 w 12192000"/>
              <a:gd name="connsiteY63" fmla="*/ 464538 h 1924333"/>
              <a:gd name="connsiteX64" fmla="*/ 10428532 w 12192000"/>
              <a:gd name="connsiteY64" fmla="*/ 492504 h 1924333"/>
              <a:gd name="connsiteX65" fmla="*/ 10466490 w 12192000"/>
              <a:gd name="connsiteY65" fmla="*/ 517759 h 1924333"/>
              <a:gd name="connsiteX66" fmla="*/ 10466675 w 12192000"/>
              <a:gd name="connsiteY66" fmla="*/ 522076 h 1924333"/>
              <a:gd name="connsiteX67" fmla="*/ 10470309 w 12192000"/>
              <a:gd name="connsiteY67" fmla="*/ 522792 h 1924333"/>
              <a:gd name="connsiteX68" fmla="*/ 10474138 w 12192000"/>
              <a:gd name="connsiteY68" fmla="*/ 519761 h 1924333"/>
              <a:gd name="connsiteX69" fmla="*/ 10501100 w 12192000"/>
              <a:gd name="connsiteY69" fmla="*/ 528263 h 1924333"/>
              <a:gd name="connsiteX70" fmla="*/ 10502395 w 12192000"/>
              <a:gd name="connsiteY70" fmla="*/ 536393 h 1924333"/>
              <a:gd name="connsiteX71" fmla="*/ 10689496 w 12192000"/>
              <a:gd name="connsiteY71" fmla="*/ 560233 h 1924333"/>
              <a:gd name="connsiteX72" fmla="*/ 10788736 w 12192000"/>
              <a:gd name="connsiteY72" fmla="*/ 613188 h 1924333"/>
              <a:gd name="connsiteX73" fmla="*/ 10819747 w 12192000"/>
              <a:gd name="connsiteY73" fmla="*/ 621351 h 1924333"/>
              <a:gd name="connsiteX74" fmla="*/ 10864632 w 12192000"/>
              <a:gd name="connsiteY74" fmla="*/ 644858 h 1924333"/>
              <a:gd name="connsiteX75" fmla="*/ 10929407 w 12192000"/>
              <a:gd name="connsiteY75" fmla="*/ 652945 h 1924333"/>
              <a:gd name="connsiteX76" fmla="*/ 10979412 w 12192000"/>
              <a:gd name="connsiteY76" fmla="*/ 654217 h 1924333"/>
              <a:gd name="connsiteX77" fmla="*/ 11006959 w 12192000"/>
              <a:gd name="connsiteY77" fmla="*/ 657017 h 1924333"/>
              <a:gd name="connsiteX78" fmla="*/ 11077038 w 12192000"/>
              <a:gd name="connsiteY78" fmla="*/ 668487 h 1924333"/>
              <a:gd name="connsiteX79" fmla="*/ 11157850 w 12192000"/>
              <a:gd name="connsiteY79" fmla="*/ 693164 h 1924333"/>
              <a:gd name="connsiteX80" fmla="*/ 11175276 w 12192000"/>
              <a:gd name="connsiteY80" fmla="*/ 697243 h 1924333"/>
              <a:gd name="connsiteX81" fmla="*/ 11191131 w 12192000"/>
              <a:gd name="connsiteY81" fmla="*/ 696085 h 1924333"/>
              <a:gd name="connsiteX82" fmla="*/ 11195573 w 12192000"/>
              <a:gd name="connsiteY82" fmla="*/ 691751 h 1924333"/>
              <a:gd name="connsiteX83" fmla="*/ 11205299 w 12192000"/>
              <a:gd name="connsiteY83" fmla="*/ 693247 h 1924333"/>
              <a:gd name="connsiteX84" fmla="*/ 11223770 w 12192000"/>
              <a:gd name="connsiteY84" fmla="*/ 690335 h 1924333"/>
              <a:gd name="connsiteX85" fmla="*/ 11292119 w 12192000"/>
              <a:gd name="connsiteY85" fmla="*/ 713311 h 1924333"/>
              <a:gd name="connsiteX86" fmla="*/ 11435379 w 12192000"/>
              <a:gd name="connsiteY86" fmla="*/ 758519 h 1924333"/>
              <a:gd name="connsiteX87" fmla="*/ 11604406 w 12192000"/>
              <a:gd name="connsiteY87" fmla="*/ 810476 h 1924333"/>
              <a:gd name="connsiteX88" fmla="*/ 11652155 w 12192000"/>
              <a:gd name="connsiteY88" fmla="*/ 825109 h 1924333"/>
              <a:gd name="connsiteX89" fmla="*/ 11654192 w 12192000"/>
              <a:gd name="connsiteY89" fmla="*/ 827301 h 1924333"/>
              <a:gd name="connsiteX90" fmla="*/ 11676599 w 12192000"/>
              <a:gd name="connsiteY90" fmla="*/ 846628 h 1924333"/>
              <a:gd name="connsiteX91" fmla="*/ 11775168 w 12192000"/>
              <a:gd name="connsiteY91" fmla="*/ 890664 h 1924333"/>
              <a:gd name="connsiteX92" fmla="*/ 11826341 w 12192000"/>
              <a:gd name="connsiteY92" fmla="*/ 877558 h 1924333"/>
              <a:gd name="connsiteX93" fmla="*/ 11879068 w 12192000"/>
              <a:gd name="connsiteY93" fmla="*/ 874038 h 1924333"/>
              <a:gd name="connsiteX94" fmla="*/ 11889563 w 12192000"/>
              <a:gd name="connsiteY94" fmla="*/ 878619 h 1924333"/>
              <a:gd name="connsiteX95" fmla="*/ 12016613 w 12192000"/>
              <a:gd name="connsiteY95" fmla="*/ 886111 h 1924333"/>
              <a:gd name="connsiteX96" fmla="*/ 12108292 w 12192000"/>
              <a:gd name="connsiteY96" fmla="*/ 868500 h 1924333"/>
              <a:gd name="connsiteX97" fmla="*/ 12182910 w 12192000"/>
              <a:gd name="connsiteY97" fmla="*/ 882003 h 1924333"/>
              <a:gd name="connsiteX98" fmla="*/ 12192000 w 12192000"/>
              <a:gd name="connsiteY98" fmla="*/ 884778 h 1924333"/>
              <a:gd name="connsiteX99" fmla="*/ 12192000 w 12192000"/>
              <a:gd name="connsiteY99" fmla="*/ 1610315 h 1924333"/>
              <a:gd name="connsiteX100" fmla="*/ 12191998 w 12192000"/>
              <a:gd name="connsiteY100" fmla="*/ 1610315 h 1924333"/>
              <a:gd name="connsiteX101" fmla="*/ 12191998 w 12192000"/>
              <a:gd name="connsiteY101" fmla="*/ 1924333 h 1924333"/>
              <a:gd name="connsiteX102" fmla="*/ 0 w 12192000"/>
              <a:gd name="connsiteY102" fmla="*/ 1924333 h 1924333"/>
              <a:gd name="connsiteX103" fmla="*/ 0 w 12192000"/>
              <a:gd name="connsiteY103" fmla="*/ 505159 h 1924333"/>
              <a:gd name="connsiteX104" fmla="*/ 5722 w 12192000"/>
              <a:gd name="connsiteY104" fmla="*/ 508889 h 1924333"/>
              <a:gd name="connsiteX105" fmla="*/ 38476 w 12192000"/>
              <a:gd name="connsiteY105" fmla="*/ 524137 h 1924333"/>
              <a:gd name="connsiteX106" fmla="*/ 192883 w 12192000"/>
              <a:gd name="connsiteY106" fmla="*/ 545272 h 1924333"/>
              <a:gd name="connsiteX107" fmla="*/ 343710 w 12192000"/>
              <a:gd name="connsiteY107" fmla="*/ 565029 h 1924333"/>
              <a:gd name="connsiteX108" fmla="*/ 471066 w 12192000"/>
              <a:gd name="connsiteY108" fmla="*/ 549837 h 1924333"/>
              <a:gd name="connsiteX109" fmla="*/ 617333 w 12192000"/>
              <a:gd name="connsiteY109" fmla="*/ 526428 h 1924333"/>
              <a:gd name="connsiteX110" fmla="*/ 725203 w 12192000"/>
              <a:gd name="connsiteY110" fmla="*/ 523793 h 1924333"/>
              <a:gd name="connsiteX111" fmla="*/ 788494 w 12192000"/>
              <a:gd name="connsiteY111" fmla="*/ 505799 h 1924333"/>
              <a:gd name="connsiteX112" fmla="*/ 885977 w 12192000"/>
              <a:gd name="connsiteY112" fmla="*/ 526585 h 1924333"/>
              <a:gd name="connsiteX113" fmla="*/ 932142 w 12192000"/>
              <a:gd name="connsiteY113" fmla="*/ 528005 h 1924333"/>
              <a:gd name="connsiteX114" fmla="*/ 1090404 w 12192000"/>
              <a:gd name="connsiteY114" fmla="*/ 498299 h 1924333"/>
              <a:gd name="connsiteX115" fmla="*/ 1188628 w 12192000"/>
              <a:gd name="connsiteY115" fmla="*/ 483151 h 1924333"/>
              <a:gd name="connsiteX116" fmla="*/ 1316247 w 12192000"/>
              <a:gd name="connsiteY116" fmla="*/ 425979 h 1924333"/>
              <a:gd name="connsiteX117" fmla="*/ 1357712 w 12192000"/>
              <a:gd name="connsiteY117" fmla="*/ 416549 h 1924333"/>
              <a:gd name="connsiteX118" fmla="*/ 1425921 w 12192000"/>
              <a:gd name="connsiteY118" fmla="*/ 413953 h 1924333"/>
              <a:gd name="connsiteX119" fmla="*/ 1503817 w 12192000"/>
              <a:gd name="connsiteY119" fmla="*/ 380457 h 1924333"/>
              <a:gd name="connsiteX120" fmla="*/ 1639196 w 12192000"/>
              <a:gd name="connsiteY120" fmla="*/ 372785 h 1924333"/>
              <a:gd name="connsiteX121" fmla="*/ 1705606 w 12192000"/>
              <a:gd name="connsiteY121" fmla="*/ 359023 h 1924333"/>
              <a:gd name="connsiteX122" fmla="*/ 1813011 w 12192000"/>
              <a:gd name="connsiteY122" fmla="*/ 331023 h 1924333"/>
              <a:gd name="connsiteX123" fmla="*/ 1831380 w 12192000"/>
              <a:gd name="connsiteY123" fmla="*/ 341307 h 1924333"/>
              <a:gd name="connsiteX124" fmla="*/ 1858612 w 12192000"/>
              <a:gd name="connsiteY124" fmla="*/ 326777 h 1924333"/>
              <a:gd name="connsiteX125" fmla="*/ 1880661 w 12192000"/>
              <a:gd name="connsiteY125" fmla="*/ 335987 h 1924333"/>
              <a:gd name="connsiteX126" fmla="*/ 1941495 w 12192000"/>
              <a:gd name="connsiteY126" fmla="*/ 310792 h 1924333"/>
              <a:gd name="connsiteX127" fmla="*/ 1995402 w 12192000"/>
              <a:gd name="connsiteY127" fmla="*/ 305480 h 1924333"/>
              <a:gd name="connsiteX128" fmla="*/ 2223864 w 12192000"/>
              <a:gd name="connsiteY128" fmla="*/ 266118 h 1924333"/>
              <a:gd name="connsiteX129" fmla="*/ 2418043 w 12192000"/>
              <a:gd name="connsiteY129" fmla="*/ 215314 h 1924333"/>
              <a:gd name="connsiteX130" fmla="*/ 2558461 w 12192000"/>
              <a:gd name="connsiteY130" fmla="*/ 168193 h 1924333"/>
              <a:gd name="connsiteX131" fmla="*/ 2595535 w 12192000"/>
              <a:gd name="connsiteY131" fmla="*/ 158548 h 1924333"/>
              <a:gd name="connsiteX132" fmla="*/ 2626942 w 12192000"/>
              <a:gd name="connsiteY132" fmla="*/ 130400 h 1924333"/>
              <a:gd name="connsiteX133" fmla="*/ 2632225 w 12192000"/>
              <a:gd name="connsiteY133" fmla="*/ 130446 h 1924333"/>
              <a:gd name="connsiteX134" fmla="*/ 2696856 w 12192000"/>
              <a:gd name="connsiteY134" fmla="*/ 128498 h 1924333"/>
              <a:gd name="connsiteX135" fmla="*/ 2759767 w 12192000"/>
              <a:gd name="connsiteY135" fmla="*/ 127784 h 1924333"/>
              <a:gd name="connsiteX136" fmla="*/ 2792685 w 12192000"/>
              <a:gd name="connsiteY136" fmla="*/ 115710 h 1924333"/>
              <a:gd name="connsiteX137" fmla="*/ 2799767 w 12192000"/>
              <a:gd name="connsiteY137" fmla="*/ 113754 h 1924333"/>
              <a:gd name="connsiteX138" fmla="*/ 2829799 w 12192000"/>
              <a:gd name="connsiteY138" fmla="*/ 120042 h 1924333"/>
              <a:gd name="connsiteX139" fmla="*/ 2890704 w 12192000"/>
              <a:gd name="connsiteY139" fmla="*/ 121493 h 1924333"/>
              <a:gd name="connsiteX140" fmla="*/ 3042646 w 12192000"/>
              <a:gd name="connsiteY140" fmla="*/ 112273 h 1924333"/>
              <a:gd name="connsiteX141" fmla="*/ 3146630 w 12192000"/>
              <a:gd name="connsiteY141" fmla="*/ 100898 h 1924333"/>
              <a:gd name="connsiteX142" fmla="*/ 3233163 w 12192000"/>
              <a:gd name="connsiteY142" fmla="*/ 120200 h 1924333"/>
              <a:gd name="connsiteX143" fmla="*/ 3372699 w 12192000"/>
              <a:gd name="connsiteY143" fmla="*/ 129394 h 1924333"/>
              <a:gd name="connsiteX144" fmla="*/ 3394352 w 12192000"/>
              <a:gd name="connsiteY144" fmla="*/ 131671 h 1924333"/>
              <a:gd name="connsiteX145" fmla="*/ 3448218 w 12192000"/>
              <a:gd name="connsiteY145" fmla="*/ 118229 h 1924333"/>
              <a:gd name="connsiteX146" fmla="*/ 3505047 w 12192000"/>
              <a:gd name="connsiteY146" fmla="*/ 115412 h 1924333"/>
              <a:gd name="connsiteX147" fmla="*/ 3521767 w 12192000"/>
              <a:gd name="connsiteY147" fmla="*/ 111071 h 1924333"/>
              <a:gd name="connsiteX148" fmla="*/ 3585137 w 12192000"/>
              <a:gd name="connsiteY148" fmla="*/ 114371 h 1924333"/>
              <a:gd name="connsiteX149" fmla="*/ 3690293 w 12192000"/>
              <a:gd name="connsiteY149" fmla="*/ 98301 h 1924333"/>
              <a:gd name="connsiteX150" fmla="*/ 3867818 w 12192000"/>
              <a:gd name="connsiteY150" fmla="*/ 88985 h 1924333"/>
              <a:gd name="connsiteX151" fmla="*/ 4091337 w 12192000"/>
              <a:gd name="connsiteY151" fmla="*/ 70813 h 1924333"/>
              <a:gd name="connsiteX152" fmla="*/ 4246332 w 12192000"/>
              <a:gd name="connsiteY152" fmla="*/ 41697 h 1924333"/>
              <a:gd name="connsiteX153" fmla="*/ 4266975 w 12192000"/>
              <a:gd name="connsiteY153" fmla="*/ 46592 h 1924333"/>
              <a:gd name="connsiteX154" fmla="*/ 4270566 w 12192000"/>
              <a:gd name="connsiteY154" fmla="*/ 47620 h 1924333"/>
              <a:gd name="connsiteX155" fmla="*/ 4288964 w 12192000"/>
              <a:gd name="connsiteY155" fmla="*/ 52766 h 1924333"/>
              <a:gd name="connsiteX156" fmla="*/ 4365137 w 12192000"/>
              <a:gd name="connsiteY156" fmla="*/ 51783 h 1924333"/>
              <a:gd name="connsiteX157" fmla="*/ 4430546 w 12192000"/>
              <a:gd name="connsiteY157" fmla="*/ 44555 h 1924333"/>
              <a:gd name="connsiteX158" fmla="*/ 4444136 w 12192000"/>
              <a:gd name="connsiteY158" fmla="*/ 39567 h 1924333"/>
              <a:gd name="connsiteX159" fmla="*/ 4534039 w 12192000"/>
              <a:gd name="connsiteY159" fmla="*/ 31604 h 1924333"/>
              <a:gd name="connsiteX160" fmla="*/ 4560448 w 12192000"/>
              <a:gd name="connsiteY160" fmla="*/ 25231 h 1924333"/>
              <a:gd name="connsiteX161" fmla="*/ 4568006 w 12192000"/>
              <a:gd name="connsiteY161" fmla="*/ 25970 h 1924333"/>
              <a:gd name="connsiteX162" fmla="*/ 4595497 w 12192000"/>
              <a:gd name="connsiteY162" fmla="*/ 22958 h 1924333"/>
              <a:gd name="connsiteX163" fmla="*/ 4608623 w 12192000"/>
              <a:gd name="connsiteY163" fmla="*/ 18108 h 1924333"/>
              <a:gd name="connsiteX164" fmla="*/ 4623942 w 12192000"/>
              <a:gd name="connsiteY164" fmla="*/ 22251 h 1924333"/>
              <a:gd name="connsiteX165" fmla="*/ 4664336 w 12192000"/>
              <a:gd name="connsiteY165" fmla="*/ 23306 h 1924333"/>
              <a:gd name="connsiteX166" fmla="*/ 4677385 w 12192000"/>
              <a:gd name="connsiteY166" fmla="*/ 18246 h 1924333"/>
              <a:gd name="connsiteX167" fmla="*/ 4698143 w 12192000"/>
              <a:gd name="connsiteY167" fmla="*/ 18036 h 1924333"/>
              <a:gd name="connsiteX168" fmla="*/ 4750609 w 12192000"/>
              <a:gd name="connsiteY168" fmla="*/ 23611 h 1924333"/>
              <a:gd name="connsiteX169" fmla="*/ 4784658 w 12192000"/>
              <a:gd name="connsiteY169" fmla="*/ 25057 h 1924333"/>
              <a:gd name="connsiteX170" fmla="*/ 4847558 w 12192000"/>
              <a:gd name="connsiteY170" fmla="*/ 38726 h 1924333"/>
              <a:gd name="connsiteX171" fmla="*/ 4909134 w 12192000"/>
              <a:gd name="connsiteY171" fmla="*/ 50659 h 1924333"/>
              <a:gd name="connsiteX172" fmla="*/ 5099219 w 12192000"/>
              <a:gd name="connsiteY172" fmla="*/ 55050 h 1924333"/>
              <a:gd name="connsiteX173" fmla="*/ 5184992 w 12192000"/>
              <a:gd name="connsiteY173" fmla="*/ 67596 h 1924333"/>
              <a:gd name="connsiteX174" fmla="*/ 5229637 w 12192000"/>
              <a:gd name="connsiteY174" fmla="*/ 67789 h 1924333"/>
              <a:gd name="connsiteX175" fmla="*/ 5389346 w 12192000"/>
              <a:gd name="connsiteY175" fmla="*/ 80211 h 1924333"/>
              <a:gd name="connsiteX176" fmla="*/ 5494414 w 12192000"/>
              <a:gd name="connsiteY176" fmla="*/ 75926 h 1924333"/>
              <a:gd name="connsiteX177" fmla="*/ 5528443 w 12192000"/>
              <a:gd name="connsiteY177" fmla="*/ 77206 h 1924333"/>
              <a:gd name="connsiteX178" fmla="*/ 5684939 w 12192000"/>
              <a:gd name="connsiteY178" fmla="*/ 50269 h 1924333"/>
              <a:gd name="connsiteX179" fmla="*/ 5765146 w 12192000"/>
              <a:gd name="connsiteY179" fmla="*/ 50414 h 1924333"/>
              <a:gd name="connsiteX180" fmla="*/ 5848655 w 12192000"/>
              <a:gd name="connsiteY180" fmla="*/ 35257 h 1924333"/>
              <a:gd name="connsiteX181" fmla="*/ 5930656 w 12192000"/>
              <a:gd name="connsiteY181" fmla="*/ 30131 h 1924333"/>
              <a:gd name="connsiteX182" fmla="*/ 6124150 w 12192000"/>
              <a:gd name="connsiteY182" fmla="*/ 31679 h 1924333"/>
              <a:gd name="connsiteX183" fmla="*/ 6189199 w 12192000"/>
              <a:gd name="connsiteY183" fmla="*/ 588 h 1924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</a:cxnLst>
            <a:rect l="l" t="t" r="r" b="b"/>
            <a:pathLst>
              <a:path w="12192000" h="1924333">
                <a:moveTo>
                  <a:pt x="6189199" y="588"/>
                </a:moveTo>
                <a:cubicBezTo>
                  <a:pt x="6196356" y="-574"/>
                  <a:pt x="6202609" y="-108"/>
                  <a:pt x="6207079" y="2850"/>
                </a:cubicBezTo>
                <a:cubicBezTo>
                  <a:pt x="6222026" y="2749"/>
                  <a:pt x="6273489" y="3767"/>
                  <a:pt x="6285610" y="18131"/>
                </a:cubicBezTo>
                <a:cubicBezTo>
                  <a:pt x="6307255" y="18685"/>
                  <a:pt x="6357141" y="23793"/>
                  <a:pt x="6378008" y="24625"/>
                </a:cubicBezTo>
                <a:cubicBezTo>
                  <a:pt x="6409946" y="30645"/>
                  <a:pt x="6438307" y="10375"/>
                  <a:pt x="6466340" y="21366"/>
                </a:cubicBezTo>
                <a:cubicBezTo>
                  <a:pt x="6488276" y="31229"/>
                  <a:pt x="6529854" y="28110"/>
                  <a:pt x="6553334" y="35307"/>
                </a:cubicBezTo>
                <a:cubicBezTo>
                  <a:pt x="6561737" y="48059"/>
                  <a:pt x="6609188" y="62087"/>
                  <a:pt x="6626068" y="58045"/>
                </a:cubicBezTo>
                <a:cubicBezTo>
                  <a:pt x="6660952" y="66570"/>
                  <a:pt x="6666277" y="84716"/>
                  <a:pt x="6692303" y="91487"/>
                </a:cubicBezTo>
                <a:lnTo>
                  <a:pt x="6733670" y="118130"/>
                </a:lnTo>
                <a:lnTo>
                  <a:pt x="6798016" y="112271"/>
                </a:lnTo>
                <a:lnTo>
                  <a:pt x="6801081" y="114963"/>
                </a:lnTo>
                <a:cubicBezTo>
                  <a:pt x="6806919" y="120140"/>
                  <a:pt x="6812832" y="125016"/>
                  <a:pt x="6819351" y="128825"/>
                </a:cubicBezTo>
                <a:cubicBezTo>
                  <a:pt x="6825742" y="109997"/>
                  <a:pt x="6840132" y="116541"/>
                  <a:pt x="6852732" y="123321"/>
                </a:cubicBezTo>
                <a:lnTo>
                  <a:pt x="6865247" y="128836"/>
                </a:lnTo>
                <a:lnTo>
                  <a:pt x="6905517" y="129265"/>
                </a:lnTo>
                <a:cubicBezTo>
                  <a:pt x="6934052" y="140042"/>
                  <a:pt x="6939773" y="141556"/>
                  <a:pt x="6950286" y="150104"/>
                </a:cubicBezTo>
                <a:lnTo>
                  <a:pt x="7003442" y="136136"/>
                </a:lnTo>
                <a:lnTo>
                  <a:pt x="7160047" y="166721"/>
                </a:lnTo>
                <a:cubicBezTo>
                  <a:pt x="7207281" y="179911"/>
                  <a:pt x="7280644" y="210197"/>
                  <a:pt x="7325604" y="215867"/>
                </a:cubicBezTo>
                <a:cubicBezTo>
                  <a:pt x="7460113" y="233904"/>
                  <a:pt x="7393081" y="242880"/>
                  <a:pt x="7540522" y="239374"/>
                </a:cubicBezTo>
                <a:cubicBezTo>
                  <a:pt x="7545714" y="234872"/>
                  <a:pt x="7605972" y="231727"/>
                  <a:pt x="7612071" y="229553"/>
                </a:cubicBezTo>
                <a:lnTo>
                  <a:pt x="7651995" y="244567"/>
                </a:lnTo>
                <a:lnTo>
                  <a:pt x="7725761" y="258638"/>
                </a:lnTo>
                <a:lnTo>
                  <a:pt x="7823038" y="287078"/>
                </a:lnTo>
                <a:cubicBezTo>
                  <a:pt x="7837080" y="286482"/>
                  <a:pt x="7851647" y="286498"/>
                  <a:pt x="7866405" y="287288"/>
                </a:cubicBezTo>
                <a:lnTo>
                  <a:pt x="7875021" y="288224"/>
                </a:lnTo>
                <a:cubicBezTo>
                  <a:pt x="7875062" y="288354"/>
                  <a:pt x="7875105" y="288483"/>
                  <a:pt x="7875146" y="288614"/>
                </a:cubicBezTo>
                <a:cubicBezTo>
                  <a:pt x="7880550" y="289202"/>
                  <a:pt x="7901153" y="290716"/>
                  <a:pt x="7907443" y="291752"/>
                </a:cubicBezTo>
                <a:lnTo>
                  <a:pt x="7912892" y="294833"/>
                </a:lnTo>
                <a:lnTo>
                  <a:pt x="7946345" y="319359"/>
                </a:lnTo>
                <a:cubicBezTo>
                  <a:pt x="7958657" y="312776"/>
                  <a:pt x="7996513" y="309749"/>
                  <a:pt x="8021238" y="315159"/>
                </a:cubicBezTo>
                <a:cubicBezTo>
                  <a:pt x="8045964" y="320570"/>
                  <a:pt x="8058169" y="340462"/>
                  <a:pt x="8094697" y="351819"/>
                </a:cubicBezTo>
                <a:cubicBezTo>
                  <a:pt x="8129587" y="361154"/>
                  <a:pt x="8116181" y="360544"/>
                  <a:pt x="8155208" y="371168"/>
                </a:cubicBezTo>
                <a:cubicBezTo>
                  <a:pt x="8196217" y="383300"/>
                  <a:pt x="8205468" y="391801"/>
                  <a:pt x="8248472" y="400489"/>
                </a:cubicBezTo>
                <a:cubicBezTo>
                  <a:pt x="8283932" y="419791"/>
                  <a:pt x="8278617" y="392031"/>
                  <a:pt x="8300068" y="405531"/>
                </a:cubicBezTo>
                <a:lnTo>
                  <a:pt x="8356293" y="403328"/>
                </a:lnTo>
                <a:cubicBezTo>
                  <a:pt x="8377247" y="404463"/>
                  <a:pt x="8438442" y="433194"/>
                  <a:pt x="8475838" y="435524"/>
                </a:cubicBezTo>
                <a:cubicBezTo>
                  <a:pt x="8510241" y="438037"/>
                  <a:pt x="8545511" y="449840"/>
                  <a:pt x="8575216" y="450198"/>
                </a:cubicBezTo>
                <a:lnTo>
                  <a:pt x="8588650" y="447070"/>
                </a:lnTo>
                <a:lnTo>
                  <a:pt x="8612184" y="439577"/>
                </a:lnTo>
                <a:lnTo>
                  <a:pt x="8630713" y="433015"/>
                </a:lnTo>
                <a:cubicBezTo>
                  <a:pt x="8635870" y="429519"/>
                  <a:pt x="8700685" y="428411"/>
                  <a:pt x="8704240" y="422865"/>
                </a:cubicBezTo>
                <a:cubicBezTo>
                  <a:pt x="8761777" y="429549"/>
                  <a:pt x="8768302" y="427178"/>
                  <a:pt x="8829513" y="429389"/>
                </a:cubicBezTo>
                <a:cubicBezTo>
                  <a:pt x="8922895" y="444672"/>
                  <a:pt x="8924579" y="401507"/>
                  <a:pt x="9083651" y="390744"/>
                </a:cubicBezTo>
                <a:cubicBezTo>
                  <a:pt x="9138403" y="388032"/>
                  <a:pt x="9315003" y="378647"/>
                  <a:pt x="9371402" y="371809"/>
                </a:cubicBezTo>
                <a:cubicBezTo>
                  <a:pt x="9358632" y="337502"/>
                  <a:pt x="9402842" y="379364"/>
                  <a:pt x="9429586" y="369213"/>
                </a:cubicBezTo>
                <a:cubicBezTo>
                  <a:pt x="9449312" y="370213"/>
                  <a:pt x="9473938" y="373270"/>
                  <a:pt x="9489757" y="377814"/>
                </a:cubicBezTo>
                <a:cubicBezTo>
                  <a:pt x="9498164" y="379256"/>
                  <a:pt x="9507139" y="379272"/>
                  <a:pt x="9516954" y="376991"/>
                </a:cubicBezTo>
                <a:cubicBezTo>
                  <a:pt x="9548430" y="354766"/>
                  <a:pt x="9591874" y="370315"/>
                  <a:pt x="9645588" y="363590"/>
                </a:cubicBezTo>
                <a:cubicBezTo>
                  <a:pt x="9660487" y="368814"/>
                  <a:pt x="9710817" y="350550"/>
                  <a:pt x="9722896" y="360983"/>
                </a:cubicBezTo>
                <a:cubicBezTo>
                  <a:pt x="9733918" y="362239"/>
                  <a:pt x="9745201" y="356679"/>
                  <a:pt x="9752803" y="368492"/>
                </a:cubicBezTo>
                <a:cubicBezTo>
                  <a:pt x="9793268" y="374490"/>
                  <a:pt x="9843313" y="380978"/>
                  <a:pt x="9890305" y="380736"/>
                </a:cubicBezTo>
                <a:cubicBezTo>
                  <a:pt x="9912701" y="380083"/>
                  <a:pt x="9926523" y="379037"/>
                  <a:pt x="9939767" y="377776"/>
                </a:cubicBezTo>
                <a:lnTo>
                  <a:pt x="9944355" y="377352"/>
                </a:lnTo>
                <a:lnTo>
                  <a:pt x="9953719" y="375642"/>
                </a:lnTo>
                <a:lnTo>
                  <a:pt x="9955809" y="376294"/>
                </a:lnTo>
                <a:lnTo>
                  <a:pt x="10032710" y="394940"/>
                </a:lnTo>
                <a:lnTo>
                  <a:pt x="10049925" y="404971"/>
                </a:lnTo>
                <a:lnTo>
                  <a:pt x="10112671" y="414549"/>
                </a:lnTo>
                <a:cubicBezTo>
                  <a:pt x="10169643" y="412125"/>
                  <a:pt x="10132220" y="425358"/>
                  <a:pt x="10170853" y="435168"/>
                </a:cubicBezTo>
                <a:cubicBezTo>
                  <a:pt x="10206088" y="442020"/>
                  <a:pt x="10240809" y="454081"/>
                  <a:pt x="10290184" y="448123"/>
                </a:cubicBezTo>
                <a:cubicBezTo>
                  <a:pt x="10301813" y="444919"/>
                  <a:pt x="10315233" y="449499"/>
                  <a:pt x="10320158" y="458352"/>
                </a:cubicBezTo>
                <a:cubicBezTo>
                  <a:pt x="10321006" y="459876"/>
                  <a:pt x="10321565" y="461470"/>
                  <a:pt x="10321815" y="463087"/>
                </a:cubicBezTo>
                <a:cubicBezTo>
                  <a:pt x="10354058" y="457158"/>
                  <a:pt x="10355176" y="470634"/>
                  <a:pt x="10373742" y="464538"/>
                </a:cubicBezTo>
                <a:cubicBezTo>
                  <a:pt x="10403060" y="475292"/>
                  <a:pt x="10411841" y="497597"/>
                  <a:pt x="10428532" y="492504"/>
                </a:cubicBezTo>
                <a:cubicBezTo>
                  <a:pt x="10440561" y="500742"/>
                  <a:pt x="10446267" y="521930"/>
                  <a:pt x="10466490" y="517759"/>
                </a:cubicBezTo>
                <a:cubicBezTo>
                  <a:pt x="10464622" y="519986"/>
                  <a:pt x="10465013" y="521261"/>
                  <a:pt x="10466675" y="522076"/>
                </a:cubicBezTo>
                <a:lnTo>
                  <a:pt x="10470309" y="522792"/>
                </a:lnTo>
                <a:lnTo>
                  <a:pt x="10474138" y="519761"/>
                </a:lnTo>
                <a:cubicBezTo>
                  <a:pt x="10488888" y="509612"/>
                  <a:pt x="10484914" y="524734"/>
                  <a:pt x="10501100" y="528263"/>
                </a:cubicBezTo>
                <a:cubicBezTo>
                  <a:pt x="10508412" y="530705"/>
                  <a:pt x="10505426" y="533743"/>
                  <a:pt x="10502395" y="536393"/>
                </a:cubicBezTo>
                <a:lnTo>
                  <a:pt x="10689496" y="560233"/>
                </a:lnTo>
                <a:cubicBezTo>
                  <a:pt x="10721441" y="573640"/>
                  <a:pt x="10757547" y="582937"/>
                  <a:pt x="10788736" y="613188"/>
                </a:cubicBezTo>
                <a:cubicBezTo>
                  <a:pt x="10794510" y="621641"/>
                  <a:pt x="10807098" y="616073"/>
                  <a:pt x="10819747" y="621351"/>
                </a:cubicBezTo>
                <a:cubicBezTo>
                  <a:pt x="10832398" y="626630"/>
                  <a:pt x="10846356" y="639592"/>
                  <a:pt x="10864632" y="644858"/>
                </a:cubicBezTo>
                <a:cubicBezTo>
                  <a:pt x="10895617" y="652290"/>
                  <a:pt x="10921550" y="640451"/>
                  <a:pt x="10929407" y="652945"/>
                </a:cubicBezTo>
                <a:cubicBezTo>
                  <a:pt x="10945460" y="653176"/>
                  <a:pt x="10968148" y="640553"/>
                  <a:pt x="10979412" y="654217"/>
                </a:cubicBezTo>
                <a:cubicBezTo>
                  <a:pt x="10981679" y="643737"/>
                  <a:pt x="10997287" y="663414"/>
                  <a:pt x="11006959" y="657017"/>
                </a:cubicBezTo>
                <a:cubicBezTo>
                  <a:pt x="11023230" y="659396"/>
                  <a:pt x="11051890" y="662462"/>
                  <a:pt x="11077038" y="668487"/>
                </a:cubicBezTo>
                <a:cubicBezTo>
                  <a:pt x="11097000" y="690299"/>
                  <a:pt x="11141286" y="676399"/>
                  <a:pt x="11157850" y="693164"/>
                </a:cubicBezTo>
                <a:cubicBezTo>
                  <a:pt x="11163800" y="695757"/>
                  <a:pt x="11169599" y="696942"/>
                  <a:pt x="11175276" y="697243"/>
                </a:cubicBezTo>
                <a:lnTo>
                  <a:pt x="11191131" y="696085"/>
                </a:lnTo>
                <a:lnTo>
                  <a:pt x="11195573" y="691751"/>
                </a:lnTo>
                <a:lnTo>
                  <a:pt x="11205299" y="693247"/>
                </a:lnTo>
                <a:lnTo>
                  <a:pt x="11223770" y="690335"/>
                </a:lnTo>
                <a:cubicBezTo>
                  <a:pt x="11237778" y="693777"/>
                  <a:pt x="11256852" y="701947"/>
                  <a:pt x="11292119" y="713311"/>
                </a:cubicBezTo>
                <a:cubicBezTo>
                  <a:pt x="11334878" y="733451"/>
                  <a:pt x="11401662" y="729175"/>
                  <a:pt x="11435379" y="758519"/>
                </a:cubicBezTo>
                <a:lnTo>
                  <a:pt x="11604406" y="810476"/>
                </a:lnTo>
                <a:lnTo>
                  <a:pt x="11652155" y="825109"/>
                </a:lnTo>
                <a:lnTo>
                  <a:pt x="11654192" y="827301"/>
                </a:lnTo>
                <a:cubicBezTo>
                  <a:pt x="11661650" y="834729"/>
                  <a:pt x="11669215" y="841480"/>
                  <a:pt x="11676599" y="846628"/>
                </a:cubicBezTo>
                <a:cubicBezTo>
                  <a:pt x="11688258" y="861760"/>
                  <a:pt x="11752266" y="896888"/>
                  <a:pt x="11775168" y="890664"/>
                </a:cubicBezTo>
                <a:cubicBezTo>
                  <a:pt x="11790977" y="883819"/>
                  <a:pt x="11808364" y="879901"/>
                  <a:pt x="11826341" y="877558"/>
                </a:cubicBezTo>
                <a:lnTo>
                  <a:pt x="11879068" y="874038"/>
                </a:lnTo>
                <a:lnTo>
                  <a:pt x="11889563" y="878619"/>
                </a:lnTo>
                <a:lnTo>
                  <a:pt x="12016613" y="886111"/>
                </a:lnTo>
                <a:lnTo>
                  <a:pt x="12108292" y="868500"/>
                </a:lnTo>
                <a:cubicBezTo>
                  <a:pt x="12129725" y="867311"/>
                  <a:pt x="12157891" y="874537"/>
                  <a:pt x="12182910" y="882003"/>
                </a:cubicBezTo>
                <a:lnTo>
                  <a:pt x="12192000" y="884778"/>
                </a:lnTo>
                <a:lnTo>
                  <a:pt x="12192000" y="1610315"/>
                </a:lnTo>
                <a:lnTo>
                  <a:pt x="12191998" y="1610315"/>
                </a:lnTo>
                <a:lnTo>
                  <a:pt x="12191998" y="1924333"/>
                </a:lnTo>
                <a:lnTo>
                  <a:pt x="0" y="1924333"/>
                </a:lnTo>
                <a:lnTo>
                  <a:pt x="0" y="505159"/>
                </a:lnTo>
                <a:lnTo>
                  <a:pt x="5722" y="508889"/>
                </a:lnTo>
                <a:cubicBezTo>
                  <a:pt x="21614" y="518548"/>
                  <a:pt x="33814" y="524781"/>
                  <a:pt x="38476" y="524137"/>
                </a:cubicBezTo>
                <a:cubicBezTo>
                  <a:pt x="99229" y="544180"/>
                  <a:pt x="142010" y="538457"/>
                  <a:pt x="192883" y="545272"/>
                </a:cubicBezTo>
                <a:cubicBezTo>
                  <a:pt x="277629" y="525210"/>
                  <a:pt x="293434" y="558443"/>
                  <a:pt x="343710" y="565029"/>
                </a:cubicBezTo>
                <a:cubicBezTo>
                  <a:pt x="383094" y="555729"/>
                  <a:pt x="425462" y="556271"/>
                  <a:pt x="471066" y="549837"/>
                </a:cubicBezTo>
                <a:cubicBezTo>
                  <a:pt x="513583" y="544428"/>
                  <a:pt x="569194" y="531004"/>
                  <a:pt x="617333" y="526428"/>
                </a:cubicBezTo>
                <a:cubicBezTo>
                  <a:pt x="660031" y="520760"/>
                  <a:pt x="696675" y="523882"/>
                  <a:pt x="725203" y="523793"/>
                </a:cubicBezTo>
                <a:cubicBezTo>
                  <a:pt x="736650" y="521695"/>
                  <a:pt x="780513" y="502146"/>
                  <a:pt x="788494" y="505799"/>
                </a:cubicBezTo>
                <a:lnTo>
                  <a:pt x="885977" y="526585"/>
                </a:lnTo>
                <a:cubicBezTo>
                  <a:pt x="906140" y="522837"/>
                  <a:pt x="917203" y="532232"/>
                  <a:pt x="932142" y="528005"/>
                </a:cubicBezTo>
                <a:cubicBezTo>
                  <a:pt x="963701" y="524128"/>
                  <a:pt x="1061555" y="499582"/>
                  <a:pt x="1090404" y="498299"/>
                </a:cubicBezTo>
                <a:cubicBezTo>
                  <a:pt x="1132840" y="494057"/>
                  <a:pt x="1148476" y="496041"/>
                  <a:pt x="1188628" y="483151"/>
                </a:cubicBezTo>
                <a:cubicBezTo>
                  <a:pt x="1230397" y="468408"/>
                  <a:pt x="1278711" y="457638"/>
                  <a:pt x="1316247" y="425979"/>
                </a:cubicBezTo>
                <a:cubicBezTo>
                  <a:pt x="1322662" y="417251"/>
                  <a:pt x="1339433" y="418553"/>
                  <a:pt x="1357712" y="416549"/>
                </a:cubicBezTo>
                <a:cubicBezTo>
                  <a:pt x="1375991" y="414544"/>
                  <a:pt x="1423507" y="412949"/>
                  <a:pt x="1425921" y="413953"/>
                </a:cubicBezTo>
                <a:cubicBezTo>
                  <a:pt x="1450272" y="407937"/>
                  <a:pt x="1458223" y="388156"/>
                  <a:pt x="1503817" y="380457"/>
                </a:cubicBezTo>
                <a:cubicBezTo>
                  <a:pt x="1541095" y="377398"/>
                  <a:pt x="1605565" y="376357"/>
                  <a:pt x="1639196" y="372785"/>
                </a:cubicBezTo>
                <a:cubicBezTo>
                  <a:pt x="1653280" y="376736"/>
                  <a:pt x="1695289" y="365766"/>
                  <a:pt x="1705606" y="359023"/>
                </a:cubicBezTo>
                <a:cubicBezTo>
                  <a:pt x="1729169" y="336295"/>
                  <a:pt x="1793207" y="348537"/>
                  <a:pt x="1813011" y="331023"/>
                </a:cubicBezTo>
                <a:cubicBezTo>
                  <a:pt x="1820772" y="328179"/>
                  <a:pt x="1823566" y="341833"/>
                  <a:pt x="1831380" y="341307"/>
                </a:cubicBezTo>
                <a:lnTo>
                  <a:pt x="1858612" y="326777"/>
                </a:lnTo>
                <a:lnTo>
                  <a:pt x="1880661" y="335987"/>
                </a:lnTo>
                <a:lnTo>
                  <a:pt x="1941495" y="310792"/>
                </a:lnTo>
                <a:cubicBezTo>
                  <a:pt x="1978970" y="307223"/>
                  <a:pt x="1947391" y="291714"/>
                  <a:pt x="1995402" y="305480"/>
                </a:cubicBezTo>
                <a:cubicBezTo>
                  <a:pt x="2042464" y="298034"/>
                  <a:pt x="2153424" y="281146"/>
                  <a:pt x="2223864" y="266118"/>
                </a:cubicBezTo>
                <a:cubicBezTo>
                  <a:pt x="2261296" y="256300"/>
                  <a:pt x="2360518" y="238323"/>
                  <a:pt x="2418043" y="215314"/>
                </a:cubicBezTo>
                <a:cubicBezTo>
                  <a:pt x="2472088" y="206823"/>
                  <a:pt x="2499422" y="162612"/>
                  <a:pt x="2558461" y="168193"/>
                </a:cubicBezTo>
                <a:cubicBezTo>
                  <a:pt x="2559660" y="164506"/>
                  <a:pt x="2592244" y="161337"/>
                  <a:pt x="2595535" y="158548"/>
                </a:cubicBezTo>
                <a:lnTo>
                  <a:pt x="2626942" y="130400"/>
                </a:lnTo>
                <a:lnTo>
                  <a:pt x="2632225" y="130446"/>
                </a:lnTo>
                <a:lnTo>
                  <a:pt x="2696856" y="128498"/>
                </a:lnTo>
                <a:lnTo>
                  <a:pt x="2759767" y="127784"/>
                </a:lnTo>
                <a:cubicBezTo>
                  <a:pt x="2770024" y="123546"/>
                  <a:pt x="2781047" y="119463"/>
                  <a:pt x="2792685" y="115710"/>
                </a:cubicBezTo>
                <a:lnTo>
                  <a:pt x="2799767" y="113754"/>
                </a:lnTo>
                <a:lnTo>
                  <a:pt x="2829799" y="120042"/>
                </a:lnTo>
                <a:lnTo>
                  <a:pt x="2890704" y="121493"/>
                </a:lnTo>
                <a:cubicBezTo>
                  <a:pt x="2935390" y="121035"/>
                  <a:pt x="2990780" y="113193"/>
                  <a:pt x="3042646" y="112273"/>
                </a:cubicBezTo>
                <a:cubicBezTo>
                  <a:pt x="3077119" y="111474"/>
                  <a:pt x="3124089" y="100414"/>
                  <a:pt x="3146630" y="100898"/>
                </a:cubicBezTo>
                <a:cubicBezTo>
                  <a:pt x="3169381" y="117699"/>
                  <a:pt x="3224695" y="125864"/>
                  <a:pt x="3233163" y="120200"/>
                </a:cubicBezTo>
                <a:lnTo>
                  <a:pt x="3372699" y="129394"/>
                </a:lnTo>
                <a:cubicBezTo>
                  <a:pt x="3389020" y="126586"/>
                  <a:pt x="3397563" y="116804"/>
                  <a:pt x="3394352" y="131671"/>
                </a:cubicBezTo>
                <a:cubicBezTo>
                  <a:pt x="3406102" y="131485"/>
                  <a:pt x="3429770" y="120938"/>
                  <a:pt x="3448218" y="118229"/>
                </a:cubicBezTo>
                <a:lnTo>
                  <a:pt x="3505047" y="115412"/>
                </a:lnTo>
                <a:lnTo>
                  <a:pt x="3521767" y="111071"/>
                </a:lnTo>
                <a:cubicBezTo>
                  <a:pt x="3526335" y="108877"/>
                  <a:pt x="3582156" y="117732"/>
                  <a:pt x="3585137" y="114371"/>
                </a:cubicBezTo>
                <a:cubicBezTo>
                  <a:pt x="3638265" y="102098"/>
                  <a:pt x="3633789" y="98565"/>
                  <a:pt x="3690293" y="98301"/>
                </a:cubicBezTo>
                <a:cubicBezTo>
                  <a:pt x="3782197" y="112746"/>
                  <a:pt x="3826738" y="92943"/>
                  <a:pt x="3867818" y="88985"/>
                </a:cubicBezTo>
                <a:cubicBezTo>
                  <a:pt x="3943777" y="81477"/>
                  <a:pt x="3990501" y="75194"/>
                  <a:pt x="4091337" y="70813"/>
                </a:cubicBezTo>
                <a:cubicBezTo>
                  <a:pt x="4154422" y="62932"/>
                  <a:pt x="4217060" y="45734"/>
                  <a:pt x="4246332" y="41697"/>
                </a:cubicBezTo>
                <a:cubicBezTo>
                  <a:pt x="4253308" y="42804"/>
                  <a:pt x="4260125" y="44606"/>
                  <a:pt x="4266975" y="46592"/>
                </a:cubicBezTo>
                <a:lnTo>
                  <a:pt x="4270566" y="47620"/>
                </a:lnTo>
                <a:lnTo>
                  <a:pt x="4288964" y="52766"/>
                </a:lnTo>
                <a:lnTo>
                  <a:pt x="4365137" y="51783"/>
                </a:lnTo>
                <a:lnTo>
                  <a:pt x="4430546" y="44555"/>
                </a:lnTo>
                <a:lnTo>
                  <a:pt x="4444136" y="39567"/>
                </a:lnTo>
                <a:lnTo>
                  <a:pt x="4534039" y="31604"/>
                </a:lnTo>
                <a:lnTo>
                  <a:pt x="4560448" y="25231"/>
                </a:lnTo>
                <a:lnTo>
                  <a:pt x="4568006" y="25970"/>
                </a:lnTo>
                <a:cubicBezTo>
                  <a:pt x="4580278" y="23866"/>
                  <a:pt x="4594878" y="14904"/>
                  <a:pt x="4595497" y="22958"/>
                </a:cubicBezTo>
                <a:lnTo>
                  <a:pt x="4608623" y="18108"/>
                </a:lnTo>
                <a:lnTo>
                  <a:pt x="4623942" y="22251"/>
                </a:lnTo>
                <a:cubicBezTo>
                  <a:pt x="4633227" y="23117"/>
                  <a:pt x="4655429" y="23973"/>
                  <a:pt x="4664336" y="23306"/>
                </a:cubicBezTo>
                <a:lnTo>
                  <a:pt x="4677385" y="18246"/>
                </a:lnTo>
                <a:lnTo>
                  <a:pt x="4698143" y="18036"/>
                </a:lnTo>
                <a:cubicBezTo>
                  <a:pt x="4710347" y="18931"/>
                  <a:pt x="4736189" y="22441"/>
                  <a:pt x="4750609" y="23611"/>
                </a:cubicBezTo>
                <a:cubicBezTo>
                  <a:pt x="4764270" y="27424"/>
                  <a:pt x="4774858" y="29782"/>
                  <a:pt x="4784658" y="25057"/>
                </a:cubicBezTo>
                <a:cubicBezTo>
                  <a:pt x="4804708" y="29613"/>
                  <a:pt x="4822811" y="48263"/>
                  <a:pt x="4847558" y="38726"/>
                </a:cubicBezTo>
                <a:cubicBezTo>
                  <a:pt x="4868304" y="42993"/>
                  <a:pt x="4867190" y="47939"/>
                  <a:pt x="4909134" y="50659"/>
                </a:cubicBezTo>
                <a:cubicBezTo>
                  <a:pt x="4945026" y="52455"/>
                  <a:pt x="5063406" y="54096"/>
                  <a:pt x="5099219" y="55050"/>
                </a:cubicBezTo>
                <a:cubicBezTo>
                  <a:pt x="5145195" y="57873"/>
                  <a:pt x="5163254" y="65473"/>
                  <a:pt x="5184992" y="67596"/>
                </a:cubicBezTo>
                <a:cubicBezTo>
                  <a:pt x="5206728" y="69720"/>
                  <a:pt x="5195578" y="65687"/>
                  <a:pt x="5229637" y="67789"/>
                </a:cubicBezTo>
                <a:cubicBezTo>
                  <a:pt x="5263695" y="69892"/>
                  <a:pt x="5345217" y="78854"/>
                  <a:pt x="5389346" y="80211"/>
                </a:cubicBezTo>
                <a:cubicBezTo>
                  <a:pt x="5425889" y="83191"/>
                  <a:pt x="5461943" y="84751"/>
                  <a:pt x="5494414" y="75926"/>
                </a:cubicBezTo>
                <a:lnTo>
                  <a:pt x="5528443" y="77206"/>
                </a:lnTo>
                <a:cubicBezTo>
                  <a:pt x="5582723" y="71370"/>
                  <a:pt x="5638917" y="68385"/>
                  <a:pt x="5684939" y="50269"/>
                </a:cubicBezTo>
                <a:cubicBezTo>
                  <a:pt x="5724389" y="45804"/>
                  <a:pt x="5737860" y="52916"/>
                  <a:pt x="5765146" y="50414"/>
                </a:cubicBezTo>
                <a:cubicBezTo>
                  <a:pt x="5792695" y="43060"/>
                  <a:pt x="5827352" y="38097"/>
                  <a:pt x="5848655" y="35257"/>
                </a:cubicBezTo>
                <a:lnTo>
                  <a:pt x="5930656" y="30131"/>
                </a:lnTo>
                <a:lnTo>
                  <a:pt x="6124150" y="31679"/>
                </a:lnTo>
                <a:cubicBezTo>
                  <a:pt x="6138131" y="22216"/>
                  <a:pt x="6167730" y="4075"/>
                  <a:pt x="6189199" y="588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FC2462-CE77-36E7-D4BA-10E58CED0A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0952" y="2352161"/>
            <a:ext cx="9681882" cy="739880"/>
          </a:xfrm>
        </p:spPr>
        <p:txBody>
          <a:bodyPr anchor="b">
            <a:noAutofit/>
          </a:bodyPr>
          <a:lstStyle/>
          <a:p>
            <a:r>
              <a:rPr lang="en-US" sz="5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Fiscal Year-End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68614B-5EEE-E7BF-F863-4B45F9537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5770" y="3092041"/>
            <a:ext cx="9531276" cy="336959"/>
          </a:xfrm>
        </p:spPr>
        <p:txBody>
          <a:bodyPr anchor="t">
            <a:noAutofit/>
          </a:bodyPr>
          <a:lstStyle/>
          <a:p>
            <a:r>
              <a:rPr lang="en-US" sz="35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Procurement Service Center (PSC) Deadlines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E0EEBF-E287-ADF6-2C44-2876BED86E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460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956" y="446474"/>
            <a:ext cx="10464135" cy="118872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Travel &amp; Reimbursement Deadlines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3B6C829-9DC6-E177-91B2-328156369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22BA2B2-106D-A889-9446-B800C8ABA7A0}"/>
              </a:ext>
            </a:extLst>
          </p:cNvPr>
          <p:cNvSpPr txBox="1">
            <a:spLocks/>
          </p:cNvSpPr>
          <p:nvPr/>
        </p:nvSpPr>
        <p:spPr>
          <a:xfrm>
            <a:off x="1463039" y="1457397"/>
            <a:ext cx="8857971" cy="44308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Friday, June 12, 2026 (deadline at 6pm)</a:t>
            </a:r>
          </a:p>
          <a:p>
            <a:pPr marL="0" lvl="1" indent="0">
              <a:buNone/>
            </a:pPr>
            <a:r>
              <a:rPr lang="en-US" sz="2900" b="1" i="1" dirty="0"/>
              <a:t>       </a:t>
            </a:r>
            <a:r>
              <a:rPr lang="en-US" sz="2500" b="1" i="1" dirty="0"/>
              <a:t>To ensure </a:t>
            </a:r>
            <a:r>
              <a:rPr lang="en-US" sz="2500" b="1" i="1" u="sng" dirty="0"/>
              <a:t>reconciliation/payment</a:t>
            </a:r>
            <a:r>
              <a:rPr lang="en-US" sz="2500" b="1" i="1" dirty="0"/>
              <a:t> in FY26</a:t>
            </a:r>
            <a:endParaRPr lang="en-US" sz="500" b="1" i="1" dirty="0"/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Last day to provide </a:t>
            </a:r>
            <a:r>
              <a:rPr lang="en-US" sz="2500" b="1" dirty="0"/>
              <a:t>campus approval </a:t>
            </a:r>
            <a:r>
              <a:rPr lang="en-US" sz="2500" dirty="0"/>
              <a:t>for: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300" b="1" i="1" dirty="0"/>
              <a:t>Employee Travel Reconciliation</a:t>
            </a:r>
            <a:r>
              <a:rPr lang="en-US" sz="2300" b="1" dirty="0"/>
              <a:t> (expense) reports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300" b="1" i="1" dirty="0"/>
              <a:t>Employee Non-Travel Expenses</a:t>
            </a:r>
            <a:r>
              <a:rPr lang="en-US" sz="2300" b="1" dirty="0"/>
              <a:t> reports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300" b="1" i="1" dirty="0"/>
              <a:t>Non-Employee Expenses</a:t>
            </a:r>
            <a:r>
              <a:rPr lang="en-US" sz="2300" b="1" dirty="0"/>
              <a:t> reports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300" dirty="0"/>
              <a:t>Travel &amp; Reimbursement reports/payments </a:t>
            </a:r>
            <a:r>
              <a:rPr lang="en-US" sz="2300" b="1" u="sng" dirty="0"/>
              <a:t>ARE NOT</a:t>
            </a:r>
            <a:r>
              <a:rPr lang="en-US" sz="2300" b="1" dirty="0"/>
              <a:t> </a:t>
            </a:r>
            <a:r>
              <a:rPr lang="en-US" sz="2300" dirty="0"/>
              <a:t>accrued </a:t>
            </a:r>
          </a:p>
        </p:txBody>
      </p:sp>
      <p:pic>
        <p:nvPicPr>
          <p:cNvPr id="5" name="Graphic 4" descr="Travel with solid fill">
            <a:extLst>
              <a:ext uri="{FF2B5EF4-FFF2-40B4-BE49-F238E27FC236}">
                <a16:creationId xmlns:a16="http://schemas.microsoft.com/office/drawing/2014/main" id="{8FC75322-A3E8-7143-F478-1C25824BEA3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56123" y="1279323"/>
            <a:ext cx="1325756" cy="1325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429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956" y="446474"/>
            <a:ext cx="10464135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Procurement Card Deadlines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3B6C829-9DC6-E177-91B2-328156369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22BA2B2-106D-A889-9446-B800C8ABA7A0}"/>
              </a:ext>
            </a:extLst>
          </p:cNvPr>
          <p:cNvSpPr txBox="1">
            <a:spLocks/>
          </p:cNvSpPr>
          <p:nvPr/>
        </p:nvSpPr>
        <p:spPr>
          <a:xfrm>
            <a:off x="1463039" y="1457397"/>
            <a:ext cx="8857971" cy="44308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Thursday, June 18, 2026 (deadline at 6pm)</a:t>
            </a:r>
          </a:p>
          <a:p>
            <a:pPr marL="0" lvl="1" indent="0">
              <a:buNone/>
            </a:pPr>
            <a:r>
              <a:rPr lang="en-US" sz="2900" b="1" i="1" dirty="0"/>
              <a:t>            </a:t>
            </a:r>
            <a:r>
              <a:rPr lang="en-US" sz="2500" b="1" i="1" dirty="0"/>
              <a:t>To ensure </a:t>
            </a:r>
            <a:r>
              <a:rPr lang="en-US" sz="2500" b="1" i="1" u="sng" dirty="0"/>
              <a:t>reconciliation</a:t>
            </a:r>
            <a:r>
              <a:rPr lang="en-US" sz="2500" b="1" i="1" dirty="0"/>
              <a:t> in FY26</a:t>
            </a:r>
            <a:endParaRPr lang="en-US" sz="500" b="1" i="1" dirty="0"/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Last day to provide </a:t>
            </a:r>
            <a:r>
              <a:rPr lang="en-US" sz="2500" b="1" dirty="0"/>
              <a:t>campus approval for submitted Procurement Card </a:t>
            </a:r>
            <a:r>
              <a:rPr lang="en-US" sz="2500" dirty="0"/>
              <a:t>reports</a:t>
            </a:r>
            <a:endParaRPr lang="en-US" sz="2300" b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300" dirty="0"/>
              <a:t>Procurement Card transactions that are showing in Concur by 6/30/26 </a:t>
            </a:r>
            <a:r>
              <a:rPr lang="en-US" sz="2300" b="1" u="sng" dirty="0"/>
              <a:t>will be </a:t>
            </a:r>
            <a:r>
              <a:rPr lang="en-US" sz="2300" dirty="0"/>
              <a:t>accrued</a:t>
            </a:r>
          </a:p>
        </p:txBody>
      </p:sp>
      <p:pic>
        <p:nvPicPr>
          <p:cNvPr id="4" name="Graphic 3" descr="Credit card with solid fill">
            <a:extLst>
              <a:ext uri="{FF2B5EF4-FFF2-40B4-BE49-F238E27FC236}">
                <a16:creationId xmlns:a16="http://schemas.microsoft.com/office/drawing/2014/main" id="{D08FBA73-A811-ABBD-EFFD-0AD1DAD8C65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69615" y="1200897"/>
            <a:ext cx="1208113" cy="1208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8273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84" y="446474"/>
            <a:ext cx="10319107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PSC System Deadlines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3B6C829-9DC6-E177-91B2-328156369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22BA2B2-106D-A889-9446-B800C8ABA7A0}"/>
              </a:ext>
            </a:extLst>
          </p:cNvPr>
          <p:cNvSpPr txBox="1">
            <a:spLocks/>
          </p:cNvSpPr>
          <p:nvPr/>
        </p:nvSpPr>
        <p:spPr>
          <a:xfrm>
            <a:off x="1463039" y="1510301"/>
            <a:ext cx="8857971" cy="43779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Thursday, June 18, 2026 (deadline at 6pm)</a:t>
            </a:r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300" dirty="0"/>
              <a:t>Last day to </a:t>
            </a:r>
            <a:r>
              <a:rPr lang="en-US" sz="2300" b="1" dirty="0"/>
              <a:t>add money to SPO/BPOs </a:t>
            </a:r>
            <a:r>
              <a:rPr lang="en-US" sz="2300" dirty="0"/>
              <a:t>so they </a:t>
            </a:r>
            <a:r>
              <a:rPr lang="en-US" sz="2300" u="sng" dirty="0"/>
              <a:t>will</a:t>
            </a:r>
            <a:r>
              <a:rPr lang="en-US" sz="2300" dirty="0"/>
              <a:t> roll-forward to be used in FY27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SPOs must have at least a $1 available balance to roll-forward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Request to </a:t>
            </a:r>
            <a:r>
              <a:rPr lang="en-US" sz="2100" i="1" dirty="0"/>
              <a:t>increase total </a:t>
            </a:r>
            <a:r>
              <a:rPr lang="en-US" sz="2100" dirty="0"/>
              <a:t>or </a:t>
            </a:r>
            <a:r>
              <a:rPr lang="en-US" sz="2100" i="1" dirty="0"/>
              <a:t>extend dates </a:t>
            </a:r>
            <a:r>
              <a:rPr lang="en-US" sz="2100" dirty="0"/>
              <a:t>on</a:t>
            </a:r>
            <a:r>
              <a:rPr lang="en-US" sz="2100" i="1" dirty="0"/>
              <a:t> </a:t>
            </a:r>
            <a:r>
              <a:rPr lang="en-US" sz="2100" dirty="0"/>
              <a:t>SPO/BPOs must follow May 15</a:t>
            </a:r>
            <a:r>
              <a:rPr lang="en-US" sz="2100" baseline="30000" dirty="0"/>
              <a:t>th</a:t>
            </a:r>
            <a:r>
              <a:rPr lang="en-US" sz="2100" dirty="0"/>
              <a:t> deadline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endParaRPr lang="en-US" sz="500" dirty="0"/>
          </a:p>
          <a:p>
            <a:pPr marL="371475" lvl="1" indent="-457200"/>
            <a:r>
              <a:rPr lang="en-US" sz="2900" b="1" i="1" dirty="0"/>
              <a:t>Friday, June 26, 2026 (deadline at 6pm)</a:t>
            </a:r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300" dirty="0"/>
              <a:t>Last day to </a:t>
            </a:r>
            <a:r>
              <a:rPr lang="en-US" sz="2300" b="1" dirty="0"/>
              <a:t>close Purchase Orders </a:t>
            </a:r>
            <a:r>
              <a:rPr lang="en-US" sz="2300" dirty="0"/>
              <a:t>so they </a:t>
            </a:r>
            <a:r>
              <a:rPr lang="en-US" sz="2300" u="sng" dirty="0"/>
              <a:t>do not </a:t>
            </a:r>
            <a:r>
              <a:rPr lang="en-US" sz="2300" dirty="0"/>
              <a:t>automatically roll-forward to FY27</a:t>
            </a: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371475" lvl="2" indent="0">
              <a:buNone/>
            </a:pPr>
            <a:r>
              <a:rPr lang="en-US" sz="500" dirty="0"/>
              <a:t>	                    </a:t>
            </a:r>
            <a:r>
              <a:rPr lang="en-US" sz="2400" b="1" dirty="0"/>
              <a:t>**Send requests to </a:t>
            </a:r>
            <a:r>
              <a:rPr lang="en-US" sz="2400" b="1" dirty="0">
                <a:hlinkClick r:id="rId3"/>
              </a:rPr>
              <a:t>ChangeOrder@cu.edu</a:t>
            </a:r>
            <a:r>
              <a:rPr lang="en-US" sz="2400" b="1" dirty="0"/>
              <a:t>** </a:t>
            </a:r>
            <a:endParaRPr lang="en-US" sz="600" b="1" dirty="0"/>
          </a:p>
        </p:txBody>
      </p:sp>
      <p:pic>
        <p:nvPicPr>
          <p:cNvPr id="5" name="Graphic 4" descr="Server with solid fill">
            <a:extLst>
              <a:ext uri="{FF2B5EF4-FFF2-40B4-BE49-F238E27FC236}">
                <a16:creationId xmlns:a16="http://schemas.microsoft.com/office/drawing/2014/main" id="{E19FF859-342A-6025-F45D-83449C675E7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70905" y="1061793"/>
            <a:ext cx="1316111" cy="1316111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5DA8DF5-153C-8FF5-7856-ACA16E60B6A0}"/>
              </a:ext>
            </a:extLst>
          </p:cNvPr>
          <p:cNvSpPr/>
          <p:nvPr/>
        </p:nvSpPr>
        <p:spPr>
          <a:xfrm>
            <a:off x="2467509" y="5376628"/>
            <a:ext cx="6482995" cy="577386"/>
          </a:xfrm>
          <a:prstGeom prst="rect">
            <a:avLst/>
          </a:prstGeom>
          <a:noFill/>
          <a:ln w="38100">
            <a:solidFill>
              <a:srgbClr val="CFB8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98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329" y="532736"/>
            <a:ext cx="11221080" cy="118872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Payable Services Activity </a:t>
            </a:r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after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June 30</a:t>
            </a:r>
            <a:b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	           </a:t>
            </a: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PO/SPO/BPO Invoice Accruals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3B6C829-9DC6-E177-91B2-328156369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22BA2B2-106D-A889-9446-B800C8ABA7A0}"/>
              </a:ext>
            </a:extLst>
          </p:cNvPr>
          <p:cNvSpPr txBox="1">
            <a:spLocks/>
          </p:cNvSpPr>
          <p:nvPr/>
        </p:nvSpPr>
        <p:spPr>
          <a:xfrm>
            <a:off x="1333948" y="2196571"/>
            <a:ext cx="8857971" cy="32992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Wednesday, July 1, 2026 (deadline at 12pm)</a:t>
            </a:r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PO/SPO/BPO invoices sent to PSC by </a:t>
            </a:r>
            <a:r>
              <a:rPr lang="en-US" sz="2500" b="1" dirty="0"/>
              <a:t>noon on July 1 </a:t>
            </a:r>
            <a:r>
              <a:rPr lang="en-US" sz="2500" dirty="0"/>
              <a:t>will be </a:t>
            </a:r>
            <a:r>
              <a:rPr lang="en-US" sz="2500" b="1" dirty="0"/>
              <a:t>processed </a:t>
            </a:r>
            <a:r>
              <a:rPr lang="en-US" sz="2500" dirty="0"/>
              <a:t>(input into the system) </a:t>
            </a:r>
            <a:r>
              <a:rPr lang="en-US" sz="2500" b="1" dirty="0"/>
              <a:t>and accrued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Submit invoices to </a:t>
            </a:r>
            <a:r>
              <a:rPr lang="en-US" sz="2100" dirty="0">
                <a:hlinkClick r:id="rId3"/>
              </a:rPr>
              <a:t>APInvoice@cu.edu</a:t>
            </a:r>
            <a:r>
              <a:rPr lang="en-US" sz="2100" dirty="0"/>
              <a:t> 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Does not need to pay to be accrued for FY26 business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400" dirty="0"/>
              <a:t>Invoices for </a:t>
            </a:r>
            <a:r>
              <a:rPr lang="en-US" sz="2400" b="1" dirty="0"/>
              <a:t>FY27</a:t>
            </a:r>
            <a:r>
              <a:rPr lang="en-US" sz="2400" dirty="0"/>
              <a:t> business should </a:t>
            </a:r>
            <a:r>
              <a:rPr lang="en-US" sz="2400" b="1" dirty="0"/>
              <a:t>NOT </a:t>
            </a:r>
            <a:r>
              <a:rPr lang="en-US" sz="2400" dirty="0"/>
              <a:t>be sent to the PSC until </a:t>
            </a:r>
            <a:r>
              <a:rPr lang="en-US" sz="2400" b="1" dirty="0"/>
              <a:t>Monday, July 6, 2026, </a:t>
            </a:r>
            <a:r>
              <a:rPr lang="en-US" sz="2400" dirty="0"/>
              <a:t>or later</a:t>
            </a:r>
            <a:endParaRPr lang="en-US" sz="2300" b="1" dirty="0"/>
          </a:p>
        </p:txBody>
      </p:sp>
      <p:pic>
        <p:nvPicPr>
          <p:cNvPr id="4" name="Graphic 3" descr="Calculator with solid fill">
            <a:extLst>
              <a:ext uri="{FF2B5EF4-FFF2-40B4-BE49-F238E27FC236}">
                <a16:creationId xmlns:a16="http://schemas.microsoft.com/office/drawing/2014/main" id="{9E8C21AF-58AD-322E-C527-E4F200ED1CB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32192" y="1569462"/>
            <a:ext cx="1254217" cy="125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95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329" y="532736"/>
            <a:ext cx="11221080" cy="118872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Payable Services Activity </a:t>
            </a:r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after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June 30</a:t>
            </a:r>
            <a:b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	          </a:t>
            </a: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Payment Voucher Accruals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3B6C829-9DC6-E177-91B2-328156369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22BA2B2-106D-A889-9446-B800C8ABA7A0}"/>
              </a:ext>
            </a:extLst>
          </p:cNvPr>
          <p:cNvSpPr txBox="1">
            <a:spLocks/>
          </p:cNvSpPr>
          <p:nvPr/>
        </p:nvSpPr>
        <p:spPr>
          <a:xfrm>
            <a:off x="1123644" y="2143249"/>
            <a:ext cx="9461880" cy="32992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Wednesday, July 1, 2026 (deadline at 6pm)</a:t>
            </a:r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Last day to provide </a:t>
            </a:r>
            <a:r>
              <a:rPr lang="en-US" sz="2500" b="1" dirty="0"/>
              <a:t>campus approval for Payment Vouchers </a:t>
            </a:r>
            <a:r>
              <a:rPr lang="en-US" sz="2500" dirty="0"/>
              <a:t>in CU Marketplace</a:t>
            </a:r>
            <a:endParaRPr lang="en-US" sz="2500" b="1" dirty="0"/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PV will be in the </a:t>
            </a:r>
            <a:r>
              <a:rPr lang="en-US" sz="2100" i="1" dirty="0"/>
              <a:t>AP Form Review</a:t>
            </a:r>
            <a:r>
              <a:rPr lang="en-US" sz="2100" dirty="0"/>
              <a:t> workflow step in CU Marketplace 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Must be fully approved by all department fiscal/specialized approvers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Must include all required documentation/signatures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Will be considered FY26 business and accrued</a:t>
            </a:r>
          </a:p>
        </p:txBody>
      </p:sp>
      <p:pic>
        <p:nvPicPr>
          <p:cNvPr id="5" name="Graphic 4" descr="Calculator outline">
            <a:extLst>
              <a:ext uri="{FF2B5EF4-FFF2-40B4-BE49-F238E27FC236}">
                <a16:creationId xmlns:a16="http://schemas.microsoft.com/office/drawing/2014/main" id="{F18F33DA-8827-80E4-F374-06EDC755D4D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38100" y="1264255"/>
            <a:ext cx="1248310" cy="1248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9160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382" y="382874"/>
            <a:ext cx="11221080" cy="118872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Other Activity </a:t>
            </a:r>
            <a:r>
              <a:rPr lang="en-US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after 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June 30</a:t>
            </a:r>
            <a:b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		      </a:t>
            </a:r>
            <a:r>
              <a:rPr lang="en-US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Procurement Card Accruals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22BA2B2-106D-A889-9446-B800C8ABA7A0}"/>
              </a:ext>
            </a:extLst>
          </p:cNvPr>
          <p:cNvSpPr txBox="1">
            <a:spLocks/>
          </p:cNvSpPr>
          <p:nvPr/>
        </p:nvSpPr>
        <p:spPr>
          <a:xfrm>
            <a:off x="731520" y="1571594"/>
            <a:ext cx="9854004" cy="14995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Wednesday, July 1, 2026 (deadline at 6pm)</a:t>
            </a:r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Last day to </a:t>
            </a:r>
            <a:r>
              <a:rPr lang="en-US" sz="2500" b="1" dirty="0"/>
              <a:t>allocate Procurement Card transactions in Concur for accrual </a:t>
            </a:r>
            <a:r>
              <a:rPr lang="en-US" sz="2500" dirty="0"/>
              <a:t>– for transactions dated June 30</a:t>
            </a:r>
            <a:r>
              <a:rPr lang="en-US" sz="2500" baseline="30000" dirty="0"/>
              <a:t>th</a:t>
            </a:r>
            <a:r>
              <a:rPr lang="en-US" sz="2500" dirty="0"/>
              <a:t> or prior</a:t>
            </a:r>
            <a:endParaRPr lang="en-US" sz="25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03E186-7EE5-F3CF-9015-8C485D45DBE9}"/>
              </a:ext>
            </a:extLst>
          </p:cNvPr>
          <p:cNvSpPr txBox="1"/>
          <p:nvPr/>
        </p:nvSpPr>
        <p:spPr>
          <a:xfrm>
            <a:off x="-140284" y="3147656"/>
            <a:ext cx="6094206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28675" lvl="3"/>
            <a:r>
              <a:rPr lang="en-US" sz="2100" b="1" u="sng" dirty="0"/>
              <a:t>SpeedType accrual</a:t>
            </a:r>
            <a:r>
              <a:rPr lang="en-US" sz="2100" b="1" dirty="0"/>
              <a:t>:</a:t>
            </a:r>
          </a:p>
          <a:p>
            <a:pPr marL="1139825" lvl="4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1139825" lvl="4" indent="-342900">
              <a:buFont typeface="Wingdings" panose="05000000000000000000" pitchFamily="2" charset="2"/>
              <a:buChar char="ü"/>
            </a:pPr>
            <a:r>
              <a:rPr lang="en-US" sz="2100" dirty="0"/>
              <a:t>Transactions </a:t>
            </a:r>
            <a:r>
              <a:rPr lang="en-US" sz="2100" b="1" dirty="0"/>
              <a:t>assigned</a:t>
            </a:r>
            <a:r>
              <a:rPr lang="en-US" sz="2100" dirty="0"/>
              <a:t> to an expense report and </a:t>
            </a:r>
            <a:r>
              <a:rPr lang="en-US" sz="2100" b="1" dirty="0"/>
              <a:t>allocated</a:t>
            </a:r>
            <a:r>
              <a:rPr lang="en-US" sz="2100" dirty="0"/>
              <a:t> to a SpeedType – accrued to </a:t>
            </a:r>
            <a:r>
              <a:rPr lang="en-US" sz="2100" b="1" dirty="0"/>
              <a:t>allocated</a:t>
            </a:r>
            <a:r>
              <a:rPr lang="en-US" sz="2100" dirty="0"/>
              <a:t> SpeedType</a:t>
            </a:r>
          </a:p>
          <a:p>
            <a:pPr marL="1139825" lvl="4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1139825" lvl="4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1139825" lvl="4" indent="-342900">
              <a:buFont typeface="Wingdings" panose="05000000000000000000" pitchFamily="2" charset="2"/>
              <a:buChar char="ü"/>
            </a:pPr>
            <a:r>
              <a:rPr lang="en-US" sz="2100" dirty="0"/>
              <a:t>Transactions </a:t>
            </a:r>
            <a:r>
              <a:rPr lang="en-US" sz="2100" b="1" dirty="0"/>
              <a:t>assigned</a:t>
            </a:r>
            <a:r>
              <a:rPr lang="en-US" sz="2100" dirty="0"/>
              <a:t> to an expense report but </a:t>
            </a:r>
            <a:r>
              <a:rPr lang="en-US" sz="2100" b="1" u="sng" dirty="0"/>
              <a:t>not</a:t>
            </a:r>
            <a:r>
              <a:rPr lang="en-US" sz="2100" b="1" dirty="0"/>
              <a:t> allocated </a:t>
            </a:r>
            <a:r>
              <a:rPr lang="en-US" sz="2100" dirty="0"/>
              <a:t>to a SpeedType – accrued to </a:t>
            </a:r>
            <a:r>
              <a:rPr lang="en-US" sz="2100" b="1" dirty="0"/>
              <a:t>default</a:t>
            </a:r>
            <a:r>
              <a:rPr lang="en-US" sz="2100" dirty="0"/>
              <a:t> SpeedType</a:t>
            </a:r>
          </a:p>
          <a:p>
            <a:pPr marL="1139825" lvl="4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1139825" lvl="4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1139825" lvl="4" indent="-342900">
              <a:buFont typeface="Wingdings" panose="05000000000000000000" pitchFamily="2" charset="2"/>
              <a:buChar char="ü"/>
            </a:pPr>
            <a:r>
              <a:rPr lang="en-US" sz="2100" dirty="0"/>
              <a:t>Transactions </a:t>
            </a:r>
            <a:r>
              <a:rPr lang="en-US" sz="2100" b="1" u="sng" dirty="0"/>
              <a:t>not</a:t>
            </a:r>
            <a:r>
              <a:rPr lang="en-US" sz="2100" b="1" dirty="0"/>
              <a:t> assigned </a:t>
            </a:r>
            <a:r>
              <a:rPr lang="en-US" sz="2100" dirty="0"/>
              <a:t>to an expense report – accrued to </a:t>
            </a:r>
            <a:r>
              <a:rPr lang="en-US" sz="2100" b="1" dirty="0"/>
              <a:t>default </a:t>
            </a:r>
            <a:r>
              <a:rPr lang="en-US" sz="2100" dirty="0"/>
              <a:t>SpeedType</a:t>
            </a:r>
          </a:p>
        </p:txBody>
      </p:sp>
      <p:pic>
        <p:nvPicPr>
          <p:cNvPr id="9" name="Graphic 8" descr="Credit card outline">
            <a:extLst>
              <a:ext uri="{FF2B5EF4-FFF2-40B4-BE49-F238E27FC236}">
                <a16:creationId xmlns:a16="http://schemas.microsoft.com/office/drawing/2014/main" id="{49A175CD-F380-7317-0FE6-0BFCA1B2C5D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23585" y="724360"/>
            <a:ext cx="1349653" cy="134965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6E02F9C-7B5A-34CD-1FF4-BA615C242422}"/>
              </a:ext>
            </a:extLst>
          </p:cNvPr>
          <p:cNvSpPr txBox="1"/>
          <p:nvPr/>
        </p:nvSpPr>
        <p:spPr>
          <a:xfrm>
            <a:off x="5533015" y="3142476"/>
            <a:ext cx="5801958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28675" lvl="3"/>
            <a:r>
              <a:rPr lang="en-US" sz="2100" b="1" u="sng" dirty="0"/>
              <a:t>Account accrual</a:t>
            </a:r>
            <a:r>
              <a:rPr lang="en-US" sz="2100" b="1" dirty="0"/>
              <a:t>:</a:t>
            </a:r>
          </a:p>
          <a:p>
            <a:pPr marL="1139825" lvl="4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1139825" lvl="4" indent="-342900">
              <a:buFont typeface="Wingdings" panose="05000000000000000000" pitchFamily="2" charset="2"/>
              <a:buChar char="ü"/>
            </a:pPr>
            <a:r>
              <a:rPr lang="en-US" sz="2100" dirty="0"/>
              <a:t>Transactions </a:t>
            </a:r>
            <a:r>
              <a:rPr lang="en-US" sz="2100" b="1" dirty="0"/>
              <a:t>assigned</a:t>
            </a:r>
            <a:r>
              <a:rPr lang="en-US" sz="2100" dirty="0"/>
              <a:t> (</a:t>
            </a:r>
            <a:r>
              <a:rPr lang="en-US" sz="2100" i="1" dirty="0"/>
              <a:t>or defaulted</a:t>
            </a:r>
            <a:r>
              <a:rPr lang="en-US" sz="2100" dirty="0"/>
              <a:t>) to an expense type in an expense report – accrued to that expense type’s mapped account code</a:t>
            </a:r>
          </a:p>
          <a:p>
            <a:pPr marL="1139825" lvl="4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1139825" lvl="4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1139825" lvl="4" indent="-342900">
              <a:buFont typeface="Wingdings" panose="05000000000000000000" pitchFamily="2" charset="2"/>
              <a:buChar char="ü"/>
            </a:pPr>
            <a:r>
              <a:rPr lang="en-US" sz="2100" dirty="0"/>
              <a:t>If transaction is </a:t>
            </a:r>
            <a:r>
              <a:rPr lang="en-US" sz="2100" b="1" dirty="0"/>
              <a:t>not assigned </a:t>
            </a:r>
            <a:r>
              <a:rPr lang="en-US" sz="2100" i="1" dirty="0"/>
              <a:t>and</a:t>
            </a:r>
            <a:r>
              <a:rPr lang="en-US" sz="2100" dirty="0"/>
              <a:t> no default expense type populates in Concur – accrued to account code </a:t>
            </a:r>
            <a:r>
              <a:rPr lang="en-US" sz="2100" i="1" dirty="0"/>
              <a:t>552601 (Other Operating Supplies)</a:t>
            </a:r>
          </a:p>
        </p:txBody>
      </p:sp>
    </p:spTree>
    <p:extLst>
      <p:ext uri="{BB962C8B-B14F-4D97-AF65-F5344CB8AC3E}">
        <p14:creationId xmlns:p14="http://schemas.microsoft.com/office/powerpoint/2010/main" val="1629895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382" y="296811"/>
            <a:ext cx="11221080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Reminders – No Accruals</a:t>
            </a:r>
            <a:endParaRPr lang="en-US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D6FF871-789B-EAA8-DAD4-C6F525A5384E}"/>
              </a:ext>
            </a:extLst>
          </p:cNvPr>
          <p:cNvSpPr txBox="1">
            <a:spLocks/>
          </p:cNvSpPr>
          <p:nvPr/>
        </p:nvSpPr>
        <p:spPr>
          <a:xfrm>
            <a:off x="509205" y="1441526"/>
            <a:ext cx="10719550" cy="5033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Received but No Invoice</a:t>
            </a:r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The PSC </a:t>
            </a:r>
            <a:r>
              <a:rPr lang="en-US" sz="2500" b="1" dirty="0"/>
              <a:t>will not </a:t>
            </a:r>
            <a:r>
              <a:rPr lang="en-US" sz="2500" dirty="0"/>
              <a:t>generate an accrual for items received but not invoiced</a:t>
            </a:r>
          </a:p>
          <a:p>
            <a:pPr marL="257175" lvl="1" indent="-342900"/>
            <a:endParaRPr lang="en-US" sz="500" b="1" dirty="0"/>
          </a:p>
          <a:p>
            <a:pPr marL="257175" lvl="1" indent="-342900"/>
            <a:r>
              <a:rPr lang="en-US" sz="2900" b="1" i="1" dirty="0"/>
              <a:t>Paper Forms (PA, SSP, &amp; NRI)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The PSC will not accrue payments processed on these forms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Follow the June 12, 2026 (6pm) deadline for payment and posting of FY26 form payments</a:t>
            </a:r>
          </a:p>
          <a:p>
            <a:pPr marL="371475" lvl="1" indent="-457200"/>
            <a:endParaRPr lang="en-US" sz="500" b="1" i="1" dirty="0"/>
          </a:p>
          <a:p>
            <a:pPr marL="371475" lvl="1" indent="-457200"/>
            <a:r>
              <a:rPr lang="en-US" sz="2900" b="1" i="1" dirty="0"/>
              <a:t>Travel &amp; Reimbursement Expense Reports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The PSC will not generate an accrual for travel and reimbursement expense reports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Follow the June 12, 2026 (6pm) deadline for campus approval of Concur </a:t>
            </a:r>
            <a:r>
              <a:rPr lang="en-US" sz="2500" i="1" dirty="0"/>
              <a:t>Travel</a:t>
            </a:r>
            <a:r>
              <a:rPr lang="en-US" sz="2500" dirty="0"/>
              <a:t>, </a:t>
            </a:r>
            <a:r>
              <a:rPr lang="en-US" sz="2500" i="1" dirty="0"/>
              <a:t>Employee Non-Travel</a:t>
            </a:r>
            <a:r>
              <a:rPr lang="en-US" sz="2500" dirty="0"/>
              <a:t> and </a:t>
            </a:r>
            <a:r>
              <a:rPr lang="en-US" sz="2500" i="1" dirty="0"/>
              <a:t>Non-Employee</a:t>
            </a:r>
            <a:r>
              <a:rPr lang="en-US" sz="2500" dirty="0"/>
              <a:t> expense reports</a:t>
            </a:r>
          </a:p>
        </p:txBody>
      </p:sp>
      <p:pic>
        <p:nvPicPr>
          <p:cNvPr id="4" name="Graphic 3" descr="Clipboard Mixed with solid fill">
            <a:extLst>
              <a:ext uri="{FF2B5EF4-FFF2-40B4-BE49-F238E27FC236}">
                <a16:creationId xmlns:a16="http://schemas.microsoft.com/office/drawing/2014/main" id="{402EFA8B-5224-7F69-9542-A028F06F014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342897" y="560773"/>
            <a:ext cx="1221565" cy="122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671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2675" y="569036"/>
            <a:ext cx="9987846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Accruals</a:t>
            </a:r>
            <a:endParaRPr lang="en-US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 descr="Receipt with solid fill">
            <a:extLst>
              <a:ext uri="{FF2B5EF4-FFF2-40B4-BE49-F238E27FC236}">
                <a16:creationId xmlns:a16="http://schemas.microsoft.com/office/drawing/2014/main" id="{CEBC9E69-44F9-F16D-4394-3C1BA3C0369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38865" y="1021972"/>
            <a:ext cx="1188720" cy="1188720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D6FF871-789B-EAA8-DAD4-C6F525A5384E}"/>
              </a:ext>
            </a:extLst>
          </p:cNvPr>
          <p:cNvSpPr txBox="1">
            <a:spLocks/>
          </p:cNvSpPr>
          <p:nvPr/>
        </p:nvSpPr>
        <p:spPr>
          <a:xfrm>
            <a:off x="1952368" y="1497397"/>
            <a:ext cx="8708460" cy="4441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Procurement Card Accruals (ACCESP)</a:t>
            </a:r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Will be pulled on Thursday, July 2, 2026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Visible on reports by Tuesday, July 7, 2026</a:t>
            </a:r>
          </a:p>
          <a:p>
            <a:pPr marL="257175" lvl="1" indent="-342900"/>
            <a:endParaRPr lang="en-US" sz="2900" b="1" i="1" dirty="0"/>
          </a:p>
          <a:p>
            <a:pPr marL="257175" lvl="1" indent="-342900"/>
            <a:r>
              <a:rPr lang="en-US" sz="2900" b="1" i="1" dirty="0"/>
              <a:t>Invoice Accruals (ACCAPMKT)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Will be pulled on Thursday, July 2, 2026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Visible on reports by Tuesday, July 7, 2026</a:t>
            </a:r>
          </a:p>
          <a:p>
            <a:pPr marL="371475" lvl="1" indent="-457200"/>
            <a:endParaRPr lang="en-US" sz="500" b="1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4184E2-4393-964B-2C76-177C9EF020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751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1470" y="510988"/>
            <a:ext cx="10395619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Reminders</a:t>
            </a:r>
            <a:endParaRPr lang="en-US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D6FF871-789B-EAA8-DAD4-C6F525A5384E}"/>
              </a:ext>
            </a:extLst>
          </p:cNvPr>
          <p:cNvSpPr txBox="1">
            <a:spLocks/>
          </p:cNvSpPr>
          <p:nvPr/>
        </p:nvSpPr>
        <p:spPr>
          <a:xfrm>
            <a:off x="1507524" y="1699708"/>
            <a:ext cx="9153304" cy="41058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FY27 Activity</a:t>
            </a:r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b="1" dirty="0"/>
              <a:t>Do NOT send </a:t>
            </a:r>
            <a:r>
              <a:rPr lang="en-US" sz="2500" dirty="0"/>
              <a:t>invoices/payment forms for </a:t>
            </a:r>
            <a:r>
              <a:rPr lang="en-US" sz="2500" b="1" dirty="0"/>
              <a:t>FY27</a:t>
            </a:r>
            <a:r>
              <a:rPr lang="en-US" sz="2500" dirty="0"/>
              <a:t> processing until July 6, 2026, or after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10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PO/SPO/BPO invoices received through </a:t>
            </a:r>
            <a:r>
              <a:rPr lang="en-US" sz="2500" b="1" dirty="0"/>
              <a:t>July 1 at 12pm </a:t>
            </a:r>
            <a:r>
              <a:rPr lang="en-US" sz="2500" dirty="0"/>
              <a:t>will be considered June business for </a:t>
            </a:r>
            <a:r>
              <a:rPr lang="en-US" sz="2500" b="1" dirty="0"/>
              <a:t>FY26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10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If a PO is </a:t>
            </a:r>
            <a:r>
              <a:rPr lang="en-US" sz="2500" b="1" dirty="0"/>
              <a:t>partially invoiced </a:t>
            </a:r>
            <a:r>
              <a:rPr lang="en-US" sz="2500" dirty="0"/>
              <a:t>and no further invoices are expected – please send request to </a:t>
            </a:r>
            <a:r>
              <a:rPr lang="en-US" sz="2500" b="1" dirty="0"/>
              <a:t>close the PO </a:t>
            </a:r>
            <a:r>
              <a:rPr lang="en-US" sz="2500" dirty="0"/>
              <a:t>to </a:t>
            </a:r>
            <a:r>
              <a:rPr lang="en-US" sz="2500" dirty="0">
                <a:hlinkClick r:id="rId2"/>
              </a:rPr>
              <a:t>ChangeOrder@cu.edu</a:t>
            </a:r>
            <a:r>
              <a:rPr lang="en-US" sz="2500" dirty="0"/>
              <a:t> </a:t>
            </a:r>
            <a:endParaRPr lang="en-US" sz="2900" b="1" i="1" dirty="0"/>
          </a:p>
          <a:p>
            <a:pPr marL="371475" lvl="1" indent="-457200"/>
            <a:endParaRPr lang="en-US" sz="500" b="1" i="1" dirty="0"/>
          </a:p>
        </p:txBody>
      </p:sp>
      <p:pic>
        <p:nvPicPr>
          <p:cNvPr id="4" name="Graphic 3" descr="Clipboard with solid fill">
            <a:extLst>
              <a:ext uri="{FF2B5EF4-FFF2-40B4-BE49-F238E27FC236}">
                <a16:creationId xmlns:a16="http://schemas.microsoft.com/office/drawing/2014/main" id="{BF7DFE7F-EA41-12C8-3F92-9FC9106C6E1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17513" y="947251"/>
            <a:ext cx="1263441" cy="12634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59C35D3-F540-E7B4-04F7-D922DECA7B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1389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242" y="347722"/>
            <a:ext cx="10469759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More Reminders</a:t>
            </a:r>
            <a:endParaRPr lang="en-US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D6FF871-789B-EAA8-DAD4-C6F525A5384E}"/>
              </a:ext>
            </a:extLst>
          </p:cNvPr>
          <p:cNvSpPr txBox="1">
            <a:spLocks/>
          </p:cNvSpPr>
          <p:nvPr/>
        </p:nvSpPr>
        <p:spPr>
          <a:xfrm>
            <a:off x="1486929" y="1620206"/>
            <a:ext cx="9218141" cy="39751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Encumbrances</a:t>
            </a:r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Must have a balance remaining on PO/SPO/BPO to use </a:t>
            </a:r>
            <a:r>
              <a:rPr lang="en-US" sz="2500"/>
              <a:t>in FY2</a:t>
            </a:r>
            <a:r>
              <a:rPr lang="en-US" sz="2500" dirty="0"/>
              <a:t>7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PO/SPO/BPO encumbrances roll forward to July (period 1 of FY27) on June 30 </a:t>
            </a:r>
            <a:endParaRPr lang="en-US" sz="2500" b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June statements run on July 1 and after will no longer show encumbrances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POs created in June will show encumbrances on reports through June 30</a:t>
            </a:r>
            <a:endParaRPr lang="en-US" sz="2900" dirty="0"/>
          </a:p>
        </p:txBody>
      </p:sp>
      <p:pic>
        <p:nvPicPr>
          <p:cNvPr id="4" name="Graphic 3" descr="Clipboard with solid fill">
            <a:extLst>
              <a:ext uri="{FF2B5EF4-FFF2-40B4-BE49-F238E27FC236}">
                <a16:creationId xmlns:a16="http://schemas.microsoft.com/office/drawing/2014/main" id="{BF7DFE7F-EA41-12C8-3F92-9FC9106C6E1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102317" y="777983"/>
            <a:ext cx="1263441" cy="126344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87CDC36-1349-41FC-6576-75CD3500A8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707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6" y="548640"/>
            <a:ext cx="9543405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Today’s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465C1-A17A-AD59-8EC5-74AF1112D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1650260"/>
            <a:ext cx="4462082" cy="427024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9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PSC FYE Deadlines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Purchasing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Supplier Support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Payable Services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Travel/Reimbursement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Procurement Card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PSC Systems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Accruals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BBEEB0-4D8F-FBF0-053E-2960AB1936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3F93F62-6869-10FC-8B42-1802E34CF150}"/>
              </a:ext>
            </a:extLst>
          </p:cNvPr>
          <p:cNvSpPr txBox="1">
            <a:spLocks/>
          </p:cNvSpPr>
          <p:nvPr/>
        </p:nvSpPr>
        <p:spPr>
          <a:xfrm>
            <a:off x="5908737" y="1769634"/>
            <a:ext cx="4462082" cy="18110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9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Reminders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FY27 Activity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Encumbrances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0B28FC-AAFB-51B4-0681-A056D7193C2F}"/>
              </a:ext>
            </a:extLst>
          </p:cNvPr>
          <p:cNvSpPr txBox="1"/>
          <p:nvPr/>
        </p:nvSpPr>
        <p:spPr>
          <a:xfrm>
            <a:off x="7302500" y="4166183"/>
            <a:ext cx="3377941" cy="1754326"/>
          </a:xfrm>
          <a:prstGeom prst="rect">
            <a:avLst/>
          </a:prstGeom>
          <a:solidFill>
            <a:srgbClr val="CFB87C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If a deadline is missed, continue to send documents to PSC.</a:t>
            </a:r>
            <a:r>
              <a:rPr lang="en-US" dirty="0"/>
              <a:t> Processing will continue </a:t>
            </a:r>
            <a:r>
              <a:rPr lang="en-US" sz="1800" dirty="0"/>
              <a:t>after published deadlines but cannot guarantee payment/posting will occur by FYE. </a:t>
            </a:r>
          </a:p>
        </p:txBody>
      </p:sp>
      <p:pic>
        <p:nvPicPr>
          <p:cNvPr id="15" name="Graphic 14" descr="List with solid fill">
            <a:extLst>
              <a:ext uri="{FF2B5EF4-FFF2-40B4-BE49-F238E27FC236}">
                <a16:creationId xmlns:a16="http://schemas.microsoft.com/office/drawing/2014/main" id="{C1C1FC66-EAB0-6264-5116-2FAD59264F7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98375" y="788388"/>
            <a:ext cx="1337845" cy="1337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2633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FCA2118-59A2-4310-A4B2-F2CBA821E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40492"/>
            <a:ext cx="12192000" cy="1924333"/>
          </a:xfrm>
          <a:custGeom>
            <a:avLst/>
            <a:gdLst>
              <a:gd name="connsiteX0" fmla="*/ 6189199 w 12192000"/>
              <a:gd name="connsiteY0" fmla="*/ 588 h 1924333"/>
              <a:gd name="connsiteX1" fmla="*/ 6207079 w 12192000"/>
              <a:gd name="connsiteY1" fmla="*/ 2850 h 1924333"/>
              <a:gd name="connsiteX2" fmla="*/ 6285610 w 12192000"/>
              <a:gd name="connsiteY2" fmla="*/ 18131 h 1924333"/>
              <a:gd name="connsiteX3" fmla="*/ 6378008 w 12192000"/>
              <a:gd name="connsiteY3" fmla="*/ 24625 h 1924333"/>
              <a:gd name="connsiteX4" fmla="*/ 6466340 w 12192000"/>
              <a:gd name="connsiteY4" fmla="*/ 21366 h 1924333"/>
              <a:gd name="connsiteX5" fmla="*/ 6553334 w 12192000"/>
              <a:gd name="connsiteY5" fmla="*/ 35307 h 1924333"/>
              <a:gd name="connsiteX6" fmla="*/ 6626068 w 12192000"/>
              <a:gd name="connsiteY6" fmla="*/ 58045 h 1924333"/>
              <a:gd name="connsiteX7" fmla="*/ 6692303 w 12192000"/>
              <a:gd name="connsiteY7" fmla="*/ 91487 h 1924333"/>
              <a:gd name="connsiteX8" fmla="*/ 6733670 w 12192000"/>
              <a:gd name="connsiteY8" fmla="*/ 118130 h 1924333"/>
              <a:gd name="connsiteX9" fmla="*/ 6798016 w 12192000"/>
              <a:gd name="connsiteY9" fmla="*/ 112271 h 1924333"/>
              <a:gd name="connsiteX10" fmla="*/ 6801081 w 12192000"/>
              <a:gd name="connsiteY10" fmla="*/ 114963 h 1924333"/>
              <a:gd name="connsiteX11" fmla="*/ 6819351 w 12192000"/>
              <a:gd name="connsiteY11" fmla="*/ 128825 h 1924333"/>
              <a:gd name="connsiteX12" fmla="*/ 6852732 w 12192000"/>
              <a:gd name="connsiteY12" fmla="*/ 123321 h 1924333"/>
              <a:gd name="connsiteX13" fmla="*/ 6865247 w 12192000"/>
              <a:gd name="connsiteY13" fmla="*/ 128836 h 1924333"/>
              <a:gd name="connsiteX14" fmla="*/ 6905517 w 12192000"/>
              <a:gd name="connsiteY14" fmla="*/ 129265 h 1924333"/>
              <a:gd name="connsiteX15" fmla="*/ 6950286 w 12192000"/>
              <a:gd name="connsiteY15" fmla="*/ 150104 h 1924333"/>
              <a:gd name="connsiteX16" fmla="*/ 7003442 w 12192000"/>
              <a:gd name="connsiteY16" fmla="*/ 136136 h 1924333"/>
              <a:gd name="connsiteX17" fmla="*/ 7160047 w 12192000"/>
              <a:gd name="connsiteY17" fmla="*/ 166721 h 1924333"/>
              <a:gd name="connsiteX18" fmla="*/ 7325604 w 12192000"/>
              <a:gd name="connsiteY18" fmla="*/ 215867 h 1924333"/>
              <a:gd name="connsiteX19" fmla="*/ 7540522 w 12192000"/>
              <a:gd name="connsiteY19" fmla="*/ 239374 h 1924333"/>
              <a:gd name="connsiteX20" fmla="*/ 7612071 w 12192000"/>
              <a:gd name="connsiteY20" fmla="*/ 229553 h 1924333"/>
              <a:gd name="connsiteX21" fmla="*/ 7651995 w 12192000"/>
              <a:gd name="connsiteY21" fmla="*/ 244567 h 1924333"/>
              <a:gd name="connsiteX22" fmla="*/ 7725761 w 12192000"/>
              <a:gd name="connsiteY22" fmla="*/ 258638 h 1924333"/>
              <a:gd name="connsiteX23" fmla="*/ 7823038 w 12192000"/>
              <a:gd name="connsiteY23" fmla="*/ 287078 h 1924333"/>
              <a:gd name="connsiteX24" fmla="*/ 7866405 w 12192000"/>
              <a:gd name="connsiteY24" fmla="*/ 287288 h 1924333"/>
              <a:gd name="connsiteX25" fmla="*/ 7875021 w 12192000"/>
              <a:gd name="connsiteY25" fmla="*/ 288224 h 1924333"/>
              <a:gd name="connsiteX26" fmla="*/ 7875146 w 12192000"/>
              <a:gd name="connsiteY26" fmla="*/ 288614 h 1924333"/>
              <a:gd name="connsiteX27" fmla="*/ 7907443 w 12192000"/>
              <a:gd name="connsiteY27" fmla="*/ 291752 h 1924333"/>
              <a:gd name="connsiteX28" fmla="*/ 7912892 w 12192000"/>
              <a:gd name="connsiteY28" fmla="*/ 294833 h 1924333"/>
              <a:gd name="connsiteX29" fmla="*/ 7946345 w 12192000"/>
              <a:gd name="connsiteY29" fmla="*/ 319359 h 1924333"/>
              <a:gd name="connsiteX30" fmla="*/ 8021238 w 12192000"/>
              <a:gd name="connsiteY30" fmla="*/ 315159 h 1924333"/>
              <a:gd name="connsiteX31" fmla="*/ 8094697 w 12192000"/>
              <a:gd name="connsiteY31" fmla="*/ 351819 h 1924333"/>
              <a:gd name="connsiteX32" fmla="*/ 8155208 w 12192000"/>
              <a:gd name="connsiteY32" fmla="*/ 371168 h 1924333"/>
              <a:gd name="connsiteX33" fmla="*/ 8248472 w 12192000"/>
              <a:gd name="connsiteY33" fmla="*/ 400489 h 1924333"/>
              <a:gd name="connsiteX34" fmla="*/ 8300068 w 12192000"/>
              <a:gd name="connsiteY34" fmla="*/ 405531 h 1924333"/>
              <a:gd name="connsiteX35" fmla="*/ 8356293 w 12192000"/>
              <a:gd name="connsiteY35" fmla="*/ 403328 h 1924333"/>
              <a:gd name="connsiteX36" fmla="*/ 8475838 w 12192000"/>
              <a:gd name="connsiteY36" fmla="*/ 435524 h 1924333"/>
              <a:gd name="connsiteX37" fmla="*/ 8575216 w 12192000"/>
              <a:gd name="connsiteY37" fmla="*/ 450198 h 1924333"/>
              <a:gd name="connsiteX38" fmla="*/ 8588650 w 12192000"/>
              <a:gd name="connsiteY38" fmla="*/ 447070 h 1924333"/>
              <a:gd name="connsiteX39" fmla="*/ 8612184 w 12192000"/>
              <a:gd name="connsiteY39" fmla="*/ 439577 h 1924333"/>
              <a:gd name="connsiteX40" fmla="*/ 8630713 w 12192000"/>
              <a:gd name="connsiteY40" fmla="*/ 433015 h 1924333"/>
              <a:gd name="connsiteX41" fmla="*/ 8704240 w 12192000"/>
              <a:gd name="connsiteY41" fmla="*/ 422865 h 1924333"/>
              <a:gd name="connsiteX42" fmla="*/ 8829513 w 12192000"/>
              <a:gd name="connsiteY42" fmla="*/ 429389 h 1924333"/>
              <a:gd name="connsiteX43" fmla="*/ 9083651 w 12192000"/>
              <a:gd name="connsiteY43" fmla="*/ 390744 h 1924333"/>
              <a:gd name="connsiteX44" fmla="*/ 9371402 w 12192000"/>
              <a:gd name="connsiteY44" fmla="*/ 371809 h 1924333"/>
              <a:gd name="connsiteX45" fmla="*/ 9429586 w 12192000"/>
              <a:gd name="connsiteY45" fmla="*/ 369213 h 1924333"/>
              <a:gd name="connsiteX46" fmla="*/ 9489757 w 12192000"/>
              <a:gd name="connsiteY46" fmla="*/ 377814 h 1924333"/>
              <a:gd name="connsiteX47" fmla="*/ 9516954 w 12192000"/>
              <a:gd name="connsiteY47" fmla="*/ 376991 h 1924333"/>
              <a:gd name="connsiteX48" fmla="*/ 9645588 w 12192000"/>
              <a:gd name="connsiteY48" fmla="*/ 363590 h 1924333"/>
              <a:gd name="connsiteX49" fmla="*/ 9722896 w 12192000"/>
              <a:gd name="connsiteY49" fmla="*/ 360983 h 1924333"/>
              <a:gd name="connsiteX50" fmla="*/ 9752803 w 12192000"/>
              <a:gd name="connsiteY50" fmla="*/ 368492 h 1924333"/>
              <a:gd name="connsiteX51" fmla="*/ 9890305 w 12192000"/>
              <a:gd name="connsiteY51" fmla="*/ 380736 h 1924333"/>
              <a:gd name="connsiteX52" fmla="*/ 9939767 w 12192000"/>
              <a:gd name="connsiteY52" fmla="*/ 377776 h 1924333"/>
              <a:gd name="connsiteX53" fmla="*/ 9944355 w 12192000"/>
              <a:gd name="connsiteY53" fmla="*/ 377352 h 1924333"/>
              <a:gd name="connsiteX54" fmla="*/ 9953719 w 12192000"/>
              <a:gd name="connsiteY54" fmla="*/ 375642 h 1924333"/>
              <a:gd name="connsiteX55" fmla="*/ 9955809 w 12192000"/>
              <a:gd name="connsiteY55" fmla="*/ 376294 h 1924333"/>
              <a:gd name="connsiteX56" fmla="*/ 10032710 w 12192000"/>
              <a:gd name="connsiteY56" fmla="*/ 394940 h 1924333"/>
              <a:gd name="connsiteX57" fmla="*/ 10049925 w 12192000"/>
              <a:gd name="connsiteY57" fmla="*/ 404971 h 1924333"/>
              <a:gd name="connsiteX58" fmla="*/ 10112671 w 12192000"/>
              <a:gd name="connsiteY58" fmla="*/ 414549 h 1924333"/>
              <a:gd name="connsiteX59" fmla="*/ 10170853 w 12192000"/>
              <a:gd name="connsiteY59" fmla="*/ 435168 h 1924333"/>
              <a:gd name="connsiteX60" fmla="*/ 10290184 w 12192000"/>
              <a:gd name="connsiteY60" fmla="*/ 448123 h 1924333"/>
              <a:gd name="connsiteX61" fmla="*/ 10320158 w 12192000"/>
              <a:gd name="connsiteY61" fmla="*/ 458352 h 1924333"/>
              <a:gd name="connsiteX62" fmla="*/ 10321815 w 12192000"/>
              <a:gd name="connsiteY62" fmla="*/ 463087 h 1924333"/>
              <a:gd name="connsiteX63" fmla="*/ 10373742 w 12192000"/>
              <a:gd name="connsiteY63" fmla="*/ 464538 h 1924333"/>
              <a:gd name="connsiteX64" fmla="*/ 10428532 w 12192000"/>
              <a:gd name="connsiteY64" fmla="*/ 492504 h 1924333"/>
              <a:gd name="connsiteX65" fmla="*/ 10466490 w 12192000"/>
              <a:gd name="connsiteY65" fmla="*/ 517759 h 1924333"/>
              <a:gd name="connsiteX66" fmla="*/ 10466675 w 12192000"/>
              <a:gd name="connsiteY66" fmla="*/ 522076 h 1924333"/>
              <a:gd name="connsiteX67" fmla="*/ 10470309 w 12192000"/>
              <a:gd name="connsiteY67" fmla="*/ 522792 h 1924333"/>
              <a:gd name="connsiteX68" fmla="*/ 10474138 w 12192000"/>
              <a:gd name="connsiteY68" fmla="*/ 519761 h 1924333"/>
              <a:gd name="connsiteX69" fmla="*/ 10501100 w 12192000"/>
              <a:gd name="connsiteY69" fmla="*/ 528263 h 1924333"/>
              <a:gd name="connsiteX70" fmla="*/ 10502395 w 12192000"/>
              <a:gd name="connsiteY70" fmla="*/ 536393 h 1924333"/>
              <a:gd name="connsiteX71" fmla="*/ 10689496 w 12192000"/>
              <a:gd name="connsiteY71" fmla="*/ 560233 h 1924333"/>
              <a:gd name="connsiteX72" fmla="*/ 10788736 w 12192000"/>
              <a:gd name="connsiteY72" fmla="*/ 613188 h 1924333"/>
              <a:gd name="connsiteX73" fmla="*/ 10819747 w 12192000"/>
              <a:gd name="connsiteY73" fmla="*/ 621351 h 1924333"/>
              <a:gd name="connsiteX74" fmla="*/ 10864632 w 12192000"/>
              <a:gd name="connsiteY74" fmla="*/ 644858 h 1924333"/>
              <a:gd name="connsiteX75" fmla="*/ 10929407 w 12192000"/>
              <a:gd name="connsiteY75" fmla="*/ 652945 h 1924333"/>
              <a:gd name="connsiteX76" fmla="*/ 10979412 w 12192000"/>
              <a:gd name="connsiteY76" fmla="*/ 654217 h 1924333"/>
              <a:gd name="connsiteX77" fmla="*/ 11006959 w 12192000"/>
              <a:gd name="connsiteY77" fmla="*/ 657017 h 1924333"/>
              <a:gd name="connsiteX78" fmla="*/ 11077038 w 12192000"/>
              <a:gd name="connsiteY78" fmla="*/ 668487 h 1924333"/>
              <a:gd name="connsiteX79" fmla="*/ 11157850 w 12192000"/>
              <a:gd name="connsiteY79" fmla="*/ 693164 h 1924333"/>
              <a:gd name="connsiteX80" fmla="*/ 11175276 w 12192000"/>
              <a:gd name="connsiteY80" fmla="*/ 697243 h 1924333"/>
              <a:gd name="connsiteX81" fmla="*/ 11191131 w 12192000"/>
              <a:gd name="connsiteY81" fmla="*/ 696085 h 1924333"/>
              <a:gd name="connsiteX82" fmla="*/ 11195573 w 12192000"/>
              <a:gd name="connsiteY82" fmla="*/ 691751 h 1924333"/>
              <a:gd name="connsiteX83" fmla="*/ 11205299 w 12192000"/>
              <a:gd name="connsiteY83" fmla="*/ 693247 h 1924333"/>
              <a:gd name="connsiteX84" fmla="*/ 11223770 w 12192000"/>
              <a:gd name="connsiteY84" fmla="*/ 690335 h 1924333"/>
              <a:gd name="connsiteX85" fmla="*/ 11292119 w 12192000"/>
              <a:gd name="connsiteY85" fmla="*/ 713311 h 1924333"/>
              <a:gd name="connsiteX86" fmla="*/ 11435379 w 12192000"/>
              <a:gd name="connsiteY86" fmla="*/ 758519 h 1924333"/>
              <a:gd name="connsiteX87" fmla="*/ 11604406 w 12192000"/>
              <a:gd name="connsiteY87" fmla="*/ 810476 h 1924333"/>
              <a:gd name="connsiteX88" fmla="*/ 11652155 w 12192000"/>
              <a:gd name="connsiteY88" fmla="*/ 825109 h 1924333"/>
              <a:gd name="connsiteX89" fmla="*/ 11654192 w 12192000"/>
              <a:gd name="connsiteY89" fmla="*/ 827301 h 1924333"/>
              <a:gd name="connsiteX90" fmla="*/ 11676599 w 12192000"/>
              <a:gd name="connsiteY90" fmla="*/ 846628 h 1924333"/>
              <a:gd name="connsiteX91" fmla="*/ 11775168 w 12192000"/>
              <a:gd name="connsiteY91" fmla="*/ 890664 h 1924333"/>
              <a:gd name="connsiteX92" fmla="*/ 11826341 w 12192000"/>
              <a:gd name="connsiteY92" fmla="*/ 877558 h 1924333"/>
              <a:gd name="connsiteX93" fmla="*/ 11879068 w 12192000"/>
              <a:gd name="connsiteY93" fmla="*/ 874038 h 1924333"/>
              <a:gd name="connsiteX94" fmla="*/ 11889563 w 12192000"/>
              <a:gd name="connsiteY94" fmla="*/ 878619 h 1924333"/>
              <a:gd name="connsiteX95" fmla="*/ 12016613 w 12192000"/>
              <a:gd name="connsiteY95" fmla="*/ 886111 h 1924333"/>
              <a:gd name="connsiteX96" fmla="*/ 12108292 w 12192000"/>
              <a:gd name="connsiteY96" fmla="*/ 868500 h 1924333"/>
              <a:gd name="connsiteX97" fmla="*/ 12182910 w 12192000"/>
              <a:gd name="connsiteY97" fmla="*/ 882003 h 1924333"/>
              <a:gd name="connsiteX98" fmla="*/ 12192000 w 12192000"/>
              <a:gd name="connsiteY98" fmla="*/ 884778 h 1924333"/>
              <a:gd name="connsiteX99" fmla="*/ 12192000 w 12192000"/>
              <a:gd name="connsiteY99" fmla="*/ 1610315 h 1924333"/>
              <a:gd name="connsiteX100" fmla="*/ 12191998 w 12192000"/>
              <a:gd name="connsiteY100" fmla="*/ 1610315 h 1924333"/>
              <a:gd name="connsiteX101" fmla="*/ 12191998 w 12192000"/>
              <a:gd name="connsiteY101" fmla="*/ 1924333 h 1924333"/>
              <a:gd name="connsiteX102" fmla="*/ 0 w 12192000"/>
              <a:gd name="connsiteY102" fmla="*/ 1924333 h 1924333"/>
              <a:gd name="connsiteX103" fmla="*/ 0 w 12192000"/>
              <a:gd name="connsiteY103" fmla="*/ 505159 h 1924333"/>
              <a:gd name="connsiteX104" fmla="*/ 5722 w 12192000"/>
              <a:gd name="connsiteY104" fmla="*/ 508889 h 1924333"/>
              <a:gd name="connsiteX105" fmla="*/ 38476 w 12192000"/>
              <a:gd name="connsiteY105" fmla="*/ 524137 h 1924333"/>
              <a:gd name="connsiteX106" fmla="*/ 192883 w 12192000"/>
              <a:gd name="connsiteY106" fmla="*/ 545272 h 1924333"/>
              <a:gd name="connsiteX107" fmla="*/ 343710 w 12192000"/>
              <a:gd name="connsiteY107" fmla="*/ 565029 h 1924333"/>
              <a:gd name="connsiteX108" fmla="*/ 471066 w 12192000"/>
              <a:gd name="connsiteY108" fmla="*/ 549837 h 1924333"/>
              <a:gd name="connsiteX109" fmla="*/ 617333 w 12192000"/>
              <a:gd name="connsiteY109" fmla="*/ 526428 h 1924333"/>
              <a:gd name="connsiteX110" fmla="*/ 725203 w 12192000"/>
              <a:gd name="connsiteY110" fmla="*/ 523793 h 1924333"/>
              <a:gd name="connsiteX111" fmla="*/ 788494 w 12192000"/>
              <a:gd name="connsiteY111" fmla="*/ 505799 h 1924333"/>
              <a:gd name="connsiteX112" fmla="*/ 885977 w 12192000"/>
              <a:gd name="connsiteY112" fmla="*/ 526585 h 1924333"/>
              <a:gd name="connsiteX113" fmla="*/ 932142 w 12192000"/>
              <a:gd name="connsiteY113" fmla="*/ 528005 h 1924333"/>
              <a:gd name="connsiteX114" fmla="*/ 1090404 w 12192000"/>
              <a:gd name="connsiteY114" fmla="*/ 498299 h 1924333"/>
              <a:gd name="connsiteX115" fmla="*/ 1188628 w 12192000"/>
              <a:gd name="connsiteY115" fmla="*/ 483151 h 1924333"/>
              <a:gd name="connsiteX116" fmla="*/ 1316247 w 12192000"/>
              <a:gd name="connsiteY116" fmla="*/ 425979 h 1924333"/>
              <a:gd name="connsiteX117" fmla="*/ 1357712 w 12192000"/>
              <a:gd name="connsiteY117" fmla="*/ 416549 h 1924333"/>
              <a:gd name="connsiteX118" fmla="*/ 1425921 w 12192000"/>
              <a:gd name="connsiteY118" fmla="*/ 413953 h 1924333"/>
              <a:gd name="connsiteX119" fmla="*/ 1503817 w 12192000"/>
              <a:gd name="connsiteY119" fmla="*/ 380457 h 1924333"/>
              <a:gd name="connsiteX120" fmla="*/ 1639196 w 12192000"/>
              <a:gd name="connsiteY120" fmla="*/ 372785 h 1924333"/>
              <a:gd name="connsiteX121" fmla="*/ 1705606 w 12192000"/>
              <a:gd name="connsiteY121" fmla="*/ 359023 h 1924333"/>
              <a:gd name="connsiteX122" fmla="*/ 1813011 w 12192000"/>
              <a:gd name="connsiteY122" fmla="*/ 331023 h 1924333"/>
              <a:gd name="connsiteX123" fmla="*/ 1831380 w 12192000"/>
              <a:gd name="connsiteY123" fmla="*/ 341307 h 1924333"/>
              <a:gd name="connsiteX124" fmla="*/ 1858612 w 12192000"/>
              <a:gd name="connsiteY124" fmla="*/ 326777 h 1924333"/>
              <a:gd name="connsiteX125" fmla="*/ 1880661 w 12192000"/>
              <a:gd name="connsiteY125" fmla="*/ 335987 h 1924333"/>
              <a:gd name="connsiteX126" fmla="*/ 1941495 w 12192000"/>
              <a:gd name="connsiteY126" fmla="*/ 310792 h 1924333"/>
              <a:gd name="connsiteX127" fmla="*/ 1995402 w 12192000"/>
              <a:gd name="connsiteY127" fmla="*/ 305480 h 1924333"/>
              <a:gd name="connsiteX128" fmla="*/ 2223864 w 12192000"/>
              <a:gd name="connsiteY128" fmla="*/ 266118 h 1924333"/>
              <a:gd name="connsiteX129" fmla="*/ 2418043 w 12192000"/>
              <a:gd name="connsiteY129" fmla="*/ 215314 h 1924333"/>
              <a:gd name="connsiteX130" fmla="*/ 2558461 w 12192000"/>
              <a:gd name="connsiteY130" fmla="*/ 168193 h 1924333"/>
              <a:gd name="connsiteX131" fmla="*/ 2595535 w 12192000"/>
              <a:gd name="connsiteY131" fmla="*/ 158548 h 1924333"/>
              <a:gd name="connsiteX132" fmla="*/ 2626942 w 12192000"/>
              <a:gd name="connsiteY132" fmla="*/ 130400 h 1924333"/>
              <a:gd name="connsiteX133" fmla="*/ 2632225 w 12192000"/>
              <a:gd name="connsiteY133" fmla="*/ 130446 h 1924333"/>
              <a:gd name="connsiteX134" fmla="*/ 2696856 w 12192000"/>
              <a:gd name="connsiteY134" fmla="*/ 128498 h 1924333"/>
              <a:gd name="connsiteX135" fmla="*/ 2759767 w 12192000"/>
              <a:gd name="connsiteY135" fmla="*/ 127784 h 1924333"/>
              <a:gd name="connsiteX136" fmla="*/ 2792685 w 12192000"/>
              <a:gd name="connsiteY136" fmla="*/ 115710 h 1924333"/>
              <a:gd name="connsiteX137" fmla="*/ 2799767 w 12192000"/>
              <a:gd name="connsiteY137" fmla="*/ 113754 h 1924333"/>
              <a:gd name="connsiteX138" fmla="*/ 2829799 w 12192000"/>
              <a:gd name="connsiteY138" fmla="*/ 120042 h 1924333"/>
              <a:gd name="connsiteX139" fmla="*/ 2890704 w 12192000"/>
              <a:gd name="connsiteY139" fmla="*/ 121493 h 1924333"/>
              <a:gd name="connsiteX140" fmla="*/ 3042646 w 12192000"/>
              <a:gd name="connsiteY140" fmla="*/ 112273 h 1924333"/>
              <a:gd name="connsiteX141" fmla="*/ 3146630 w 12192000"/>
              <a:gd name="connsiteY141" fmla="*/ 100898 h 1924333"/>
              <a:gd name="connsiteX142" fmla="*/ 3233163 w 12192000"/>
              <a:gd name="connsiteY142" fmla="*/ 120200 h 1924333"/>
              <a:gd name="connsiteX143" fmla="*/ 3372699 w 12192000"/>
              <a:gd name="connsiteY143" fmla="*/ 129394 h 1924333"/>
              <a:gd name="connsiteX144" fmla="*/ 3394352 w 12192000"/>
              <a:gd name="connsiteY144" fmla="*/ 131671 h 1924333"/>
              <a:gd name="connsiteX145" fmla="*/ 3448218 w 12192000"/>
              <a:gd name="connsiteY145" fmla="*/ 118229 h 1924333"/>
              <a:gd name="connsiteX146" fmla="*/ 3505047 w 12192000"/>
              <a:gd name="connsiteY146" fmla="*/ 115412 h 1924333"/>
              <a:gd name="connsiteX147" fmla="*/ 3521767 w 12192000"/>
              <a:gd name="connsiteY147" fmla="*/ 111071 h 1924333"/>
              <a:gd name="connsiteX148" fmla="*/ 3585137 w 12192000"/>
              <a:gd name="connsiteY148" fmla="*/ 114371 h 1924333"/>
              <a:gd name="connsiteX149" fmla="*/ 3690293 w 12192000"/>
              <a:gd name="connsiteY149" fmla="*/ 98301 h 1924333"/>
              <a:gd name="connsiteX150" fmla="*/ 3867818 w 12192000"/>
              <a:gd name="connsiteY150" fmla="*/ 88985 h 1924333"/>
              <a:gd name="connsiteX151" fmla="*/ 4091337 w 12192000"/>
              <a:gd name="connsiteY151" fmla="*/ 70813 h 1924333"/>
              <a:gd name="connsiteX152" fmla="*/ 4246332 w 12192000"/>
              <a:gd name="connsiteY152" fmla="*/ 41697 h 1924333"/>
              <a:gd name="connsiteX153" fmla="*/ 4266975 w 12192000"/>
              <a:gd name="connsiteY153" fmla="*/ 46592 h 1924333"/>
              <a:gd name="connsiteX154" fmla="*/ 4270566 w 12192000"/>
              <a:gd name="connsiteY154" fmla="*/ 47620 h 1924333"/>
              <a:gd name="connsiteX155" fmla="*/ 4288964 w 12192000"/>
              <a:gd name="connsiteY155" fmla="*/ 52766 h 1924333"/>
              <a:gd name="connsiteX156" fmla="*/ 4365137 w 12192000"/>
              <a:gd name="connsiteY156" fmla="*/ 51783 h 1924333"/>
              <a:gd name="connsiteX157" fmla="*/ 4430546 w 12192000"/>
              <a:gd name="connsiteY157" fmla="*/ 44555 h 1924333"/>
              <a:gd name="connsiteX158" fmla="*/ 4444136 w 12192000"/>
              <a:gd name="connsiteY158" fmla="*/ 39567 h 1924333"/>
              <a:gd name="connsiteX159" fmla="*/ 4534039 w 12192000"/>
              <a:gd name="connsiteY159" fmla="*/ 31604 h 1924333"/>
              <a:gd name="connsiteX160" fmla="*/ 4560448 w 12192000"/>
              <a:gd name="connsiteY160" fmla="*/ 25231 h 1924333"/>
              <a:gd name="connsiteX161" fmla="*/ 4568006 w 12192000"/>
              <a:gd name="connsiteY161" fmla="*/ 25970 h 1924333"/>
              <a:gd name="connsiteX162" fmla="*/ 4595497 w 12192000"/>
              <a:gd name="connsiteY162" fmla="*/ 22958 h 1924333"/>
              <a:gd name="connsiteX163" fmla="*/ 4608623 w 12192000"/>
              <a:gd name="connsiteY163" fmla="*/ 18108 h 1924333"/>
              <a:gd name="connsiteX164" fmla="*/ 4623942 w 12192000"/>
              <a:gd name="connsiteY164" fmla="*/ 22251 h 1924333"/>
              <a:gd name="connsiteX165" fmla="*/ 4664336 w 12192000"/>
              <a:gd name="connsiteY165" fmla="*/ 23306 h 1924333"/>
              <a:gd name="connsiteX166" fmla="*/ 4677385 w 12192000"/>
              <a:gd name="connsiteY166" fmla="*/ 18246 h 1924333"/>
              <a:gd name="connsiteX167" fmla="*/ 4698143 w 12192000"/>
              <a:gd name="connsiteY167" fmla="*/ 18036 h 1924333"/>
              <a:gd name="connsiteX168" fmla="*/ 4750609 w 12192000"/>
              <a:gd name="connsiteY168" fmla="*/ 23611 h 1924333"/>
              <a:gd name="connsiteX169" fmla="*/ 4784658 w 12192000"/>
              <a:gd name="connsiteY169" fmla="*/ 25057 h 1924333"/>
              <a:gd name="connsiteX170" fmla="*/ 4847558 w 12192000"/>
              <a:gd name="connsiteY170" fmla="*/ 38726 h 1924333"/>
              <a:gd name="connsiteX171" fmla="*/ 4909134 w 12192000"/>
              <a:gd name="connsiteY171" fmla="*/ 50659 h 1924333"/>
              <a:gd name="connsiteX172" fmla="*/ 5099219 w 12192000"/>
              <a:gd name="connsiteY172" fmla="*/ 55050 h 1924333"/>
              <a:gd name="connsiteX173" fmla="*/ 5184992 w 12192000"/>
              <a:gd name="connsiteY173" fmla="*/ 67596 h 1924333"/>
              <a:gd name="connsiteX174" fmla="*/ 5229637 w 12192000"/>
              <a:gd name="connsiteY174" fmla="*/ 67789 h 1924333"/>
              <a:gd name="connsiteX175" fmla="*/ 5389346 w 12192000"/>
              <a:gd name="connsiteY175" fmla="*/ 80211 h 1924333"/>
              <a:gd name="connsiteX176" fmla="*/ 5494414 w 12192000"/>
              <a:gd name="connsiteY176" fmla="*/ 75926 h 1924333"/>
              <a:gd name="connsiteX177" fmla="*/ 5528443 w 12192000"/>
              <a:gd name="connsiteY177" fmla="*/ 77206 h 1924333"/>
              <a:gd name="connsiteX178" fmla="*/ 5684939 w 12192000"/>
              <a:gd name="connsiteY178" fmla="*/ 50269 h 1924333"/>
              <a:gd name="connsiteX179" fmla="*/ 5765146 w 12192000"/>
              <a:gd name="connsiteY179" fmla="*/ 50414 h 1924333"/>
              <a:gd name="connsiteX180" fmla="*/ 5848655 w 12192000"/>
              <a:gd name="connsiteY180" fmla="*/ 35257 h 1924333"/>
              <a:gd name="connsiteX181" fmla="*/ 5930656 w 12192000"/>
              <a:gd name="connsiteY181" fmla="*/ 30131 h 1924333"/>
              <a:gd name="connsiteX182" fmla="*/ 6124150 w 12192000"/>
              <a:gd name="connsiteY182" fmla="*/ 31679 h 1924333"/>
              <a:gd name="connsiteX183" fmla="*/ 6189199 w 12192000"/>
              <a:gd name="connsiteY183" fmla="*/ 588 h 1924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</a:cxnLst>
            <a:rect l="l" t="t" r="r" b="b"/>
            <a:pathLst>
              <a:path w="12192000" h="1924333">
                <a:moveTo>
                  <a:pt x="6189199" y="588"/>
                </a:moveTo>
                <a:cubicBezTo>
                  <a:pt x="6196356" y="-574"/>
                  <a:pt x="6202609" y="-108"/>
                  <a:pt x="6207079" y="2850"/>
                </a:cubicBezTo>
                <a:cubicBezTo>
                  <a:pt x="6222026" y="2749"/>
                  <a:pt x="6273489" y="3767"/>
                  <a:pt x="6285610" y="18131"/>
                </a:cubicBezTo>
                <a:cubicBezTo>
                  <a:pt x="6307255" y="18685"/>
                  <a:pt x="6357141" y="23793"/>
                  <a:pt x="6378008" y="24625"/>
                </a:cubicBezTo>
                <a:cubicBezTo>
                  <a:pt x="6409946" y="30645"/>
                  <a:pt x="6438307" y="10375"/>
                  <a:pt x="6466340" y="21366"/>
                </a:cubicBezTo>
                <a:cubicBezTo>
                  <a:pt x="6488276" y="31229"/>
                  <a:pt x="6529854" y="28110"/>
                  <a:pt x="6553334" y="35307"/>
                </a:cubicBezTo>
                <a:cubicBezTo>
                  <a:pt x="6561737" y="48059"/>
                  <a:pt x="6609188" y="62087"/>
                  <a:pt x="6626068" y="58045"/>
                </a:cubicBezTo>
                <a:cubicBezTo>
                  <a:pt x="6660952" y="66570"/>
                  <a:pt x="6666277" y="84716"/>
                  <a:pt x="6692303" y="91487"/>
                </a:cubicBezTo>
                <a:lnTo>
                  <a:pt x="6733670" y="118130"/>
                </a:lnTo>
                <a:lnTo>
                  <a:pt x="6798016" y="112271"/>
                </a:lnTo>
                <a:lnTo>
                  <a:pt x="6801081" y="114963"/>
                </a:lnTo>
                <a:cubicBezTo>
                  <a:pt x="6806919" y="120140"/>
                  <a:pt x="6812832" y="125016"/>
                  <a:pt x="6819351" y="128825"/>
                </a:cubicBezTo>
                <a:cubicBezTo>
                  <a:pt x="6825742" y="109997"/>
                  <a:pt x="6840132" y="116541"/>
                  <a:pt x="6852732" y="123321"/>
                </a:cubicBezTo>
                <a:lnTo>
                  <a:pt x="6865247" y="128836"/>
                </a:lnTo>
                <a:lnTo>
                  <a:pt x="6905517" y="129265"/>
                </a:lnTo>
                <a:cubicBezTo>
                  <a:pt x="6934052" y="140042"/>
                  <a:pt x="6939773" y="141556"/>
                  <a:pt x="6950286" y="150104"/>
                </a:cubicBezTo>
                <a:lnTo>
                  <a:pt x="7003442" y="136136"/>
                </a:lnTo>
                <a:lnTo>
                  <a:pt x="7160047" y="166721"/>
                </a:lnTo>
                <a:cubicBezTo>
                  <a:pt x="7207281" y="179911"/>
                  <a:pt x="7280644" y="210197"/>
                  <a:pt x="7325604" y="215867"/>
                </a:cubicBezTo>
                <a:cubicBezTo>
                  <a:pt x="7460113" y="233904"/>
                  <a:pt x="7393081" y="242880"/>
                  <a:pt x="7540522" y="239374"/>
                </a:cubicBezTo>
                <a:cubicBezTo>
                  <a:pt x="7545714" y="234872"/>
                  <a:pt x="7605972" y="231727"/>
                  <a:pt x="7612071" y="229553"/>
                </a:cubicBezTo>
                <a:lnTo>
                  <a:pt x="7651995" y="244567"/>
                </a:lnTo>
                <a:lnTo>
                  <a:pt x="7725761" y="258638"/>
                </a:lnTo>
                <a:lnTo>
                  <a:pt x="7823038" y="287078"/>
                </a:lnTo>
                <a:cubicBezTo>
                  <a:pt x="7837080" y="286482"/>
                  <a:pt x="7851647" y="286498"/>
                  <a:pt x="7866405" y="287288"/>
                </a:cubicBezTo>
                <a:lnTo>
                  <a:pt x="7875021" y="288224"/>
                </a:lnTo>
                <a:cubicBezTo>
                  <a:pt x="7875062" y="288354"/>
                  <a:pt x="7875105" y="288483"/>
                  <a:pt x="7875146" y="288614"/>
                </a:cubicBezTo>
                <a:cubicBezTo>
                  <a:pt x="7880550" y="289202"/>
                  <a:pt x="7901153" y="290716"/>
                  <a:pt x="7907443" y="291752"/>
                </a:cubicBezTo>
                <a:lnTo>
                  <a:pt x="7912892" y="294833"/>
                </a:lnTo>
                <a:lnTo>
                  <a:pt x="7946345" y="319359"/>
                </a:lnTo>
                <a:cubicBezTo>
                  <a:pt x="7958657" y="312776"/>
                  <a:pt x="7996513" y="309749"/>
                  <a:pt x="8021238" y="315159"/>
                </a:cubicBezTo>
                <a:cubicBezTo>
                  <a:pt x="8045964" y="320570"/>
                  <a:pt x="8058169" y="340462"/>
                  <a:pt x="8094697" y="351819"/>
                </a:cubicBezTo>
                <a:cubicBezTo>
                  <a:pt x="8129587" y="361154"/>
                  <a:pt x="8116181" y="360544"/>
                  <a:pt x="8155208" y="371168"/>
                </a:cubicBezTo>
                <a:cubicBezTo>
                  <a:pt x="8196217" y="383300"/>
                  <a:pt x="8205468" y="391801"/>
                  <a:pt x="8248472" y="400489"/>
                </a:cubicBezTo>
                <a:cubicBezTo>
                  <a:pt x="8283932" y="419791"/>
                  <a:pt x="8278617" y="392031"/>
                  <a:pt x="8300068" y="405531"/>
                </a:cubicBezTo>
                <a:lnTo>
                  <a:pt x="8356293" y="403328"/>
                </a:lnTo>
                <a:cubicBezTo>
                  <a:pt x="8377247" y="404463"/>
                  <a:pt x="8438442" y="433194"/>
                  <a:pt x="8475838" y="435524"/>
                </a:cubicBezTo>
                <a:cubicBezTo>
                  <a:pt x="8510241" y="438037"/>
                  <a:pt x="8545511" y="449840"/>
                  <a:pt x="8575216" y="450198"/>
                </a:cubicBezTo>
                <a:lnTo>
                  <a:pt x="8588650" y="447070"/>
                </a:lnTo>
                <a:lnTo>
                  <a:pt x="8612184" y="439577"/>
                </a:lnTo>
                <a:lnTo>
                  <a:pt x="8630713" y="433015"/>
                </a:lnTo>
                <a:cubicBezTo>
                  <a:pt x="8635870" y="429519"/>
                  <a:pt x="8700685" y="428411"/>
                  <a:pt x="8704240" y="422865"/>
                </a:cubicBezTo>
                <a:cubicBezTo>
                  <a:pt x="8761777" y="429549"/>
                  <a:pt x="8768302" y="427178"/>
                  <a:pt x="8829513" y="429389"/>
                </a:cubicBezTo>
                <a:cubicBezTo>
                  <a:pt x="8922895" y="444672"/>
                  <a:pt x="8924579" y="401507"/>
                  <a:pt x="9083651" y="390744"/>
                </a:cubicBezTo>
                <a:cubicBezTo>
                  <a:pt x="9138403" y="388032"/>
                  <a:pt x="9315003" y="378647"/>
                  <a:pt x="9371402" y="371809"/>
                </a:cubicBezTo>
                <a:cubicBezTo>
                  <a:pt x="9358632" y="337502"/>
                  <a:pt x="9402842" y="379364"/>
                  <a:pt x="9429586" y="369213"/>
                </a:cubicBezTo>
                <a:cubicBezTo>
                  <a:pt x="9449312" y="370213"/>
                  <a:pt x="9473938" y="373270"/>
                  <a:pt x="9489757" y="377814"/>
                </a:cubicBezTo>
                <a:cubicBezTo>
                  <a:pt x="9498164" y="379256"/>
                  <a:pt x="9507139" y="379272"/>
                  <a:pt x="9516954" y="376991"/>
                </a:cubicBezTo>
                <a:cubicBezTo>
                  <a:pt x="9548430" y="354766"/>
                  <a:pt x="9591874" y="370315"/>
                  <a:pt x="9645588" y="363590"/>
                </a:cubicBezTo>
                <a:cubicBezTo>
                  <a:pt x="9660487" y="368814"/>
                  <a:pt x="9710817" y="350550"/>
                  <a:pt x="9722896" y="360983"/>
                </a:cubicBezTo>
                <a:cubicBezTo>
                  <a:pt x="9733918" y="362239"/>
                  <a:pt x="9745201" y="356679"/>
                  <a:pt x="9752803" y="368492"/>
                </a:cubicBezTo>
                <a:cubicBezTo>
                  <a:pt x="9793268" y="374490"/>
                  <a:pt x="9843313" y="380978"/>
                  <a:pt x="9890305" y="380736"/>
                </a:cubicBezTo>
                <a:cubicBezTo>
                  <a:pt x="9912701" y="380083"/>
                  <a:pt x="9926523" y="379037"/>
                  <a:pt x="9939767" y="377776"/>
                </a:cubicBezTo>
                <a:lnTo>
                  <a:pt x="9944355" y="377352"/>
                </a:lnTo>
                <a:lnTo>
                  <a:pt x="9953719" y="375642"/>
                </a:lnTo>
                <a:lnTo>
                  <a:pt x="9955809" y="376294"/>
                </a:lnTo>
                <a:lnTo>
                  <a:pt x="10032710" y="394940"/>
                </a:lnTo>
                <a:lnTo>
                  <a:pt x="10049925" y="404971"/>
                </a:lnTo>
                <a:lnTo>
                  <a:pt x="10112671" y="414549"/>
                </a:lnTo>
                <a:cubicBezTo>
                  <a:pt x="10169643" y="412125"/>
                  <a:pt x="10132220" y="425358"/>
                  <a:pt x="10170853" y="435168"/>
                </a:cubicBezTo>
                <a:cubicBezTo>
                  <a:pt x="10206088" y="442020"/>
                  <a:pt x="10240809" y="454081"/>
                  <a:pt x="10290184" y="448123"/>
                </a:cubicBezTo>
                <a:cubicBezTo>
                  <a:pt x="10301813" y="444919"/>
                  <a:pt x="10315233" y="449499"/>
                  <a:pt x="10320158" y="458352"/>
                </a:cubicBezTo>
                <a:cubicBezTo>
                  <a:pt x="10321006" y="459876"/>
                  <a:pt x="10321565" y="461470"/>
                  <a:pt x="10321815" y="463087"/>
                </a:cubicBezTo>
                <a:cubicBezTo>
                  <a:pt x="10354058" y="457158"/>
                  <a:pt x="10355176" y="470634"/>
                  <a:pt x="10373742" y="464538"/>
                </a:cubicBezTo>
                <a:cubicBezTo>
                  <a:pt x="10403060" y="475292"/>
                  <a:pt x="10411841" y="497597"/>
                  <a:pt x="10428532" y="492504"/>
                </a:cubicBezTo>
                <a:cubicBezTo>
                  <a:pt x="10440561" y="500742"/>
                  <a:pt x="10446267" y="521930"/>
                  <a:pt x="10466490" y="517759"/>
                </a:cubicBezTo>
                <a:cubicBezTo>
                  <a:pt x="10464622" y="519986"/>
                  <a:pt x="10465013" y="521261"/>
                  <a:pt x="10466675" y="522076"/>
                </a:cubicBezTo>
                <a:lnTo>
                  <a:pt x="10470309" y="522792"/>
                </a:lnTo>
                <a:lnTo>
                  <a:pt x="10474138" y="519761"/>
                </a:lnTo>
                <a:cubicBezTo>
                  <a:pt x="10488888" y="509612"/>
                  <a:pt x="10484914" y="524734"/>
                  <a:pt x="10501100" y="528263"/>
                </a:cubicBezTo>
                <a:cubicBezTo>
                  <a:pt x="10508412" y="530705"/>
                  <a:pt x="10505426" y="533743"/>
                  <a:pt x="10502395" y="536393"/>
                </a:cubicBezTo>
                <a:lnTo>
                  <a:pt x="10689496" y="560233"/>
                </a:lnTo>
                <a:cubicBezTo>
                  <a:pt x="10721441" y="573640"/>
                  <a:pt x="10757547" y="582937"/>
                  <a:pt x="10788736" y="613188"/>
                </a:cubicBezTo>
                <a:cubicBezTo>
                  <a:pt x="10794510" y="621641"/>
                  <a:pt x="10807098" y="616073"/>
                  <a:pt x="10819747" y="621351"/>
                </a:cubicBezTo>
                <a:cubicBezTo>
                  <a:pt x="10832398" y="626630"/>
                  <a:pt x="10846356" y="639592"/>
                  <a:pt x="10864632" y="644858"/>
                </a:cubicBezTo>
                <a:cubicBezTo>
                  <a:pt x="10895617" y="652290"/>
                  <a:pt x="10921550" y="640451"/>
                  <a:pt x="10929407" y="652945"/>
                </a:cubicBezTo>
                <a:cubicBezTo>
                  <a:pt x="10945460" y="653176"/>
                  <a:pt x="10968148" y="640553"/>
                  <a:pt x="10979412" y="654217"/>
                </a:cubicBezTo>
                <a:cubicBezTo>
                  <a:pt x="10981679" y="643737"/>
                  <a:pt x="10997287" y="663414"/>
                  <a:pt x="11006959" y="657017"/>
                </a:cubicBezTo>
                <a:cubicBezTo>
                  <a:pt x="11023230" y="659396"/>
                  <a:pt x="11051890" y="662462"/>
                  <a:pt x="11077038" y="668487"/>
                </a:cubicBezTo>
                <a:cubicBezTo>
                  <a:pt x="11097000" y="690299"/>
                  <a:pt x="11141286" y="676399"/>
                  <a:pt x="11157850" y="693164"/>
                </a:cubicBezTo>
                <a:cubicBezTo>
                  <a:pt x="11163800" y="695757"/>
                  <a:pt x="11169599" y="696942"/>
                  <a:pt x="11175276" y="697243"/>
                </a:cubicBezTo>
                <a:lnTo>
                  <a:pt x="11191131" y="696085"/>
                </a:lnTo>
                <a:lnTo>
                  <a:pt x="11195573" y="691751"/>
                </a:lnTo>
                <a:lnTo>
                  <a:pt x="11205299" y="693247"/>
                </a:lnTo>
                <a:lnTo>
                  <a:pt x="11223770" y="690335"/>
                </a:lnTo>
                <a:cubicBezTo>
                  <a:pt x="11237778" y="693777"/>
                  <a:pt x="11256852" y="701947"/>
                  <a:pt x="11292119" y="713311"/>
                </a:cubicBezTo>
                <a:cubicBezTo>
                  <a:pt x="11334878" y="733451"/>
                  <a:pt x="11401662" y="729175"/>
                  <a:pt x="11435379" y="758519"/>
                </a:cubicBezTo>
                <a:lnTo>
                  <a:pt x="11604406" y="810476"/>
                </a:lnTo>
                <a:lnTo>
                  <a:pt x="11652155" y="825109"/>
                </a:lnTo>
                <a:lnTo>
                  <a:pt x="11654192" y="827301"/>
                </a:lnTo>
                <a:cubicBezTo>
                  <a:pt x="11661650" y="834729"/>
                  <a:pt x="11669215" y="841480"/>
                  <a:pt x="11676599" y="846628"/>
                </a:cubicBezTo>
                <a:cubicBezTo>
                  <a:pt x="11688258" y="861760"/>
                  <a:pt x="11752266" y="896888"/>
                  <a:pt x="11775168" y="890664"/>
                </a:cubicBezTo>
                <a:cubicBezTo>
                  <a:pt x="11790977" y="883819"/>
                  <a:pt x="11808364" y="879901"/>
                  <a:pt x="11826341" y="877558"/>
                </a:cubicBezTo>
                <a:lnTo>
                  <a:pt x="11879068" y="874038"/>
                </a:lnTo>
                <a:lnTo>
                  <a:pt x="11889563" y="878619"/>
                </a:lnTo>
                <a:lnTo>
                  <a:pt x="12016613" y="886111"/>
                </a:lnTo>
                <a:lnTo>
                  <a:pt x="12108292" y="868500"/>
                </a:lnTo>
                <a:cubicBezTo>
                  <a:pt x="12129725" y="867311"/>
                  <a:pt x="12157891" y="874537"/>
                  <a:pt x="12182910" y="882003"/>
                </a:cubicBezTo>
                <a:lnTo>
                  <a:pt x="12192000" y="884778"/>
                </a:lnTo>
                <a:lnTo>
                  <a:pt x="12192000" y="1610315"/>
                </a:lnTo>
                <a:lnTo>
                  <a:pt x="12191998" y="1610315"/>
                </a:lnTo>
                <a:lnTo>
                  <a:pt x="12191998" y="1924333"/>
                </a:lnTo>
                <a:lnTo>
                  <a:pt x="0" y="1924333"/>
                </a:lnTo>
                <a:lnTo>
                  <a:pt x="0" y="505159"/>
                </a:lnTo>
                <a:lnTo>
                  <a:pt x="5722" y="508889"/>
                </a:lnTo>
                <a:cubicBezTo>
                  <a:pt x="21614" y="518548"/>
                  <a:pt x="33814" y="524781"/>
                  <a:pt x="38476" y="524137"/>
                </a:cubicBezTo>
                <a:cubicBezTo>
                  <a:pt x="99229" y="544180"/>
                  <a:pt x="142010" y="538457"/>
                  <a:pt x="192883" y="545272"/>
                </a:cubicBezTo>
                <a:cubicBezTo>
                  <a:pt x="277629" y="525210"/>
                  <a:pt x="293434" y="558443"/>
                  <a:pt x="343710" y="565029"/>
                </a:cubicBezTo>
                <a:cubicBezTo>
                  <a:pt x="383094" y="555729"/>
                  <a:pt x="425462" y="556271"/>
                  <a:pt x="471066" y="549837"/>
                </a:cubicBezTo>
                <a:cubicBezTo>
                  <a:pt x="513583" y="544428"/>
                  <a:pt x="569194" y="531004"/>
                  <a:pt x="617333" y="526428"/>
                </a:cubicBezTo>
                <a:cubicBezTo>
                  <a:pt x="660031" y="520760"/>
                  <a:pt x="696675" y="523882"/>
                  <a:pt x="725203" y="523793"/>
                </a:cubicBezTo>
                <a:cubicBezTo>
                  <a:pt x="736650" y="521695"/>
                  <a:pt x="780513" y="502146"/>
                  <a:pt x="788494" y="505799"/>
                </a:cubicBezTo>
                <a:lnTo>
                  <a:pt x="885977" y="526585"/>
                </a:lnTo>
                <a:cubicBezTo>
                  <a:pt x="906140" y="522837"/>
                  <a:pt x="917203" y="532232"/>
                  <a:pt x="932142" y="528005"/>
                </a:cubicBezTo>
                <a:cubicBezTo>
                  <a:pt x="963701" y="524128"/>
                  <a:pt x="1061555" y="499582"/>
                  <a:pt x="1090404" y="498299"/>
                </a:cubicBezTo>
                <a:cubicBezTo>
                  <a:pt x="1132840" y="494057"/>
                  <a:pt x="1148476" y="496041"/>
                  <a:pt x="1188628" y="483151"/>
                </a:cubicBezTo>
                <a:cubicBezTo>
                  <a:pt x="1230397" y="468408"/>
                  <a:pt x="1278711" y="457638"/>
                  <a:pt x="1316247" y="425979"/>
                </a:cubicBezTo>
                <a:cubicBezTo>
                  <a:pt x="1322662" y="417251"/>
                  <a:pt x="1339433" y="418553"/>
                  <a:pt x="1357712" y="416549"/>
                </a:cubicBezTo>
                <a:cubicBezTo>
                  <a:pt x="1375991" y="414544"/>
                  <a:pt x="1423507" y="412949"/>
                  <a:pt x="1425921" y="413953"/>
                </a:cubicBezTo>
                <a:cubicBezTo>
                  <a:pt x="1450272" y="407937"/>
                  <a:pt x="1458223" y="388156"/>
                  <a:pt x="1503817" y="380457"/>
                </a:cubicBezTo>
                <a:cubicBezTo>
                  <a:pt x="1541095" y="377398"/>
                  <a:pt x="1605565" y="376357"/>
                  <a:pt x="1639196" y="372785"/>
                </a:cubicBezTo>
                <a:cubicBezTo>
                  <a:pt x="1653280" y="376736"/>
                  <a:pt x="1695289" y="365766"/>
                  <a:pt x="1705606" y="359023"/>
                </a:cubicBezTo>
                <a:cubicBezTo>
                  <a:pt x="1729169" y="336295"/>
                  <a:pt x="1793207" y="348537"/>
                  <a:pt x="1813011" y="331023"/>
                </a:cubicBezTo>
                <a:cubicBezTo>
                  <a:pt x="1820772" y="328179"/>
                  <a:pt x="1823566" y="341833"/>
                  <a:pt x="1831380" y="341307"/>
                </a:cubicBezTo>
                <a:lnTo>
                  <a:pt x="1858612" y="326777"/>
                </a:lnTo>
                <a:lnTo>
                  <a:pt x="1880661" y="335987"/>
                </a:lnTo>
                <a:lnTo>
                  <a:pt x="1941495" y="310792"/>
                </a:lnTo>
                <a:cubicBezTo>
                  <a:pt x="1978970" y="307223"/>
                  <a:pt x="1947391" y="291714"/>
                  <a:pt x="1995402" y="305480"/>
                </a:cubicBezTo>
                <a:cubicBezTo>
                  <a:pt x="2042464" y="298034"/>
                  <a:pt x="2153424" y="281146"/>
                  <a:pt x="2223864" y="266118"/>
                </a:cubicBezTo>
                <a:cubicBezTo>
                  <a:pt x="2261296" y="256300"/>
                  <a:pt x="2360518" y="238323"/>
                  <a:pt x="2418043" y="215314"/>
                </a:cubicBezTo>
                <a:cubicBezTo>
                  <a:pt x="2472088" y="206823"/>
                  <a:pt x="2499422" y="162612"/>
                  <a:pt x="2558461" y="168193"/>
                </a:cubicBezTo>
                <a:cubicBezTo>
                  <a:pt x="2559660" y="164506"/>
                  <a:pt x="2592244" y="161337"/>
                  <a:pt x="2595535" y="158548"/>
                </a:cubicBezTo>
                <a:lnTo>
                  <a:pt x="2626942" y="130400"/>
                </a:lnTo>
                <a:lnTo>
                  <a:pt x="2632225" y="130446"/>
                </a:lnTo>
                <a:lnTo>
                  <a:pt x="2696856" y="128498"/>
                </a:lnTo>
                <a:lnTo>
                  <a:pt x="2759767" y="127784"/>
                </a:lnTo>
                <a:cubicBezTo>
                  <a:pt x="2770024" y="123546"/>
                  <a:pt x="2781047" y="119463"/>
                  <a:pt x="2792685" y="115710"/>
                </a:cubicBezTo>
                <a:lnTo>
                  <a:pt x="2799767" y="113754"/>
                </a:lnTo>
                <a:lnTo>
                  <a:pt x="2829799" y="120042"/>
                </a:lnTo>
                <a:lnTo>
                  <a:pt x="2890704" y="121493"/>
                </a:lnTo>
                <a:cubicBezTo>
                  <a:pt x="2935390" y="121035"/>
                  <a:pt x="2990780" y="113193"/>
                  <a:pt x="3042646" y="112273"/>
                </a:cubicBezTo>
                <a:cubicBezTo>
                  <a:pt x="3077119" y="111474"/>
                  <a:pt x="3124089" y="100414"/>
                  <a:pt x="3146630" y="100898"/>
                </a:cubicBezTo>
                <a:cubicBezTo>
                  <a:pt x="3169381" y="117699"/>
                  <a:pt x="3224695" y="125864"/>
                  <a:pt x="3233163" y="120200"/>
                </a:cubicBezTo>
                <a:lnTo>
                  <a:pt x="3372699" y="129394"/>
                </a:lnTo>
                <a:cubicBezTo>
                  <a:pt x="3389020" y="126586"/>
                  <a:pt x="3397563" y="116804"/>
                  <a:pt x="3394352" y="131671"/>
                </a:cubicBezTo>
                <a:cubicBezTo>
                  <a:pt x="3406102" y="131485"/>
                  <a:pt x="3429770" y="120938"/>
                  <a:pt x="3448218" y="118229"/>
                </a:cubicBezTo>
                <a:lnTo>
                  <a:pt x="3505047" y="115412"/>
                </a:lnTo>
                <a:lnTo>
                  <a:pt x="3521767" y="111071"/>
                </a:lnTo>
                <a:cubicBezTo>
                  <a:pt x="3526335" y="108877"/>
                  <a:pt x="3582156" y="117732"/>
                  <a:pt x="3585137" y="114371"/>
                </a:cubicBezTo>
                <a:cubicBezTo>
                  <a:pt x="3638265" y="102098"/>
                  <a:pt x="3633789" y="98565"/>
                  <a:pt x="3690293" y="98301"/>
                </a:cubicBezTo>
                <a:cubicBezTo>
                  <a:pt x="3782197" y="112746"/>
                  <a:pt x="3826738" y="92943"/>
                  <a:pt x="3867818" y="88985"/>
                </a:cubicBezTo>
                <a:cubicBezTo>
                  <a:pt x="3943777" y="81477"/>
                  <a:pt x="3990501" y="75194"/>
                  <a:pt x="4091337" y="70813"/>
                </a:cubicBezTo>
                <a:cubicBezTo>
                  <a:pt x="4154422" y="62932"/>
                  <a:pt x="4217060" y="45734"/>
                  <a:pt x="4246332" y="41697"/>
                </a:cubicBezTo>
                <a:cubicBezTo>
                  <a:pt x="4253308" y="42804"/>
                  <a:pt x="4260125" y="44606"/>
                  <a:pt x="4266975" y="46592"/>
                </a:cubicBezTo>
                <a:lnTo>
                  <a:pt x="4270566" y="47620"/>
                </a:lnTo>
                <a:lnTo>
                  <a:pt x="4288964" y="52766"/>
                </a:lnTo>
                <a:lnTo>
                  <a:pt x="4365137" y="51783"/>
                </a:lnTo>
                <a:lnTo>
                  <a:pt x="4430546" y="44555"/>
                </a:lnTo>
                <a:lnTo>
                  <a:pt x="4444136" y="39567"/>
                </a:lnTo>
                <a:lnTo>
                  <a:pt x="4534039" y="31604"/>
                </a:lnTo>
                <a:lnTo>
                  <a:pt x="4560448" y="25231"/>
                </a:lnTo>
                <a:lnTo>
                  <a:pt x="4568006" y="25970"/>
                </a:lnTo>
                <a:cubicBezTo>
                  <a:pt x="4580278" y="23866"/>
                  <a:pt x="4594878" y="14904"/>
                  <a:pt x="4595497" y="22958"/>
                </a:cubicBezTo>
                <a:lnTo>
                  <a:pt x="4608623" y="18108"/>
                </a:lnTo>
                <a:lnTo>
                  <a:pt x="4623942" y="22251"/>
                </a:lnTo>
                <a:cubicBezTo>
                  <a:pt x="4633227" y="23117"/>
                  <a:pt x="4655429" y="23973"/>
                  <a:pt x="4664336" y="23306"/>
                </a:cubicBezTo>
                <a:lnTo>
                  <a:pt x="4677385" y="18246"/>
                </a:lnTo>
                <a:lnTo>
                  <a:pt x="4698143" y="18036"/>
                </a:lnTo>
                <a:cubicBezTo>
                  <a:pt x="4710347" y="18931"/>
                  <a:pt x="4736189" y="22441"/>
                  <a:pt x="4750609" y="23611"/>
                </a:cubicBezTo>
                <a:cubicBezTo>
                  <a:pt x="4764270" y="27424"/>
                  <a:pt x="4774858" y="29782"/>
                  <a:pt x="4784658" y="25057"/>
                </a:cubicBezTo>
                <a:cubicBezTo>
                  <a:pt x="4804708" y="29613"/>
                  <a:pt x="4822811" y="48263"/>
                  <a:pt x="4847558" y="38726"/>
                </a:cubicBezTo>
                <a:cubicBezTo>
                  <a:pt x="4868304" y="42993"/>
                  <a:pt x="4867190" y="47939"/>
                  <a:pt x="4909134" y="50659"/>
                </a:cubicBezTo>
                <a:cubicBezTo>
                  <a:pt x="4945026" y="52455"/>
                  <a:pt x="5063406" y="54096"/>
                  <a:pt x="5099219" y="55050"/>
                </a:cubicBezTo>
                <a:cubicBezTo>
                  <a:pt x="5145195" y="57873"/>
                  <a:pt x="5163254" y="65473"/>
                  <a:pt x="5184992" y="67596"/>
                </a:cubicBezTo>
                <a:cubicBezTo>
                  <a:pt x="5206728" y="69720"/>
                  <a:pt x="5195578" y="65687"/>
                  <a:pt x="5229637" y="67789"/>
                </a:cubicBezTo>
                <a:cubicBezTo>
                  <a:pt x="5263695" y="69892"/>
                  <a:pt x="5345217" y="78854"/>
                  <a:pt x="5389346" y="80211"/>
                </a:cubicBezTo>
                <a:cubicBezTo>
                  <a:pt x="5425889" y="83191"/>
                  <a:pt x="5461943" y="84751"/>
                  <a:pt x="5494414" y="75926"/>
                </a:cubicBezTo>
                <a:lnTo>
                  <a:pt x="5528443" y="77206"/>
                </a:lnTo>
                <a:cubicBezTo>
                  <a:pt x="5582723" y="71370"/>
                  <a:pt x="5638917" y="68385"/>
                  <a:pt x="5684939" y="50269"/>
                </a:cubicBezTo>
                <a:cubicBezTo>
                  <a:pt x="5724389" y="45804"/>
                  <a:pt x="5737860" y="52916"/>
                  <a:pt x="5765146" y="50414"/>
                </a:cubicBezTo>
                <a:cubicBezTo>
                  <a:pt x="5792695" y="43060"/>
                  <a:pt x="5827352" y="38097"/>
                  <a:pt x="5848655" y="35257"/>
                </a:cubicBezTo>
                <a:lnTo>
                  <a:pt x="5930656" y="30131"/>
                </a:lnTo>
                <a:lnTo>
                  <a:pt x="6124150" y="31679"/>
                </a:lnTo>
                <a:cubicBezTo>
                  <a:pt x="6138131" y="22216"/>
                  <a:pt x="6167730" y="4075"/>
                  <a:pt x="6189199" y="588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E0EEBF-E287-ADF6-2C44-2876BED86E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  <p:pic>
        <p:nvPicPr>
          <p:cNvPr id="6" name="Graphic 5" descr="Question Mark with solid fill">
            <a:extLst>
              <a:ext uri="{FF2B5EF4-FFF2-40B4-BE49-F238E27FC236}">
                <a16:creationId xmlns:a16="http://schemas.microsoft.com/office/drawing/2014/main" id="{416F3CCB-6833-BEED-8C41-6D6DC0CBA20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37069" y="1442719"/>
            <a:ext cx="3972561" cy="397256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56E283D-14A0-3F24-E91E-CCA441DCD708}"/>
              </a:ext>
            </a:extLst>
          </p:cNvPr>
          <p:cNvSpPr txBox="1"/>
          <p:nvPr/>
        </p:nvSpPr>
        <p:spPr>
          <a:xfrm>
            <a:off x="1422400" y="2036311"/>
            <a:ext cx="4432300" cy="2785378"/>
          </a:xfrm>
          <a:prstGeom prst="rect">
            <a:avLst/>
          </a:prstGeom>
          <a:solidFill>
            <a:srgbClr val="CFB87C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500" dirty="0"/>
              <a:t>If a deadline is missed, </a:t>
            </a:r>
            <a:r>
              <a:rPr lang="en-US" sz="2500" b="1" u="sng" dirty="0"/>
              <a:t>continue to send documents</a:t>
            </a:r>
            <a:r>
              <a:rPr lang="en-US" sz="2500" b="1" dirty="0"/>
              <a:t> </a:t>
            </a:r>
            <a:r>
              <a:rPr lang="en-US" sz="2500" dirty="0"/>
              <a:t>to the PSC. Processing will  continue after published deadlines but cannot </a:t>
            </a:r>
            <a:r>
              <a:rPr lang="en-US" sz="2500" i="1" dirty="0"/>
              <a:t>guarantee</a:t>
            </a:r>
            <a:r>
              <a:rPr lang="en-US" sz="2500" dirty="0"/>
              <a:t> payment/posting will occur by FYE. </a:t>
            </a:r>
          </a:p>
        </p:txBody>
      </p:sp>
    </p:spTree>
    <p:extLst>
      <p:ext uri="{BB962C8B-B14F-4D97-AF65-F5344CB8AC3E}">
        <p14:creationId xmlns:p14="http://schemas.microsoft.com/office/powerpoint/2010/main" val="3819028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671" y="78375"/>
            <a:ext cx="9543405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Purchasing Deadlines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465C1-A17A-AD59-8EC5-74AF1112D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275" y="1267097"/>
            <a:ext cx="11579670" cy="5590899"/>
          </a:xfrm>
        </p:spPr>
        <p:txBody>
          <a:bodyPr anchor="ctr">
            <a:noAutofit/>
          </a:bodyPr>
          <a:lstStyle/>
          <a:p>
            <a:r>
              <a:rPr lang="en-US" sz="2500" b="1" i="1" dirty="0"/>
              <a:t>February 1, 2026</a:t>
            </a:r>
          </a:p>
          <a:p>
            <a:pPr marL="714375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Last day to submit </a:t>
            </a:r>
            <a:r>
              <a:rPr lang="en-US" sz="2000" b="1" dirty="0"/>
              <a:t>REQUESTS FOR PROPOSALS</a:t>
            </a:r>
            <a:r>
              <a:rPr lang="en-US" sz="2000" dirty="0"/>
              <a:t> </a:t>
            </a:r>
            <a:r>
              <a:rPr lang="en-US" sz="1500" dirty="0"/>
              <a:t>($500,000 and up)</a:t>
            </a:r>
            <a:r>
              <a:rPr lang="en-US" sz="2000" dirty="0"/>
              <a:t> </a:t>
            </a:r>
            <a:r>
              <a:rPr lang="en-US" sz="1500" dirty="0"/>
              <a:t>to ensure the order is processed and paid using FY26 funds</a:t>
            </a:r>
          </a:p>
          <a:p>
            <a:r>
              <a:rPr lang="en-US" sz="2500" b="1" i="1" dirty="0"/>
              <a:t>March 1, 2026</a:t>
            </a:r>
            <a:endParaRPr lang="en-US" sz="500" b="1" i="1" dirty="0"/>
          </a:p>
          <a:p>
            <a:pPr marL="714375" lvl="1" indent="-342900">
              <a:buFont typeface="Wingdings" panose="05000000000000000000" pitchFamily="2" charset="2"/>
              <a:buChar char="ü"/>
            </a:pPr>
            <a:r>
              <a:rPr lang="en-US" sz="2000" dirty="0"/>
              <a:t>Last day to submit for </a:t>
            </a:r>
            <a:r>
              <a:rPr lang="en-US" sz="2000" b="1" dirty="0"/>
              <a:t>DOCUMENTED QUOTES</a:t>
            </a:r>
            <a:r>
              <a:rPr lang="en-US" sz="2000" dirty="0"/>
              <a:t> </a:t>
            </a:r>
            <a:r>
              <a:rPr lang="en-US" sz="1500" dirty="0"/>
              <a:t>($250,001 to $499,999)</a:t>
            </a:r>
            <a:r>
              <a:rPr lang="en-US" sz="2000" dirty="0"/>
              <a:t> </a:t>
            </a:r>
            <a:r>
              <a:rPr lang="en-US" sz="1500" dirty="0"/>
              <a:t>to ensure the order is processed and paid using FY26 funds</a:t>
            </a:r>
            <a:endParaRPr lang="en-US" sz="500" dirty="0"/>
          </a:p>
          <a:p>
            <a:pPr marL="747713" lvl="1" indent="-342900"/>
            <a:endParaRPr lang="en-US" sz="500" dirty="0">
              <a:solidFill>
                <a:schemeClr val="bg1">
                  <a:lumMod val="50000"/>
                </a:schemeClr>
              </a:solidFill>
            </a:endParaRPr>
          </a:p>
          <a:p>
            <a:pPr marL="228600" lvl="1"/>
            <a:r>
              <a:rPr lang="en-US" sz="2500" b="1" i="1" dirty="0">
                <a:solidFill>
                  <a:schemeClr val="tx1"/>
                </a:solidFill>
              </a:rPr>
              <a:t>May 1, 2026</a:t>
            </a:r>
            <a:endParaRPr lang="en-US" sz="500" b="1" i="1" dirty="0">
              <a:solidFill>
                <a:schemeClr val="tx1"/>
              </a:solidFill>
            </a:endParaRPr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</a:rPr>
              <a:t>Last day to submit requisitions </a:t>
            </a:r>
            <a:r>
              <a:rPr lang="en-US" sz="2000" b="1" u="sng" dirty="0">
                <a:solidFill>
                  <a:schemeClr val="tx1"/>
                </a:solidFill>
              </a:rPr>
              <a:t>with</a:t>
            </a:r>
            <a:r>
              <a:rPr lang="en-US" sz="2000" dirty="0">
                <a:solidFill>
                  <a:schemeClr val="tx1"/>
                </a:solidFill>
              </a:rPr>
              <a:t> contracts and/or supplier terms and conditions to ensure the order is processed and paid using FY26 funds (security and compliance reviews must be completed, suppliers must be responsive)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>
              <a:solidFill>
                <a:schemeClr val="tx1"/>
              </a:solidFill>
            </a:endParaRPr>
          </a:p>
          <a:p>
            <a:pPr marL="228600" lvl="1"/>
            <a:r>
              <a:rPr lang="en-US" sz="2500" b="1" i="1" dirty="0">
                <a:solidFill>
                  <a:schemeClr val="tx1"/>
                </a:solidFill>
              </a:rPr>
              <a:t>May 15, 2026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tx1"/>
                </a:solidFill>
              </a:rPr>
              <a:t>Last day to submit requisitions </a:t>
            </a:r>
            <a:r>
              <a:rPr lang="en-US" sz="2000" b="1" u="sng" dirty="0">
                <a:solidFill>
                  <a:schemeClr val="tx1"/>
                </a:solidFill>
              </a:rPr>
              <a:t>without</a:t>
            </a:r>
            <a:r>
              <a:rPr lang="en-US" sz="2000" dirty="0">
                <a:solidFill>
                  <a:schemeClr val="tx1"/>
                </a:solidFill>
              </a:rPr>
              <a:t> contracts and/or supplier terms and conditions to ensure the order is processed and paid using FY26 funds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dirty="0"/>
              <a:t>Last day to submit change orders </a:t>
            </a:r>
            <a:r>
              <a:rPr lang="en-US" i="1" dirty="0"/>
              <a:t>for total amount increases, date or data changes that result in contract amendments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dirty="0"/>
              <a:t>Last day to submit small dollar contract requests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Shopping cart outline">
            <a:extLst>
              <a:ext uri="{FF2B5EF4-FFF2-40B4-BE49-F238E27FC236}">
                <a16:creationId xmlns:a16="http://schemas.microsoft.com/office/drawing/2014/main" id="{AC21EE5C-8EB2-16CF-DA43-C61C88D1238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027178" y="78375"/>
            <a:ext cx="1328360" cy="1328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54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671" y="198531"/>
            <a:ext cx="9543405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Supplier Support Deadlines</a:t>
            </a:r>
          </a:p>
        </p:txBody>
      </p:sp>
      <p:pic>
        <p:nvPicPr>
          <p:cNvPr id="5" name="Graphic 4" descr="Kiosk with solid fill">
            <a:extLst>
              <a:ext uri="{FF2B5EF4-FFF2-40B4-BE49-F238E27FC236}">
                <a16:creationId xmlns:a16="http://schemas.microsoft.com/office/drawing/2014/main" id="{09E86286-2336-693B-AFDA-8F77B8CC901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205763" y="1006258"/>
            <a:ext cx="1288984" cy="1288984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02587BF-B18E-E2FE-CB85-BF1BED3A5EC0}"/>
              </a:ext>
            </a:extLst>
          </p:cNvPr>
          <p:cNvSpPr txBox="1">
            <a:spLocks/>
          </p:cNvSpPr>
          <p:nvPr/>
        </p:nvSpPr>
        <p:spPr>
          <a:xfrm>
            <a:off x="357891" y="1219200"/>
            <a:ext cx="7331765" cy="4699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Friday, June 5, 2026 (deadline at 6pm)</a:t>
            </a:r>
            <a:endParaRPr lang="en-US" sz="3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3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b="1" i="1" dirty="0"/>
              <a:t>For </a:t>
            </a:r>
            <a:r>
              <a:rPr lang="en-US" sz="2500" b="1" i="1" dirty="0">
                <a:solidFill>
                  <a:srgbClr val="CFB87C"/>
                </a:solidFill>
              </a:rPr>
              <a:t>CU Marketplace Suppliers</a:t>
            </a:r>
            <a:r>
              <a:rPr lang="en-US" sz="2500" dirty="0"/>
              <a:t>, last day to  submit information to</a:t>
            </a:r>
            <a:r>
              <a:rPr lang="en-US" dirty="0"/>
              <a:t>:</a:t>
            </a:r>
          </a:p>
          <a:p>
            <a:pPr marL="1171575" lvl="3" indent="-342900">
              <a:buFont typeface="Courier New" panose="02070309020205020404" pitchFamily="49" charset="0"/>
              <a:buChar char="o"/>
            </a:pPr>
            <a:r>
              <a:rPr lang="en-US" sz="2100" dirty="0"/>
              <a:t>Request a new supplier set-up </a:t>
            </a:r>
            <a:r>
              <a:rPr lang="en-US" sz="2100" b="1" dirty="0"/>
              <a:t>in CU Marketplace</a:t>
            </a:r>
          </a:p>
          <a:p>
            <a:pPr marL="1628775" lvl="4" indent="-342900">
              <a:buFont typeface="Wingdings" panose="05000000000000000000" pitchFamily="2" charset="2"/>
              <a:buChar char="§"/>
            </a:pPr>
            <a:r>
              <a:rPr lang="en-US" sz="2100" dirty="0"/>
              <a:t>Use “Request New Supplier” form in                         CU Marketplace</a:t>
            </a:r>
          </a:p>
          <a:p>
            <a:pPr marL="1171575" lvl="3" indent="-342900">
              <a:buFont typeface="Courier New" panose="02070309020205020404" pitchFamily="49" charset="0"/>
              <a:buChar char="o"/>
            </a:pPr>
            <a:r>
              <a:rPr lang="en-US" sz="2100" dirty="0"/>
              <a:t>Update an existing supplier record </a:t>
            </a:r>
            <a:r>
              <a:rPr lang="en-US" sz="2100" b="1" dirty="0"/>
              <a:t>in CU Marketplace</a:t>
            </a:r>
          </a:p>
          <a:p>
            <a:pPr marL="1628775" lvl="4" indent="-342900">
              <a:buFont typeface="Wingdings" panose="05000000000000000000" pitchFamily="2" charset="2"/>
              <a:buChar char="§"/>
            </a:pPr>
            <a:r>
              <a:rPr lang="en-US" sz="2100" dirty="0"/>
              <a:t>Suppliers are encouraged to update                         their own records through the                                         </a:t>
            </a:r>
            <a:r>
              <a:rPr lang="en-US" sz="2100" dirty="0">
                <a:hlinkClick r:id="rId3"/>
              </a:rPr>
              <a:t>CU Marketplace self-service portal</a:t>
            </a:r>
            <a:endParaRPr lang="en-US" sz="2100" dirty="0"/>
          </a:p>
          <a:p>
            <a:pPr marL="1628775" lvl="4" indent="-342900">
              <a:buFont typeface="Wingdings" panose="05000000000000000000" pitchFamily="2" charset="2"/>
              <a:buChar char="§"/>
            </a:pPr>
            <a:r>
              <a:rPr lang="en-US" sz="2100" dirty="0"/>
              <a:t>Address changes can be sent to </a:t>
            </a:r>
            <a:r>
              <a:rPr lang="en-US" sz="2100" dirty="0">
                <a:hlinkClick r:id="rId4"/>
              </a:rPr>
              <a:t>CUSupplier@cu.edu</a:t>
            </a:r>
            <a:r>
              <a:rPr lang="en-US" sz="2100" dirty="0"/>
              <a:t>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5162930-73C5-BEB0-018B-5216451F0E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521" y="3011806"/>
            <a:ext cx="5032424" cy="364766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3B6C829-9DC6-E177-91B2-32815636964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392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C6D552A-797C-E6DD-FF22-E72B44D49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F8942-6E83-C443-B1DA-3B2E65B05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671" y="198531"/>
            <a:ext cx="9543405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Supplier Support Deadlines</a:t>
            </a:r>
          </a:p>
        </p:txBody>
      </p:sp>
      <p:pic>
        <p:nvPicPr>
          <p:cNvPr id="5" name="Graphic 4" descr="Kiosk with solid fill">
            <a:extLst>
              <a:ext uri="{FF2B5EF4-FFF2-40B4-BE49-F238E27FC236}">
                <a16:creationId xmlns:a16="http://schemas.microsoft.com/office/drawing/2014/main" id="{13D3BDB1-5D96-6CF5-E7DA-0A7AB756CEE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205763" y="1006258"/>
            <a:ext cx="1288984" cy="1288984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B73C371-CA0F-532C-8407-503A007A4EFB}"/>
              </a:ext>
            </a:extLst>
          </p:cNvPr>
          <p:cNvSpPr txBox="1">
            <a:spLocks/>
          </p:cNvSpPr>
          <p:nvPr/>
        </p:nvSpPr>
        <p:spPr>
          <a:xfrm>
            <a:off x="357891" y="1219200"/>
            <a:ext cx="9687809" cy="4699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Friday, June 12, 2026 (deadline at 6pm)</a:t>
            </a:r>
            <a:endParaRPr lang="en-US" sz="3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3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b="1" i="1" dirty="0"/>
              <a:t>For </a:t>
            </a:r>
            <a:r>
              <a:rPr lang="en-US" sz="2500" b="1" i="1" dirty="0">
                <a:solidFill>
                  <a:srgbClr val="CFB87C"/>
                </a:solidFill>
              </a:rPr>
              <a:t>non-CU Marketplace Suppliers</a:t>
            </a:r>
            <a:r>
              <a:rPr lang="en-US" sz="2500" dirty="0"/>
              <a:t>, last day to  submit information to</a:t>
            </a:r>
            <a:r>
              <a:rPr lang="en-US" dirty="0"/>
              <a:t>:</a:t>
            </a:r>
          </a:p>
          <a:p>
            <a:pPr marL="1171575" lvl="3" indent="-342900">
              <a:buFont typeface="Courier New" panose="02070309020205020404" pitchFamily="49" charset="0"/>
              <a:buChar char="o"/>
            </a:pPr>
            <a:r>
              <a:rPr lang="en-US" sz="2100" dirty="0"/>
              <a:t>Request a new supplier set-up</a:t>
            </a:r>
            <a:endParaRPr lang="en-US" sz="2100" b="1" dirty="0"/>
          </a:p>
          <a:p>
            <a:pPr marL="1628775" lvl="4" indent="-342900">
              <a:buFont typeface="Courier New" panose="02070309020205020404" pitchFamily="49" charset="0"/>
              <a:buChar char="o"/>
            </a:pPr>
            <a:r>
              <a:rPr lang="en-US" sz="2100" dirty="0"/>
              <a:t>Include W9/W8BEN with paper form submission (PA, SSP, NRI)</a:t>
            </a:r>
          </a:p>
          <a:p>
            <a:pPr marL="1171575" lvl="3" indent="-342900">
              <a:buFont typeface="Courier New" panose="02070309020205020404" pitchFamily="49" charset="0"/>
              <a:buChar char="o"/>
            </a:pPr>
            <a:r>
              <a:rPr lang="en-US" sz="2100" dirty="0"/>
              <a:t>Update existing supplier </a:t>
            </a:r>
            <a:r>
              <a:rPr lang="en-US" sz="2100" dirty="0">
                <a:highlight>
                  <a:srgbClr val="00FFFF"/>
                </a:highlight>
              </a:rPr>
              <a:t>record by emailing…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C20F6CA-2CD3-8990-8B7E-0CABEDAA73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306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606" y="159057"/>
            <a:ext cx="9543405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Payable Services Deadlines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3B6C829-9DC6-E177-91B2-328156369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22BA2B2-106D-A889-9446-B800C8ABA7A0}"/>
              </a:ext>
            </a:extLst>
          </p:cNvPr>
          <p:cNvSpPr txBox="1">
            <a:spLocks/>
          </p:cNvSpPr>
          <p:nvPr/>
        </p:nvSpPr>
        <p:spPr>
          <a:xfrm>
            <a:off x="777606" y="1130157"/>
            <a:ext cx="10915957" cy="47580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Friday, June 12, 2026 (deadline at 6pm)</a:t>
            </a:r>
          </a:p>
          <a:p>
            <a:pPr marL="0" lvl="1" indent="0">
              <a:buNone/>
            </a:pPr>
            <a:r>
              <a:rPr lang="en-US" sz="2900" b="1" i="1" dirty="0"/>
              <a:t>	</a:t>
            </a:r>
            <a:r>
              <a:rPr lang="en-US" sz="2500" b="1" i="1" dirty="0"/>
              <a:t>To ensure </a:t>
            </a:r>
            <a:r>
              <a:rPr lang="en-US" sz="2500" b="1" i="1" u="sng" dirty="0"/>
              <a:t>payment</a:t>
            </a:r>
            <a:r>
              <a:rPr lang="en-US" sz="2500" b="1" i="1" dirty="0"/>
              <a:t> in FY26</a:t>
            </a:r>
            <a:endParaRPr lang="en-US" sz="500" b="1" i="1" dirty="0"/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Last day to submit all “paper” forms</a:t>
            </a:r>
            <a:r>
              <a:rPr lang="en-US" dirty="0"/>
              <a:t>:</a:t>
            </a:r>
          </a:p>
          <a:p>
            <a:pPr marL="1628775" lvl="4" indent="-342900">
              <a:buFont typeface="Wingdings" panose="05000000000000000000" pitchFamily="2" charset="2"/>
              <a:buChar char="§"/>
            </a:pPr>
            <a:r>
              <a:rPr lang="en-US" sz="2200" b="1" dirty="0"/>
              <a:t>Payment Authorization (PA) form</a:t>
            </a:r>
          </a:p>
          <a:p>
            <a:pPr marL="1628775" lvl="4" indent="-342900">
              <a:buFont typeface="Wingdings" panose="05000000000000000000" pitchFamily="2" charset="2"/>
              <a:buChar char="§"/>
            </a:pPr>
            <a:r>
              <a:rPr lang="en-US" sz="2200" b="1" dirty="0"/>
              <a:t>Study Subject Payment (SSP) form</a:t>
            </a:r>
          </a:p>
          <a:p>
            <a:pPr marL="1628775" lvl="4" indent="-342900">
              <a:buFont typeface="Wingdings" panose="05000000000000000000" pitchFamily="2" charset="2"/>
              <a:buChar char="§"/>
            </a:pPr>
            <a:r>
              <a:rPr lang="en-US" sz="2200" b="1" dirty="0"/>
              <a:t>Non-Employee Reimbursement-International (NRI) form</a:t>
            </a:r>
          </a:p>
          <a:p>
            <a:pPr marL="1171575" lvl="3" indent="-342900">
              <a:buFont typeface="Courier New" panose="02070309020205020404" pitchFamily="49" charset="0"/>
              <a:buChar char="o"/>
            </a:pPr>
            <a:r>
              <a:rPr lang="en-US" sz="2200" dirty="0"/>
              <a:t>Submit forms to </a:t>
            </a:r>
            <a:r>
              <a:rPr lang="en-US" sz="2200" dirty="0">
                <a:hlinkClick r:id="rId3"/>
              </a:rPr>
              <a:t>APInvoice@cu.edu</a:t>
            </a:r>
            <a:r>
              <a:rPr lang="en-US" sz="2200" dirty="0"/>
              <a:t> </a:t>
            </a:r>
          </a:p>
          <a:p>
            <a:pPr marL="1171575" lvl="3" indent="-342900">
              <a:buFont typeface="Courier New" panose="02070309020205020404" pitchFamily="49" charset="0"/>
              <a:buChar char="o"/>
            </a:pPr>
            <a:r>
              <a:rPr lang="en-US" sz="2200" dirty="0"/>
              <a:t>Include all required documentation/attachments</a:t>
            </a:r>
          </a:p>
          <a:p>
            <a:pPr marL="1171575" lvl="3" indent="-342900">
              <a:buFont typeface="Courier New" panose="02070309020205020404" pitchFamily="49" charset="0"/>
              <a:buChar char="o"/>
            </a:pPr>
            <a:r>
              <a:rPr lang="en-US" sz="2200" dirty="0"/>
              <a:t>Fill out forms completely, including ALL signatures</a:t>
            </a:r>
          </a:p>
          <a:p>
            <a:pPr marL="1171575" lvl="3" indent="-342900">
              <a:buFont typeface="Courier New" panose="02070309020205020404" pitchFamily="49" charset="0"/>
              <a:buChar char="o"/>
            </a:pPr>
            <a:r>
              <a:rPr lang="en-US" sz="2200" dirty="0"/>
              <a:t>Include W-9/W-8 form when submitting for payment, if applicable</a:t>
            </a:r>
            <a:endParaRPr lang="en-US" sz="400" dirty="0"/>
          </a:p>
          <a:p>
            <a:pPr marL="1171575" lvl="3" indent="-342900">
              <a:buFont typeface="Courier New" panose="02070309020205020404" pitchFamily="49" charset="0"/>
              <a:buChar char="o"/>
            </a:pPr>
            <a:endParaRPr lang="en-US" sz="400" dirty="0"/>
          </a:p>
          <a:p>
            <a:pPr marL="828675" lvl="2" indent="-457200">
              <a:buFont typeface="Wingdings" panose="05000000000000000000" pitchFamily="2" charset="2"/>
              <a:buChar char="ü"/>
            </a:pPr>
            <a:r>
              <a:rPr lang="en-US" sz="2600" dirty="0"/>
              <a:t>Last day to request a </a:t>
            </a:r>
            <a:r>
              <a:rPr lang="en-US" sz="2600" b="1" dirty="0"/>
              <a:t>new supplier setup for paper form payments</a:t>
            </a:r>
            <a:endParaRPr lang="en-US" sz="2400" b="1" dirty="0"/>
          </a:p>
        </p:txBody>
      </p:sp>
      <p:pic>
        <p:nvPicPr>
          <p:cNvPr id="11" name="Graphic 10" descr="Document with solid fill">
            <a:extLst>
              <a:ext uri="{FF2B5EF4-FFF2-40B4-BE49-F238E27FC236}">
                <a16:creationId xmlns:a16="http://schemas.microsoft.com/office/drawing/2014/main" id="{A31E0B3E-037D-DFF1-BEF0-D43138A73F1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231780" y="703902"/>
            <a:ext cx="1182614" cy="1182614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C479EDA-625F-B3A6-C5F1-39ED30609053}"/>
              </a:ext>
            </a:extLst>
          </p:cNvPr>
          <p:cNvSpPr/>
          <p:nvPr/>
        </p:nvSpPr>
        <p:spPr>
          <a:xfrm>
            <a:off x="7581797" y="5335466"/>
            <a:ext cx="3832597" cy="482808"/>
          </a:xfrm>
          <a:prstGeom prst="rect">
            <a:avLst/>
          </a:prstGeom>
          <a:noFill/>
          <a:ln w="28575">
            <a:solidFill>
              <a:srgbClr val="CFB87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346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606" y="486848"/>
            <a:ext cx="9543405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Payable Services Deadlines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3B6C829-9DC6-E177-91B2-328156369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22BA2B2-106D-A889-9446-B800C8ABA7A0}"/>
              </a:ext>
            </a:extLst>
          </p:cNvPr>
          <p:cNvSpPr txBox="1">
            <a:spLocks/>
          </p:cNvSpPr>
          <p:nvPr/>
        </p:nvSpPr>
        <p:spPr>
          <a:xfrm>
            <a:off x="1463039" y="1457397"/>
            <a:ext cx="8857971" cy="44308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Friday, June 12, 2026 (deadline at 6pm)</a:t>
            </a:r>
          </a:p>
          <a:p>
            <a:pPr marL="0" lvl="1" indent="0">
              <a:buNone/>
            </a:pPr>
            <a:r>
              <a:rPr lang="en-US" sz="2900" b="1" i="1" dirty="0"/>
              <a:t>	</a:t>
            </a:r>
            <a:r>
              <a:rPr lang="en-US" sz="2500" b="1" i="1" dirty="0"/>
              <a:t>To ensure </a:t>
            </a:r>
            <a:r>
              <a:rPr lang="en-US" sz="2500" b="1" i="1" u="sng" dirty="0"/>
              <a:t>payment</a:t>
            </a:r>
            <a:r>
              <a:rPr lang="en-US" sz="2500" b="1" i="1" dirty="0"/>
              <a:t> in FY26</a:t>
            </a:r>
            <a:endParaRPr lang="en-US" sz="500" b="1" i="1" dirty="0"/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Last day to submit </a:t>
            </a:r>
            <a:r>
              <a:rPr lang="en-US" sz="2500" b="1" dirty="0"/>
              <a:t>PO/SPO/BPO Invoices</a:t>
            </a:r>
            <a:endParaRPr lang="en-US" b="1" dirty="0"/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Send to </a:t>
            </a:r>
            <a:r>
              <a:rPr lang="en-US" sz="2100" dirty="0">
                <a:hlinkClick r:id="rId3"/>
              </a:rPr>
              <a:t>APInvoice@cu.edu</a:t>
            </a:r>
            <a:r>
              <a:rPr lang="en-US" sz="2100" dirty="0"/>
              <a:t> 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Payments are subject to payment terms (typically N30)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300" dirty="0"/>
              <a:t>Last day to provide campus approval for </a:t>
            </a:r>
            <a:r>
              <a:rPr lang="en-US" sz="2300" b="1" dirty="0"/>
              <a:t>Payment Vouchers </a:t>
            </a:r>
            <a:r>
              <a:rPr lang="en-US" sz="2300" dirty="0"/>
              <a:t>in CU Marketplace (N00)</a:t>
            </a:r>
          </a:p>
          <a:p>
            <a:pPr marL="714375" lvl="2" indent="-342900">
              <a:buFont typeface="Wingdings" panose="05000000000000000000" pitchFamily="2" charset="2"/>
              <a:buChar char="ü"/>
            </a:pPr>
            <a:endParaRPr lang="en-US" sz="500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300" dirty="0"/>
              <a:t>CU Marketplace invoice/voucher payments </a:t>
            </a:r>
            <a:r>
              <a:rPr lang="en-US" sz="2300" b="1" u="sng" dirty="0"/>
              <a:t>are</a:t>
            </a:r>
            <a:r>
              <a:rPr lang="en-US" sz="2300" b="1" dirty="0"/>
              <a:t> </a:t>
            </a:r>
            <a:r>
              <a:rPr lang="en-US" sz="2300" dirty="0"/>
              <a:t>included in the accrual process</a:t>
            </a:r>
          </a:p>
        </p:txBody>
      </p:sp>
      <p:pic>
        <p:nvPicPr>
          <p:cNvPr id="4" name="Graphic 3" descr="Bank check with solid fill">
            <a:extLst>
              <a:ext uri="{FF2B5EF4-FFF2-40B4-BE49-F238E27FC236}">
                <a16:creationId xmlns:a16="http://schemas.microsoft.com/office/drawing/2014/main" id="{BE5639E8-E754-8632-5D61-455F53EC38C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22201" y="1253923"/>
            <a:ext cx="1392194" cy="1392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588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956" y="446474"/>
            <a:ext cx="10464135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Payable Services Deadlines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3B6C829-9DC6-E177-91B2-328156369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22BA2B2-106D-A889-9446-B800C8ABA7A0}"/>
              </a:ext>
            </a:extLst>
          </p:cNvPr>
          <p:cNvSpPr txBox="1">
            <a:spLocks/>
          </p:cNvSpPr>
          <p:nvPr/>
        </p:nvSpPr>
        <p:spPr>
          <a:xfrm>
            <a:off x="1333948" y="2196571"/>
            <a:ext cx="8857971" cy="28976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lvl="1"/>
            <a:r>
              <a:rPr lang="en-US" sz="2900" b="1" i="1" dirty="0"/>
              <a:t>Tuesday, June 30, 2026 (deadline at 12pm)</a:t>
            </a:r>
          </a:p>
          <a:p>
            <a:pPr marL="0" lvl="1" indent="0">
              <a:buNone/>
            </a:pPr>
            <a:endParaRPr lang="en-US" sz="500" b="1" i="1" dirty="0"/>
          </a:p>
          <a:p>
            <a:pPr marL="714375" lvl="2" indent="-342900">
              <a:buFont typeface="Wingdings" panose="05000000000000000000" pitchFamily="2" charset="2"/>
              <a:buChar char="ü"/>
            </a:pPr>
            <a:r>
              <a:rPr lang="en-US" sz="2500" dirty="0"/>
              <a:t>Last day to submit requests to </a:t>
            </a:r>
            <a:r>
              <a:rPr lang="en-US" sz="2500" b="1" dirty="0"/>
              <a:t>cancel AP checks</a:t>
            </a:r>
            <a:endParaRPr lang="en-US" sz="2300" b="1" dirty="0"/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Submit Warrant Adjustment (WA) form to PSC at </a:t>
            </a:r>
            <a:r>
              <a:rPr lang="en-US" sz="2100" dirty="0">
                <a:hlinkClick r:id="rId3"/>
              </a:rPr>
              <a:t>APInvoice@cu.edu</a:t>
            </a:r>
            <a:r>
              <a:rPr lang="en-US" sz="2100" dirty="0"/>
              <a:t> </a:t>
            </a:r>
          </a:p>
          <a:p>
            <a:pPr marL="1171575" lvl="3" indent="-342900">
              <a:buFont typeface="Wingdings" panose="05000000000000000000" pitchFamily="2" charset="2"/>
              <a:buChar char="§"/>
            </a:pPr>
            <a:r>
              <a:rPr lang="en-US" sz="2100" dirty="0"/>
              <a:t>Ensure WA form is </a:t>
            </a:r>
            <a:r>
              <a:rPr lang="en-US" sz="2100" b="1" dirty="0"/>
              <a:t>fully completed </a:t>
            </a:r>
            <a:r>
              <a:rPr lang="en-US" sz="2100" dirty="0"/>
              <a:t>and </a:t>
            </a:r>
            <a:r>
              <a:rPr lang="en-US" sz="2100" b="1" dirty="0"/>
              <a:t>fully signed</a:t>
            </a:r>
          </a:p>
        </p:txBody>
      </p:sp>
      <p:pic>
        <p:nvPicPr>
          <p:cNvPr id="9" name="Graphic 8" descr="Stop with solid fill">
            <a:extLst>
              <a:ext uri="{FF2B5EF4-FFF2-40B4-BE49-F238E27FC236}">
                <a16:creationId xmlns:a16="http://schemas.microsoft.com/office/drawing/2014/main" id="{AF4ACD13-5929-EF7D-8B70-22DB4B2DE9A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85912" y="1293265"/>
            <a:ext cx="1276297" cy="1276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282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9A36457-A5F4-4103-A443-02581C0918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C5FB7E8-B636-40FA-BE8D-48145C0F5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"/>
            <a:ext cx="12192000" cy="2295238"/>
          </a:xfrm>
          <a:custGeom>
            <a:avLst/>
            <a:gdLst>
              <a:gd name="connsiteX0" fmla="*/ 12160143 w 12192000"/>
              <a:gd name="connsiteY0" fmla="*/ 831692 h 2079137"/>
              <a:gd name="connsiteX1" fmla="*/ 12159112 w 12192000"/>
              <a:gd name="connsiteY1" fmla="*/ 833361 h 2079137"/>
              <a:gd name="connsiteX2" fmla="*/ 12158912 w 12192000"/>
              <a:gd name="connsiteY2" fmla="*/ 832430 h 2079137"/>
              <a:gd name="connsiteX3" fmla="*/ 0 w 12192000"/>
              <a:gd name="connsiteY3" fmla="*/ 0 h 2079137"/>
              <a:gd name="connsiteX4" fmla="*/ 12192000 w 12192000"/>
              <a:gd name="connsiteY4" fmla="*/ 0 h 2079137"/>
              <a:gd name="connsiteX5" fmla="*/ 12192000 w 12192000"/>
              <a:gd name="connsiteY5" fmla="*/ 558063 h 2079137"/>
              <a:gd name="connsiteX6" fmla="*/ 12189259 w 12192000"/>
              <a:gd name="connsiteY6" fmla="*/ 810508 h 2079137"/>
              <a:gd name="connsiteX7" fmla="*/ 12170847 w 12192000"/>
              <a:gd name="connsiteY7" fmla="*/ 825280 h 2079137"/>
              <a:gd name="connsiteX8" fmla="*/ 12160143 w 12192000"/>
              <a:gd name="connsiteY8" fmla="*/ 831692 h 2079137"/>
              <a:gd name="connsiteX9" fmla="*/ 12163806 w 12192000"/>
              <a:gd name="connsiteY9" fmla="*/ 825759 h 2079137"/>
              <a:gd name="connsiteX10" fmla="*/ 12056557 w 12192000"/>
              <a:gd name="connsiteY10" fmla="*/ 810176 h 2079137"/>
              <a:gd name="connsiteX11" fmla="*/ 11900316 w 12192000"/>
              <a:gd name="connsiteY11" fmla="*/ 789618 h 2079137"/>
              <a:gd name="connsiteX12" fmla="*/ 11791206 w 12192000"/>
              <a:gd name="connsiteY12" fmla="*/ 824176 h 2079137"/>
              <a:gd name="connsiteX13" fmla="*/ 11659257 w 12192000"/>
              <a:gd name="connsiteY13" fmla="*/ 800841 h 2079137"/>
              <a:gd name="connsiteX14" fmla="*/ 11569789 w 12192000"/>
              <a:gd name="connsiteY14" fmla="*/ 797135 h 2079137"/>
              <a:gd name="connsiteX15" fmla="*/ 11367885 w 12192000"/>
              <a:gd name="connsiteY15" fmla="*/ 791985 h 2079137"/>
              <a:gd name="connsiteX16" fmla="*/ 11174663 w 12192000"/>
              <a:gd name="connsiteY16" fmla="*/ 788721 h 2079137"/>
              <a:gd name="connsiteX17" fmla="*/ 11068220 w 12192000"/>
              <a:gd name="connsiteY17" fmla="*/ 786994 h 2079137"/>
              <a:gd name="connsiteX18" fmla="*/ 10893266 w 12192000"/>
              <a:gd name="connsiteY18" fmla="*/ 794013 h 2079137"/>
              <a:gd name="connsiteX19" fmla="*/ 10844025 w 12192000"/>
              <a:gd name="connsiteY19" fmla="*/ 789857 h 2079137"/>
              <a:gd name="connsiteX20" fmla="*/ 10814353 w 12192000"/>
              <a:gd name="connsiteY20" fmla="*/ 789010 h 2079137"/>
              <a:gd name="connsiteX21" fmla="*/ 10748393 w 12192000"/>
              <a:gd name="connsiteY21" fmla="*/ 806738 h 2079137"/>
              <a:gd name="connsiteX22" fmla="*/ 10468256 w 12192000"/>
              <a:gd name="connsiteY22" fmla="*/ 778733 h 2079137"/>
              <a:gd name="connsiteX23" fmla="*/ 10256131 w 12192000"/>
              <a:gd name="connsiteY23" fmla="*/ 788332 h 2079137"/>
              <a:gd name="connsiteX24" fmla="*/ 10177442 w 12192000"/>
              <a:gd name="connsiteY24" fmla="*/ 777371 h 2079137"/>
              <a:gd name="connsiteX25" fmla="*/ 10006086 w 12192000"/>
              <a:gd name="connsiteY25" fmla="*/ 792651 h 2079137"/>
              <a:gd name="connsiteX26" fmla="*/ 9952382 w 12192000"/>
              <a:gd name="connsiteY26" fmla="*/ 815411 h 2079137"/>
              <a:gd name="connsiteX27" fmla="*/ 9926457 w 12192000"/>
              <a:gd name="connsiteY27" fmla="*/ 827295 h 2079137"/>
              <a:gd name="connsiteX28" fmla="*/ 9843405 w 12192000"/>
              <a:gd name="connsiteY28" fmla="*/ 867046 h 2079137"/>
              <a:gd name="connsiteX29" fmla="*/ 9830866 w 12192000"/>
              <a:gd name="connsiteY29" fmla="*/ 875047 h 2079137"/>
              <a:gd name="connsiteX30" fmla="*/ 9801807 w 12192000"/>
              <a:gd name="connsiteY30" fmla="*/ 872272 h 2079137"/>
              <a:gd name="connsiteX31" fmla="*/ 9785653 w 12192000"/>
              <a:gd name="connsiteY31" fmla="*/ 861743 h 2079137"/>
              <a:gd name="connsiteX32" fmla="*/ 9781177 w 12192000"/>
              <a:gd name="connsiteY32" fmla="*/ 864820 h 2079137"/>
              <a:gd name="connsiteX33" fmla="*/ 9768640 w 12192000"/>
              <a:gd name="connsiteY33" fmla="*/ 869379 h 2079137"/>
              <a:gd name="connsiteX34" fmla="*/ 9712211 w 12192000"/>
              <a:gd name="connsiteY34" fmla="*/ 900283 h 2079137"/>
              <a:gd name="connsiteX35" fmla="*/ 9689465 w 12192000"/>
              <a:gd name="connsiteY35" fmla="*/ 899268 h 2079137"/>
              <a:gd name="connsiteX36" fmla="*/ 9600339 w 12192000"/>
              <a:gd name="connsiteY36" fmla="*/ 922112 h 2079137"/>
              <a:gd name="connsiteX37" fmla="*/ 9582850 w 12192000"/>
              <a:gd name="connsiteY37" fmla="*/ 925510 h 2079137"/>
              <a:gd name="connsiteX38" fmla="*/ 9549638 w 12192000"/>
              <a:gd name="connsiteY38" fmla="*/ 940845 h 2079137"/>
              <a:gd name="connsiteX39" fmla="*/ 9539471 w 12192000"/>
              <a:gd name="connsiteY39" fmla="*/ 941799 h 2079137"/>
              <a:gd name="connsiteX40" fmla="*/ 9505592 w 12192000"/>
              <a:gd name="connsiteY40" fmla="*/ 955533 h 2079137"/>
              <a:gd name="connsiteX41" fmla="*/ 9432569 w 12192000"/>
              <a:gd name="connsiteY41" fmla="*/ 985377 h 2079137"/>
              <a:gd name="connsiteX42" fmla="*/ 9414216 w 12192000"/>
              <a:gd name="connsiteY42" fmla="*/ 992655 h 2079137"/>
              <a:gd name="connsiteX43" fmla="*/ 9397106 w 12192000"/>
              <a:gd name="connsiteY43" fmla="*/ 992980 h 2079137"/>
              <a:gd name="connsiteX44" fmla="*/ 9305108 w 12192000"/>
              <a:gd name="connsiteY44" fmla="*/ 1007767 h 2079137"/>
              <a:gd name="connsiteX45" fmla="*/ 9282434 w 12192000"/>
              <a:gd name="connsiteY45" fmla="*/ 1007523 h 2079137"/>
              <a:gd name="connsiteX46" fmla="*/ 9271941 w 12192000"/>
              <a:gd name="connsiteY46" fmla="*/ 1002839 h 2079137"/>
              <a:gd name="connsiteX47" fmla="*/ 9238227 w 12192000"/>
              <a:gd name="connsiteY47" fmla="*/ 1017668 h 2079137"/>
              <a:gd name="connsiteX48" fmla="*/ 9184265 w 12192000"/>
              <a:gd name="connsiteY48" fmla="*/ 1031275 h 2079137"/>
              <a:gd name="connsiteX49" fmla="*/ 9159000 w 12192000"/>
              <a:gd name="connsiteY49" fmla="*/ 1039569 h 2079137"/>
              <a:gd name="connsiteX50" fmla="*/ 9137031 w 12192000"/>
              <a:gd name="connsiteY50" fmla="*/ 1038699 h 2079137"/>
              <a:gd name="connsiteX51" fmla="*/ 9015702 w 12192000"/>
              <a:gd name="connsiteY51" fmla="*/ 1051400 h 2079137"/>
              <a:gd name="connsiteX52" fmla="*/ 8971403 w 12192000"/>
              <a:gd name="connsiteY52" fmla="*/ 1040542 h 2079137"/>
              <a:gd name="connsiteX53" fmla="*/ 8961826 w 12192000"/>
              <a:gd name="connsiteY53" fmla="*/ 1045364 h 2079137"/>
              <a:gd name="connsiteX54" fmla="*/ 8888623 w 12192000"/>
              <a:gd name="connsiteY54" fmla="*/ 1053908 h 2079137"/>
              <a:gd name="connsiteX55" fmla="*/ 8841066 w 12192000"/>
              <a:gd name="connsiteY55" fmla="*/ 1060421 h 2079137"/>
              <a:gd name="connsiteX56" fmla="*/ 8752342 w 12192000"/>
              <a:gd name="connsiteY56" fmla="*/ 1080646 h 2079137"/>
              <a:gd name="connsiteX57" fmla="*/ 8699139 w 12192000"/>
              <a:gd name="connsiteY57" fmla="*/ 1087885 h 2079137"/>
              <a:gd name="connsiteX58" fmla="*/ 8667273 w 12192000"/>
              <a:gd name="connsiteY58" fmla="*/ 1092062 h 2079137"/>
              <a:gd name="connsiteX59" fmla="*/ 8586064 w 12192000"/>
              <a:gd name="connsiteY59" fmla="*/ 1114603 h 2079137"/>
              <a:gd name="connsiteX60" fmla="*/ 8460312 w 12192000"/>
              <a:gd name="connsiteY60" fmla="*/ 1179878 h 2079137"/>
              <a:gd name="connsiteX61" fmla="*/ 8419023 w 12192000"/>
              <a:gd name="connsiteY61" fmla="*/ 1191748 h 2079137"/>
              <a:gd name="connsiteX62" fmla="*/ 8410939 w 12192000"/>
              <a:gd name="connsiteY62" fmla="*/ 1189696 h 2079137"/>
              <a:gd name="connsiteX63" fmla="*/ 8362040 w 12192000"/>
              <a:gd name="connsiteY63" fmla="*/ 1220820 h 2079137"/>
              <a:gd name="connsiteX64" fmla="*/ 8273677 w 12192000"/>
              <a:gd name="connsiteY64" fmla="*/ 1236495 h 2079137"/>
              <a:gd name="connsiteX65" fmla="*/ 8204283 w 12192000"/>
              <a:gd name="connsiteY65" fmla="*/ 1243537 h 2079137"/>
              <a:gd name="connsiteX66" fmla="*/ 8166550 w 12192000"/>
              <a:gd name="connsiteY66" fmla="*/ 1249551 h 2079137"/>
              <a:gd name="connsiteX67" fmla="*/ 8137785 w 12192000"/>
              <a:gd name="connsiteY67" fmla="*/ 1251636 h 2079137"/>
              <a:gd name="connsiteX68" fmla="*/ 8071596 w 12192000"/>
              <a:gd name="connsiteY68" fmla="*/ 1269274 h 2079137"/>
              <a:gd name="connsiteX69" fmla="*/ 7964816 w 12192000"/>
              <a:gd name="connsiteY69" fmla="*/ 1303668 h 2079137"/>
              <a:gd name="connsiteX70" fmla="*/ 7941495 w 12192000"/>
              <a:gd name="connsiteY70" fmla="*/ 1309821 h 2079137"/>
              <a:gd name="connsiteX71" fmla="*/ 7919123 w 12192000"/>
              <a:gd name="connsiteY71" fmla="*/ 1310466 h 2079137"/>
              <a:gd name="connsiteX72" fmla="*/ 7911902 w 12192000"/>
              <a:gd name="connsiteY72" fmla="*/ 1306569 h 2079137"/>
              <a:gd name="connsiteX73" fmla="*/ 7898703 w 12192000"/>
              <a:gd name="connsiteY73" fmla="*/ 1309208 h 2079137"/>
              <a:gd name="connsiteX74" fmla="*/ 7894703 w 12192000"/>
              <a:gd name="connsiteY74" fmla="*/ 1308939 h 2079137"/>
              <a:gd name="connsiteX75" fmla="*/ 7872267 w 12192000"/>
              <a:gd name="connsiteY75" fmla="*/ 1308370 h 2079137"/>
              <a:gd name="connsiteX76" fmla="*/ 7836454 w 12192000"/>
              <a:gd name="connsiteY76" fmla="*/ 1331265 h 2079137"/>
              <a:gd name="connsiteX77" fmla="*/ 7782451 w 12192000"/>
              <a:gd name="connsiteY77" fmla="*/ 1339601 h 2079137"/>
              <a:gd name="connsiteX78" fmla="*/ 7542969 w 12192000"/>
              <a:gd name="connsiteY78" fmla="*/ 1372495 h 2079137"/>
              <a:gd name="connsiteX79" fmla="*/ 7476832 w 12192000"/>
              <a:gd name="connsiteY79" fmla="*/ 1431655 h 2079137"/>
              <a:gd name="connsiteX80" fmla="*/ 7370237 w 12192000"/>
              <a:gd name="connsiteY80" fmla="*/ 1474339 h 2079137"/>
              <a:gd name="connsiteX81" fmla="*/ 7222223 w 12192000"/>
              <a:gd name="connsiteY81" fmla="*/ 1510199 h 2079137"/>
              <a:gd name="connsiteX82" fmla="*/ 7215703 w 12192000"/>
              <a:gd name="connsiteY82" fmla="*/ 1520424 h 2079137"/>
              <a:gd name="connsiteX83" fmla="*/ 7204548 w 12192000"/>
              <a:gd name="connsiteY83" fmla="*/ 1528145 h 2079137"/>
              <a:gd name="connsiteX84" fmla="*/ 7202038 w 12192000"/>
              <a:gd name="connsiteY84" fmla="*/ 1527954 h 2079137"/>
              <a:gd name="connsiteX85" fmla="*/ 7173860 w 12192000"/>
              <a:gd name="connsiteY85" fmla="*/ 1541605 h 2079137"/>
              <a:gd name="connsiteX86" fmla="*/ 7155079 w 12192000"/>
              <a:gd name="connsiteY86" fmla="*/ 1552495 h 2079137"/>
              <a:gd name="connsiteX87" fmla="*/ 7149757 w 12192000"/>
              <a:gd name="connsiteY87" fmla="*/ 1552732 h 2079137"/>
              <a:gd name="connsiteX88" fmla="*/ 7104804 w 12192000"/>
              <a:gd name="connsiteY88" fmla="*/ 1565792 h 2079137"/>
              <a:gd name="connsiteX89" fmla="*/ 7082824 w 12192000"/>
              <a:gd name="connsiteY89" fmla="*/ 1567947 h 2079137"/>
              <a:gd name="connsiteX90" fmla="*/ 7021520 w 12192000"/>
              <a:gd name="connsiteY90" fmla="*/ 1562334 h 2079137"/>
              <a:gd name="connsiteX91" fmla="*/ 6988956 w 12192000"/>
              <a:gd name="connsiteY91" fmla="*/ 1576442 h 2079137"/>
              <a:gd name="connsiteX92" fmla="*/ 6981922 w 12192000"/>
              <a:gd name="connsiteY92" fmla="*/ 1578821 h 2079137"/>
              <a:gd name="connsiteX93" fmla="*/ 6981583 w 12192000"/>
              <a:gd name="connsiteY93" fmla="*/ 1578678 h 2079137"/>
              <a:gd name="connsiteX94" fmla="*/ 6973762 w 12192000"/>
              <a:gd name="connsiteY94" fmla="*/ 1580811 h 2079137"/>
              <a:gd name="connsiteX95" fmla="*/ 6969093 w 12192000"/>
              <a:gd name="connsiteY95" fmla="*/ 1583157 h 2079137"/>
              <a:gd name="connsiteX96" fmla="*/ 6890037 w 12192000"/>
              <a:gd name="connsiteY96" fmla="*/ 1575825 h 2079137"/>
              <a:gd name="connsiteX97" fmla="*/ 6785054 w 12192000"/>
              <a:gd name="connsiteY97" fmla="*/ 1582200 h 2079137"/>
              <a:gd name="connsiteX98" fmla="*/ 6681692 w 12192000"/>
              <a:gd name="connsiteY98" fmla="*/ 1591296 h 2079137"/>
              <a:gd name="connsiteX99" fmla="*/ 6644556 w 12192000"/>
              <a:gd name="connsiteY99" fmla="*/ 1595940 h 2079137"/>
              <a:gd name="connsiteX100" fmla="*/ 6577106 w 12192000"/>
              <a:gd name="connsiteY100" fmla="*/ 1598261 h 2079137"/>
              <a:gd name="connsiteX101" fmla="*/ 6544183 w 12192000"/>
              <a:gd name="connsiteY101" fmla="*/ 1596149 h 2079137"/>
              <a:gd name="connsiteX102" fmla="*/ 6540921 w 12192000"/>
              <a:gd name="connsiteY102" fmla="*/ 1593857 h 2079137"/>
              <a:gd name="connsiteX103" fmla="*/ 6535046 w 12192000"/>
              <a:gd name="connsiteY103" fmla="*/ 1593283 h 2079137"/>
              <a:gd name="connsiteX104" fmla="*/ 6519853 w 12192000"/>
              <a:gd name="connsiteY104" fmla="*/ 1595771 h 2079137"/>
              <a:gd name="connsiteX105" fmla="*/ 6514280 w 12192000"/>
              <a:gd name="connsiteY105" fmla="*/ 1597376 h 2079137"/>
              <a:gd name="connsiteX106" fmla="*/ 6505824 w 12192000"/>
              <a:gd name="connsiteY106" fmla="*/ 1598298 h 2079137"/>
              <a:gd name="connsiteX107" fmla="*/ 6505573 w 12192000"/>
              <a:gd name="connsiteY107" fmla="*/ 1598109 h 2079137"/>
              <a:gd name="connsiteX108" fmla="*/ 6497741 w 12192000"/>
              <a:gd name="connsiteY108" fmla="*/ 1599392 h 2079137"/>
              <a:gd name="connsiteX109" fmla="*/ 6459992 w 12192000"/>
              <a:gd name="connsiteY109" fmla="*/ 1608358 h 2079137"/>
              <a:gd name="connsiteX110" fmla="*/ 6404572 w 12192000"/>
              <a:gd name="connsiteY110" fmla="*/ 1593771 h 2079137"/>
              <a:gd name="connsiteX111" fmla="*/ 6382671 w 12192000"/>
              <a:gd name="connsiteY111" fmla="*/ 1592612 h 2079137"/>
              <a:gd name="connsiteX112" fmla="*/ 6369843 w 12192000"/>
              <a:gd name="connsiteY112" fmla="*/ 1590015 h 2079137"/>
              <a:gd name="connsiteX113" fmla="*/ 6269740 w 12192000"/>
              <a:gd name="connsiteY113" fmla="*/ 1614633 h 2079137"/>
              <a:gd name="connsiteX114" fmla="*/ 6255405 w 12192000"/>
              <a:gd name="connsiteY114" fmla="*/ 1620529 h 2079137"/>
              <a:gd name="connsiteX115" fmla="*/ 6244248 w 12192000"/>
              <a:gd name="connsiteY115" fmla="*/ 1629561 h 2079137"/>
              <a:gd name="connsiteX116" fmla="*/ 6086396 w 12192000"/>
              <a:gd name="connsiteY116" fmla="*/ 1642666 h 2079137"/>
              <a:gd name="connsiteX117" fmla="*/ 5867429 w 12192000"/>
              <a:gd name="connsiteY117" fmla="*/ 1695554 h 2079137"/>
              <a:gd name="connsiteX118" fmla="*/ 5772864 w 12192000"/>
              <a:gd name="connsiteY118" fmla="*/ 1689002 h 2079137"/>
              <a:gd name="connsiteX119" fmla="*/ 5629833 w 12192000"/>
              <a:gd name="connsiteY119" fmla="*/ 1713273 h 2079137"/>
              <a:gd name="connsiteX120" fmla="*/ 5504771 w 12192000"/>
              <a:gd name="connsiteY120" fmla="*/ 1725744 h 2079137"/>
              <a:gd name="connsiteX121" fmla="*/ 5490967 w 12192000"/>
              <a:gd name="connsiteY121" fmla="*/ 1726367 h 2079137"/>
              <a:gd name="connsiteX122" fmla="*/ 5486015 w 12192000"/>
              <a:gd name="connsiteY122" fmla="*/ 1721481 h 2079137"/>
              <a:gd name="connsiteX123" fmla="*/ 5439364 w 12192000"/>
              <a:gd name="connsiteY123" fmla="*/ 1721349 h 2079137"/>
              <a:gd name="connsiteX124" fmla="*/ 5350025 w 12192000"/>
              <a:gd name="connsiteY124" fmla="*/ 1729885 h 2079137"/>
              <a:gd name="connsiteX125" fmla="*/ 5336104 w 12192000"/>
              <a:gd name="connsiteY125" fmla="*/ 1734377 h 2079137"/>
              <a:gd name="connsiteX126" fmla="*/ 5245234 w 12192000"/>
              <a:gd name="connsiteY126" fmla="*/ 1738520 h 2079137"/>
              <a:gd name="connsiteX127" fmla="*/ 5182955 w 12192000"/>
              <a:gd name="connsiteY127" fmla="*/ 1744622 h 2079137"/>
              <a:gd name="connsiteX128" fmla="*/ 5169506 w 12192000"/>
              <a:gd name="connsiteY128" fmla="*/ 1748993 h 2079137"/>
              <a:gd name="connsiteX129" fmla="*/ 5154299 w 12192000"/>
              <a:gd name="connsiteY129" fmla="*/ 1744080 h 2079137"/>
              <a:gd name="connsiteX130" fmla="*/ 5149917 w 12192000"/>
              <a:gd name="connsiteY130" fmla="*/ 1739727 h 2079137"/>
              <a:gd name="connsiteX131" fmla="*/ 5100319 w 12192000"/>
              <a:gd name="connsiteY131" fmla="*/ 1745797 h 2079137"/>
              <a:gd name="connsiteX132" fmla="*/ 5094361 w 12192000"/>
              <a:gd name="connsiteY132" fmla="*/ 1745767 h 2079137"/>
              <a:gd name="connsiteX133" fmla="*/ 5053410 w 12192000"/>
              <a:gd name="connsiteY133" fmla="*/ 1742790 h 2079137"/>
              <a:gd name="connsiteX134" fmla="*/ 4992711 w 12192000"/>
              <a:gd name="connsiteY134" fmla="*/ 1734075 h 2079137"/>
              <a:gd name="connsiteX135" fmla="*/ 4930098 w 12192000"/>
              <a:gd name="connsiteY135" fmla="*/ 1717312 h 2079137"/>
              <a:gd name="connsiteX136" fmla="*/ 4893834 w 12192000"/>
              <a:gd name="connsiteY136" fmla="*/ 1710028 h 2079137"/>
              <a:gd name="connsiteX137" fmla="*/ 4868730 w 12192000"/>
              <a:gd name="connsiteY137" fmla="*/ 1702384 h 2079137"/>
              <a:gd name="connsiteX138" fmla="*/ 4797925 w 12192000"/>
              <a:gd name="connsiteY138" fmla="*/ 1695535 h 2079137"/>
              <a:gd name="connsiteX139" fmla="*/ 4677670 w 12192000"/>
              <a:gd name="connsiteY139" fmla="*/ 1689453 h 2079137"/>
              <a:gd name="connsiteX140" fmla="*/ 4634248 w 12192000"/>
              <a:gd name="connsiteY140" fmla="*/ 1680227 h 2079137"/>
              <a:gd name="connsiteX141" fmla="*/ 4632434 w 12192000"/>
              <a:gd name="connsiteY141" fmla="*/ 1674607 h 2079137"/>
              <a:gd name="connsiteX142" fmla="*/ 4619204 w 12192000"/>
              <a:gd name="connsiteY142" fmla="*/ 1672507 h 2079137"/>
              <a:gd name="connsiteX143" fmla="*/ 4616283 w 12192000"/>
              <a:gd name="connsiteY143" fmla="*/ 1670977 h 2079137"/>
              <a:gd name="connsiteX144" fmla="*/ 4598926 w 12192000"/>
              <a:gd name="connsiteY144" fmla="*/ 1663178 h 2079137"/>
              <a:gd name="connsiteX145" fmla="*/ 4547069 w 12192000"/>
              <a:gd name="connsiteY145" fmla="*/ 1670642 h 2079137"/>
              <a:gd name="connsiteX146" fmla="*/ 4523516 w 12192000"/>
              <a:gd name="connsiteY146" fmla="*/ 1669785 h 2079137"/>
              <a:gd name="connsiteX147" fmla="*/ 4500586 w 12192000"/>
              <a:gd name="connsiteY147" fmla="*/ 1675912 h 2079137"/>
              <a:gd name="connsiteX148" fmla="*/ 4488196 w 12192000"/>
              <a:gd name="connsiteY148" fmla="*/ 1683463 h 2079137"/>
              <a:gd name="connsiteX149" fmla="*/ 4445463 w 12192000"/>
              <a:gd name="connsiteY149" fmla="*/ 1695634 h 2079137"/>
              <a:gd name="connsiteX150" fmla="*/ 4446550 w 12192000"/>
              <a:gd name="connsiteY150" fmla="*/ 1680538 h 2079137"/>
              <a:gd name="connsiteX151" fmla="*/ 4365375 w 12192000"/>
              <a:gd name="connsiteY151" fmla="*/ 1697935 h 2079137"/>
              <a:gd name="connsiteX152" fmla="*/ 4305123 w 12192000"/>
              <a:gd name="connsiteY152" fmla="*/ 1714185 h 2079137"/>
              <a:gd name="connsiteX153" fmla="*/ 4292665 w 12192000"/>
              <a:gd name="connsiteY153" fmla="*/ 1720703 h 2079137"/>
              <a:gd name="connsiteX154" fmla="*/ 4276789 w 12192000"/>
              <a:gd name="connsiteY154" fmla="*/ 1718367 h 2079137"/>
              <a:gd name="connsiteX155" fmla="*/ 4271683 w 12192000"/>
              <a:gd name="connsiteY155" fmla="*/ 1714801 h 2079137"/>
              <a:gd name="connsiteX156" fmla="*/ 4223918 w 12192000"/>
              <a:gd name="connsiteY156" fmla="*/ 1728936 h 2079137"/>
              <a:gd name="connsiteX157" fmla="*/ 4218039 w 12192000"/>
              <a:gd name="connsiteY157" fmla="*/ 1729885 h 2079137"/>
              <a:gd name="connsiteX158" fmla="*/ 4177153 w 12192000"/>
              <a:gd name="connsiteY158" fmla="*/ 1733691 h 2079137"/>
              <a:gd name="connsiteX159" fmla="*/ 4051032 w 12192000"/>
              <a:gd name="connsiteY159" fmla="*/ 1728886 h 2079137"/>
              <a:gd name="connsiteX160" fmla="*/ 4013978 w 12192000"/>
              <a:gd name="connsiteY160" fmla="*/ 1727679 h 2079137"/>
              <a:gd name="connsiteX161" fmla="*/ 3987857 w 12192000"/>
              <a:gd name="connsiteY161" fmla="*/ 1724282 h 2079137"/>
              <a:gd name="connsiteX162" fmla="*/ 3916852 w 12192000"/>
              <a:gd name="connsiteY162" fmla="*/ 1729184 h 2079137"/>
              <a:gd name="connsiteX163" fmla="*/ 3797263 w 12192000"/>
              <a:gd name="connsiteY163" fmla="*/ 1742976 h 2079137"/>
              <a:gd name="connsiteX164" fmla="*/ 3752806 w 12192000"/>
              <a:gd name="connsiteY164" fmla="*/ 1741033 h 2079137"/>
              <a:gd name="connsiteX165" fmla="*/ 3749997 w 12192000"/>
              <a:gd name="connsiteY165" fmla="*/ 1735799 h 2079137"/>
              <a:gd name="connsiteX166" fmla="*/ 3736582 w 12192000"/>
              <a:gd name="connsiteY166" fmla="*/ 1735907 h 2079137"/>
              <a:gd name="connsiteX167" fmla="*/ 3733428 w 12192000"/>
              <a:gd name="connsiteY167" fmla="*/ 1734881 h 2079137"/>
              <a:gd name="connsiteX168" fmla="*/ 3714911 w 12192000"/>
              <a:gd name="connsiteY168" fmla="*/ 1730056 h 2079137"/>
              <a:gd name="connsiteX169" fmla="*/ 3665172 w 12192000"/>
              <a:gd name="connsiteY169" fmla="*/ 1745936 h 2079137"/>
              <a:gd name="connsiteX170" fmla="*/ 3552006 w 12192000"/>
              <a:gd name="connsiteY170" fmla="*/ 1755220 h 2079137"/>
              <a:gd name="connsiteX171" fmla="*/ 3390301 w 12192000"/>
              <a:gd name="connsiteY171" fmla="*/ 1762546 h 2079137"/>
              <a:gd name="connsiteX172" fmla="*/ 3264312 w 12192000"/>
              <a:gd name="connsiteY172" fmla="*/ 1774620 h 2079137"/>
              <a:gd name="connsiteX173" fmla="*/ 3106901 w 12192000"/>
              <a:gd name="connsiteY173" fmla="*/ 1804264 h 2079137"/>
              <a:gd name="connsiteX174" fmla="*/ 2993303 w 12192000"/>
              <a:gd name="connsiteY174" fmla="*/ 1806542 h 2079137"/>
              <a:gd name="connsiteX175" fmla="*/ 2979115 w 12192000"/>
              <a:gd name="connsiteY175" fmla="*/ 1815432 h 2079137"/>
              <a:gd name="connsiteX176" fmla="*/ 2963118 w 12192000"/>
              <a:gd name="connsiteY176" fmla="*/ 1820962 h 2079137"/>
              <a:gd name="connsiteX177" fmla="*/ 2961156 w 12192000"/>
              <a:gd name="connsiteY177" fmla="*/ 1820297 h 2079137"/>
              <a:gd name="connsiteX178" fmla="*/ 2925719 w 12192000"/>
              <a:gd name="connsiteY178" fmla="*/ 1828468 h 2079137"/>
              <a:gd name="connsiteX179" fmla="*/ 2857951 w 12192000"/>
              <a:gd name="connsiteY179" fmla="*/ 1842496 h 2079137"/>
              <a:gd name="connsiteX180" fmla="*/ 2857427 w 12192000"/>
              <a:gd name="connsiteY180" fmla="*/ 1841591 h 2079137"/>
              <a:gd name="connsiteX181" fmla="*/ 2846731 w 12192000"/>
              <a:gd name="connsiteY181" fmla="*/ 1839316 h 2079137"/>
              <a:gd name="connsiteX182" fmla="*/ 2826290 w 12192000"/>
              <a:gd name="connsiteY182" fmla="*/ 1837274 h 2079137"/>
              <a:gd name="connsiteX183" fmla="*/ 2779146 w 12192000"/>
              <a:gd name="connsiteY183" fmla="*/ 1820071 h 2079137"/>
              <a:gd name="connsiteX184" fmla="*/ 2739608 w 12192000"/>
              <a:gd name="connsiteY184" fmla="*/ 1827861 h 2079137"/>
              <a:gd name="connsiteX185" fmla="*/ 2731631 w 12192000"/>
              <a:gd name="connsiteY185" fmla="*/ 1828881 h 2079137"/>
              <a:gd name="connsiteX186" fmla="*/ 2731464 w 12192000"/>
              <a:gd name="connsiteY186" fmla="*/ 1828677 h 2079137"/>
              <a:gd name="connsiteX187" fmla="*/ 2723037 w 12192000"/>
              <a:gd name="connsiteY187" fmla="*/ 1829303 h 2079137"/>
              <a:gd name="connsiteX188" fmla="*/ 2701616 w 12192000"/>
              <a:gd name="connsiteY188" fmla="*/ 1832725 h 2079137"/>
              <a:gd name="connsiteX189" fmla="*/ 2696239 w 12192000"/>
              <a:gd name="connsiteY189" fmla="*/ 1831904 h 2079137"/>
              <a:gd name="connsiteX190" fmla="*/ 2663445 w 12192000"/>
              <a:gd name="connsiteY190" fmla="*/ 1825958 h 2079137"/>
              <a:gd name="connsiteX191" fmla="*/ 2560925 w 12192000"/>
              <a:gd name="connsiteY191" fmla="*/ 1829094 h 2079137"/>
              <a:gd name="connsiteX192" fmla="*/ 2458739 w 12192000"/>
              <a:gd name="connsiteY192" fmla="*/ 1834479 h 2079137"/>
              <a:gd name="connsiteX193" fmla="*/ 2356074 w 12192000"/>
              <a:gd name="connsiteY193" fmla="*/ 1836991 h 2079137"/>
              <a:gd name="connsiteX194" fmla="*/ 2304241 w 12192000"/>
              <a:gd name="connsiteY194" fmla="*/ 1822021 h 2079137"/>
              <a:gd name="connsiteX195" fmla="*/ 2298362 w 12192000"/>
              <a:gd name="connsiteY195" fmla="*/ 1822125 h 2079137"/>
              <a:gd name="connsiteX196" fmla="*/ 2283527 w 12192000"/>
              <a:gd name="connsiteY196" fmla="*/ 1826361 h 2079137"/>
              <a:gd name="connsiteX197" fmla="*/ 2278150 w 12192000"/>
              <a:gd name="connsiteY197" fmla="*/ 1828604 h 2079137"/>
              <a:gd name="connsiteX198" fmla="*/ 2269853 w 12192000"/>
              <a:gd name="connsiteY198" fmla="*/ 1830502 h 2079137"/>
              <a:gd name="connsiteX199" fmla="*/ 2269585 w 12192000"/>
              <a:gd name="connsiteY199" fmla="*/ 1830341 h 2079137"/>
              <a:gd name="connsiteX200" fmla="*/ 2225332 w 12192000"/>
              <a:gd name="connsiteY200" fmla="*/ 1845825 h 2079137"/>
              <a:gd name="connsiteX201" fmla="*/ 2169048 w 12192000"/>
              <a:gd name="connsiteY201" fmla="*/ 1837658 h 2079137"/>
              <a:gd name="connsiteX202" fmla="*/ 2147231 w 12192000"/>
              <a:gd name="connsiteY202" fmla="*/ 1839027 h 2079137"/>
              <a:gd name="connsiteX203" fmla="*/ 2135241 w 12192000"/>
              <a:gd name="connsiteY203" fmla="*/ 1838652 h 2079137"/>
              <a:gd name="connsiteX204" fmla="*/ 2099215 w 12192000"/>
              <a:gd name="connsiteY204" fmla="*/ 1850768 h 2079137"/>
              <a:gd name="connsiteX205" fmla="*/ 2094046 w 12192000"/>
              <a:gd name="connsiteY205" fmla="*/ 1850806 h 2079137"/>
              <a:gd name="connsiteX206" fmla="*/ 2071850 w 12192000"/>
              <a:gd name="connsiteY206" fmla="*/ 1861319 h 2079137"/>
              <a:gd name="connsiteX207" fmla="*/ 2039607 w 12192000"/>
              <a:gd name="connsiteY207" fmla="*/ 1874318 h 2079137"/>
              <a:gd name="connsiteX208" fmla="*/ 2037289 w 12192000"/>
              <a:gd name="connsiteY208" fmla="*/ 1874025 h 2079137"/>
              <a:gd name="connsiteX209" fmla="*/ 2023615 w 12192000"/>
              <a:gd name="connsiteY209" fmla="*/ 1881562 h 2079137"/>
              <a:gd name="connsiteX210" fmla="*/ 1957176 w 12192000"/>
              <a:gd name="connsiteY210" fmla="*/ 1898709 h 2079137"/>
              <a:gd name="connsiteX211" fmla="*/ 1858081 w 12192000"/>
              <a:gd name="connsiteY211" fmla="*/ 1923144 h 2079137"/>
              <a:gd name="connsiteX212" fmla="*/ 1738865 w 12192000"/>
              <a:gd name="connsiteY212" fmla="*/ 1944965 h 2079137"/>
              <a:gd name="connsiteX213" fmla="*/ 1616692 w 12192000"/>
              <a:gd name="connsiteY213" fmla="*/ 1989107 h 2079137"/>
              <a:gd name="connsiteX214" fmla="*/ 1411898 w 12192000"/>
              <a:gd name="connsiteY214" fmla="*/ 2046254 h 2079137"/>
              <a:gd name="connsiteX215" fmla="*/ 1375780 w 12192000"/>
              <a:gd name="connsiteY215" fmla="*/ 2047961 h 2079137"/>
              <a:gd name="connsiteX216" fmla="*/ 1375707 w 12192000"/>
              <a:gd name="connsiteY216" fmla="*/ 2047981 h 2079137"/>
              <a:gd name="connsiteX217" fmla="*/ 1285585 w 12192000"/>
              <a:gd name="connsiteY217" fmla="*/ 2047113 h 2079137"/>
              <a:gd name="connsiteX218" fmla="*/ 1263658 w 12192000"/>
              <a:gd name="connsiteY218" fmla="*/ 2041397 h 2079137"/>
              <a:gd name="connsiteX219" fmla="*/ 1170403 w 12192000"/>
              <a:gd name="connsiteY219" fmla="*/ 2033399 h 2079137"/>
              <a:gd name="connsiteX220" fmla="*/ 1153718 w 12192000"/>
              <a:gd name="connsiteY220" fmla="*/ 2029576 h 2079137"/>
              <a:gd name="connsiteX221" fmla="*/ 1133937 w 12192000"/>
              <a:gd name="connsiteY221" fmla="*/ 2032149 h 2079137"/>
              <a:gd name="connsiteX222" fmla="*/ 1054999 w 12192000"/>
              <a:gd name="connsiteY222" fmla="*/ 2043242 h 2079137"/>
              <a:gd name="connsiteX223" fmla="*/ 1018405 w 12192000"/>
              <a:gd name="connsiteY223" fmla="*/ 2048281 h 2079137"/>
              <a:gd name="connsiteX224" fmla="*/ 1016563 w 12192000"/>
              <a:gd name="connsiteY224" fmla="*/ 2051718 h 2079137"/>
              <a:gd name="connsiteX225" fmla="*/ 1008284 w 12192000"/>
              <a:gd name="connsiteY225" fmla="*/ 2046742 h 2079137"/>
              <a:gd name="connsiteX226" fmla="*/ 981974 w 12192000"/>
              <a:gd name="connsiteY226" fmla="*/ 2048363 h 2079137"/>
              <a:gd name="connsiteX227" fmla="*/ 971903 w 12192000"/>
              <a:gd name="connsiteY227" fmla="*/ 2053484 h 2079137"/>
              <a:gd name="connsiteX228" fmla="*/ 954015 w 12192000"/>
              <a:gd name="connsiteY228" fmla="*/ 2052529 h 2079137"/>
              <a:gd name="connsiteX229" fmla="*/ 839571 w 12192000"/>
              <a:gd name="connsiteY229" fmla="*/ 2046509 h 2079137"/>
              <a:gd name="connsiteX230" fmla="*/ 823321 w 12192000"/>
              <a:gd name="connsiteY230" fmla="*/ 2054296 h 2079137"/>
              <a:gd name="connsiteX231" fmla="*/ 800990 w 12192000"/>
              <a:gd name="connsiteY231" fmla="*/ 2051523 h 2079137"/>
              <a:gd name="connsiteX232" fmla="*/ 776439 w 12192000"/>
              <a:gd name="connsiteY232" fmla="*/ 2062634 h 2079137"/>
              <a:gd name="connsiteX233" fmla="*/ 763041 w 12192000"/>
              <a:gd name="connsiteY233" fmla="*/ 2063995 h 2079137"/>
              <a:gd name="connsiteX234" fmla="*/ 757863 w 12192000"/>
              <a:gd name="connsiteY234" fmla="*/ 2065877 h 2079137"/>
              <a:gd name="connsiteX235" fmla="*/ 745053 w 12192000"/>
              <a:gd name="connsiteY235" fmla="*/ 2051831 h 2079137"/>
              <a:gd name="connsiteX236" fmla="*/ 722609 w 12192000"/>
              <a:gd name="connsiteY236" fmla="*/ 2049504 h 2079137"/>
              <a:gd name="connsiteX237" fmla="*/ 717618 w 12192000"/>
              <a:gd name="connsiteY237" fmla="*/ 2042131 h 2079137"/>
              <a:gd name="connsiteX238" fmla="*/ 703285 w 12192000"/>
              <a:gd name="connsiteY238" fmla="*/ 2046808 h 2079137"/>
              <a:gd name="connsiteX239" fmla="*/ 680199 w 12192000"/>
              <a:gd name="connsiteY239" fmla="*/ 2051947 h 2079137"/>
              <a:gd name="connsiteX240" fmla="*/ 667351 w 12192000"/>
              <a:gd name="connsiteY240" fmla="*/ 2054469 h 2079137"/>
              <a:gd name="connsiteX241" fmla="*/ 660961 w 12192000"/>
              <a:gd name="connsiteY241" fmla="*/ 2049404 h 2079137"/>
              <a:gd name="connsiteX242" fmla="*/ 638282 w 12192000"/>
              <a:gd name="connsiteY242" fmla="*/ 2060093 h 2079137"/>
              <a:gd name="connsiteX243" fmla="*/ 583551 w 12192000"/>
              <a:gd name="connsiteY243" fmla="*/ 2070197 h 2079137"/>
              <a:gd name="connsiteX244" fmla="*/ 525274 w 12192000"/>
              <a:gd name="connsiteY244" fmla="*/ 2079137 h 2079137"/>
              <a:gd name="connsiteX245" fmla="*/ 405635 w 12192000"/>
              <a:gd name="connsiteY245" fmla="*/ 2059339 h 2079137"/>
              <a:gd name="connsiteX246" fmla="*/ 281555 w 12192000"/>
              <a:gd name="connsiteY246" fmla="*/ 2022847 h 2079137"/>
              <a:gd name="connsiteX247" fmla="*/ 98513 w 12192000"/>
              <a:gd name="connsiteY247" fmla="*/ 1969504 h 2079137"/>
              <a:gd name="connsiteX248" fmla="*/ 56191 w 12192000"/>
              <a:gd name="connsiteY248" fmla="*/ 1950709 h 2079137"/>
              <a:gd name="connsiteX249" fmla="*/ 0 w 12192000"/>
              <a:gd name="connsiteY249" fmla="*/ 1935789 h 2079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</a:cxnLst>
            <a:rect l="l" t="t" r="r" b="b"/>
            <a:pathLst>
              <a:path w="12192000" h="2079137">
                <a:moveTo>
                  <a:pt x="12160143" y="831692"/>
                </a:moveTo>
                <a:lnTo>
                  <a:pt x="12159112" y="833361"/>
                </a:lnTo>
                <a:cubicBezTo>
                  <a:pt x="12157915" y="833832"/>
                  <a:pt x="12157402" y="833649"/>
                  <a:pt x="12158912" y="83243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558063"/>
                </a:lnTo>
                <a:lnTo>
                  <a:pt x="12189259" y="810508"/>
                </a:lnTo>
                <a:lnTo>
                  <a:pt x="12170847" y="825280"/>
                </a:lnTo>
                <a:lnTo>
                  <a:pt x="12160143" y="831692"/>
                </a:lnTo>
                <a:lnTo>
                  <a:pt x="12163806" y="825759"/>
                </a:lnTo>
                <a:cubicBezTo>
                  <a:pt x="12125449" y="821525"/>
                  <a:pt x="12082203" y="824698"/>
                  <a:pt x="12056557" y="810176"/>
                </a:cubicBezTo>
                <a:cubicBezTo>
                  <a:pt x="12050902" y="790976"/>
                  <a:pt x="11923731" y="799312"/>
                  <a:pt x="11900316" y="789618"/>
                </a:cubicBezTo>
                <a:cubicBezTo>
                  <a:pt x="11841702" y="803374"/>
                  <a:pt x="11823963" y="832645"/>
                  <a:pt x="11791206" y="824176"/>
                </a:cubicBezTo>
                <a:cubicBezTo>
                  <a:pt x="11768977" y="817380"/>
                  <a:pt x="11683857" y="828947"/>
                  <a:pt x="11659257" y="800841"/>
                </a:cubicBezTo>
                <a:cubicBezTo>
                  <a:pt x="11617173" y="818107"/>
                  <a:pt x="11602556" y="790694"/>
                  <a:pt x="11569789" y="797135"/>
                </a:cubicBezTo>
                <a:cubicBezTo>
                  <a:pt x="11498310" y="795094"/>
                  <a:pt x="11458472" y="819882"/>
                  <a:pt x="11367885" y="791985"/>
                </a:cubicBezTo>
                <a:cubicBezTo>
                  <a:pt x="11325508" y="798158"/>
                  <a:pt x="11266580" y="755023"/>
                  <a:pt x="11174663" y="788721"/>
                </a:cubicBezTo>
                <a:cubicBezTo>
                  <a:pt x="11122703" y="792192"/>
                  <a:pt x="11150009" y="775410"/>
                  <a:pt x="11068220" y="786994"/>
                </a:cubicBezTo>
                <a:cubicBezTo>
                  <a:pt x="11046931" y="759861"/>
                  <a:pt x="10919185" y="793102"/>
                  <a:pt x="10893266" y="794013"/>
                </a:cubicBezTo>
                <a:cubicBezTo>
                  <a:pt x="10874184" y="776189"/>
                  <a:pt x="10862860" y="788743"/>
                  <a:pt x="10844025" y="789857"/>
                </a:cubicBezTo>
                <a:cubicBezTo>
                  <a:pt x="10836453" y="779294"/>
                  <a:pt x="10820690" y="778184"/>
                  <a:pt x="10814353" y="789010"/>
                </a:cubicBezTo>
                <a:cubicBezTo>
                  <a:pt x="10819669" y="816016"/>
                  <a:pt x="10754019" y="789067"/>
                  <a:pt x="10748393" y="806738"/>
                </a:cubicBezTo>
                <a:cubicBezTo>
                  <a:pt x="10687156" y="807873"/>
                  <a:pt x="10550299" y="781800"/>
                  <a:pt x="10468256" y="778733"/>
                </a:cubicBezTo>
                <a:cubicBezTo>
                  <a:pt x="10436666" y="770025"/>
                  <a:pt x="10371995" y="797252"/>
                  <a:pt x="10256131" y="788332"/>
                </a:cubicBezTo>
                <a:cubicBezTo>
                  <a:pt x="10240995" y="781626"/>
                  <a:pt x="10182664" y="765742"/>
                  <a:pt x="10177442" y="777371"/>
                </a:cubicBezTo>
                <a:cubicBezTo>
                  <a:pt x="10141447" y="775683"/>
                  <a:pt x="10030323" y="810071"/>
                  <a:pt x="10006086" y="792651"/>
                </a:cubicBezTo>
                <a:cubicBezTo>
                  <a:pt x="10009448" y="818833"/>
                  <a:pt x="9960389" y="791426"/>
                  <a:pt x="9952382" y="815411"/>
                </a:cubicBezTo>
                <a:lnTo>
                  <a:pt x="9926457" y="827295"/>
                </a:lnTo>
                <a:lnTo>
                  <a:pt x="9843405" y="867046"/>
                </a:lnTo>
                <a:lnTo>
                  <a:pt x="9830866" y="875047"/>
                </a:lnTo>
                <a:lnTo>
                  <a:pt x="9801807" y="872272"/>
                </a:lnTo>
                <a:lnTo>
                  <a:pt x="9785653" y="861743"/>
                </a:lnTo>
                <a:lnTo>
                  <a:pt x="9781177" y="864820"/>
                </a:lnTo>
                <a:cubicBezTo>
                  <a:pt x="9776153" y="871003"/>
                  <a:pt x="9773556" y="874842"/>
                  <a:pt x="9768640" y="869379"/>
                </a:cubicBezTo>
                <a:lnTo>
                  <a:pt x="9712211" y="900283"/>
                </a:lnTo>
                <a:cubicBezTo>
                  <a:pt x="9706243" y="902750"/>
                  <a:pt x="9698952" y="902954"/>
                  <a:pt x="9689465" y="899268"/>
                </a:cubicBezTo>
                <a:cubicBezTo>
                  <a:pt x="9670819" y="902906"/>
                  <a:pt x="9618108" y="917739"/>
                  <a:pt x="9600339" y="922112"/>
                </a:cubicBezTo>
                <a:lnTo>
                  <a:pt x="9582850" y="925510"/>
                </a:lnTo>
                <a:cubicBezTo>
                  <a:pt x="9574400" y="928631"/>
                  <a:pt x="9556868" y="938130"/>
                  <a:pt x="9549638" y="940845"/>
                </a:cubicBezTo>
                <a:cubicBezTo>
                  <a:pt x="9543792" y="942327"/>
                  <a:pt x="9546812" y="939351"/>
                  <a:pt x="9539471" y="941799"/>
                </a:cubicBezTo>
                <a:cubicBezTo>
                  <a:pt x="9538994" y="947702"/>
                  <a:pt x="9536009" y="953248"/>
                  <a:pt x="9505592" y="955533"/>
                </a:cubicBezTo>
                <a:cubicBezTo>
                  <a:pt x="9486013" y="968563"/>
                  <a:pt x="9460860" y="978842"/>
                  <a:pt x="9432569" y="985377"/>
                </a:cubicBezTo>
                <a:cubicBezTo>
                  <a:pt x="9426990" y="980335"/>
                  <a:pt x="9418918" y="990185"/>
                  <a:pt x="9414216" y="992655"/>
                </a:cubicBezTo>
                <a:cubicBezTo>
                  <a:pt x="9412644" y="989014"/>
                  <a:pt x="9400057" y="989255"/>
                  <a:pt x="9397106" y="992980"/>
                </a:cubicBezTo>
                <a:cubicBezTo>
                  <a:pt x="9314093" y="1020862"/>
                  <a:pt x="9349678" y="978420"/>
                  <a:pt x="9305108" y="1007767"/>
                </a:cubicBezTo>
                <a:cubicBezTo>
                  <a:pt x="9296670" y="1010324"/>
                  <a:pt x="9289251" y="1009612"/>
                  <a:pt x="9282434" y="1007523"/>
                </a:cubicBezTo>
                <a:lnTo>
                  <a:pt x="9271941" y="1002839"/>
                </a:lnTo>
                <a:lnTo>
                  <a:pt x="9238227" y="1017668"/>
                </a:lnTo>
                <a:cubicBezTo>
                  <a:pt x="9221294" y="1023415"/>
                  <a:pt x="9203166" y="1027997"/>
                  <a:pt x="9184265" y="1031275"/>
                </a:cubicBezTo>
                <a:cubicBezTo>
                  <a:pt x="9178371" y="1024135"/>
                  <a:pt x="9165618" y="1036637"/>
                  <a:pt x="9159000" y="1039569"/>
                </a:cubicBezTo>
                <a:cubicBezTo>
                  <a:pt x="9157881" y="1034602"/>
                  <a:pt x="9141725" y="1033964"/>
                  <a:pt x="9137031" y="1038699"/>
                </a:cubicBezTo>
                <a:cubicBezTo>
                  <a:pt x="9023973" y="1069523"/>
                  <a:pt x="9079946" y="1015706"/>
                  <a:pt x="9015702" y="1051400"/>
                </a:cubicBezTo>
                <a:lnTo>
                  <a:pt x="8971403" y="1040542"/>
                </a:lnTo>
                <a:lnTo>
                  <a:pt x="8961826" y="1045364"/>
                </a:lnTo>
                <a:cubicBezTo>
                  <a:pt x="8922837" y="1050010"/>
                  <a:pt x="8909116" y="1040754"/>
                  <a:pt x="8888623" y="1053908"/>
                </a:cubicBezTo>
                <a:cubicBezTo>
                  <a:pt x="8850424" y="1035587"/>
                  <a:pt x="8865892" y="1054194"/>
                  <a:pt x="8841066" y="1060421"/>
                </a:cubicBezTo>
                <a:cubicBezTo>
                  <a:pt x="8818353" y="1064878"/>
                  <a:pt x="8775995" y="1076068"/>
                  <a:pt x="8752342" y="1080646"/>
                </a:cubicBezTo>
                <a:cubicBezTo>
                  <a:pt x="8736966" y="1099406"/>
                  <a:pt x="8723186" y="1079948"/>
                  <a:pt x="8699139" y="1087885"/>
                </a:cubicBezTo>
                <a:cubicBezTo>
                  <a:pt x="8688630" y="1095506"/>
                  <a:pt x="8680324" y="1097539"/>
                  <a:pt x="8667273" y="1092062"/>
                </a:cubicBezTo>
                <a:cubicBezTo>
                  <a:pt x="8619205" y="1128818"/>
                  <a:pt x="8634590" y="1097116"/>
                  <a:pt x="8586064" y="1114603"/>
                </a:cubicBezTo>
                <a:cubicBezTo>
                  <a:pt x="8544721" y="1131913"/>
                  <a:pt x="8496602" y="1145520"/>
                  <a:pt x="8460312" y="1179878"/>
                </a:cubicBezTo>
                <a:cubicBezTo>
                  <a:pt x="8454266" y="1189140"/>
                  <a:pt x="8435781" y="1194455"/>
                  <a:pt x="8419023" y="1191748"/>
                </a:cubicBezTo>
                <a:cubicBezTo>
                  <a:pt x="8416138" y="1191283"/>
                  <a:pt x="8413416" y="1190591"/>
                  <a:pt x="8410939" y="1189696"/>
                </a:cubicBezTo>
                <a:cubicBezTo>
                  <a:pt x="8390077" y="1213458"/>
                  <a:pt x="8370324" y="1205397"/>
                  <a:pt x="8362040" y="1220820"/>
                </a:cubicBezTo>
                <a:cubicBezTo>
                  <a:pt x="8320616" y="1231942"/>
                  <a:pt x="8281663" y="1222882"/>
                  <a:pt x="8273677" y="1236495"/>
                </a:cubicBezTo>
                <a:cubicBezTo>
                  <a:pt x="8251358" y="1238573"/>
                  <a:pt x="8216738" y="1228341"/>
                  <a:pt x="8204283" y="1243537"/>
                </a:cubicBezTo>
                <a:cubicBezTo>
                  <a:pt x="8198634" y="1233135"/>
                  <a:pt x="8181550" y="1254947"/>
                  <a:pt x="8166550" y="1249551"/>
                </a:cubicBezTo>
                <a:cubicBezTo>
                  <a:pt x="8155570" y="1244572"/>
                  <a:pt x="8147825" y="1250027"/>
                  <a:pt x="8137785" y="1251636"/>
                </a:cubicBezTo>
                <a:cubicBezTo>
                  <a:pt x="8123427" y="1248361"/>
                  <a:pt x="8081662" y="1261833"/>
                  <a:pt x="8071596" y="1269274"/>
                </a:cubicBezTo>
                <a:cubicBezTo>
                  <a:pt x="8048949" y="1293759"/>
                  <a:pt x="7983924" y="1284712"/>
                  <a:pt x="7964816" y="1303668"/>
                </a:cubicBezTo>
                <a:cubicBezTo>
                  <a:pt x="7957137" y="1306992"/>
                  <a:pt x="7949335" y="1308861"/>
                  <a:pt x="7941495" y="1309821"/>
                </a:cubicBezTo>
                <a:lnTo>
                  <a:pt x="7919123" y="1310466"/>
                </a:lnTo>
                <a:lnTo>
                  <a:pt x="7911902" y="1306569"/>
                </a:lnTo>
                <a:lnTo>
                  <a:pt x="7898703" y="1309208"/>
                </a:lnTo>
                <a:lnTo>
                  <a:pt x="7894703" y="1308939"/>
                </a:lnTo>
                <a:lnTo>
                  <a:pt x="7872267" y="1308370"/>
                </a:lnTo>
                <a:cubicBezTo>
                  <a:pt x="7886550" y="1330359"/>
                  <a:pt x="7812648" y="1314851"/>
                  <a:pt x="7836454" y="1331265"/>
                </a:cubicBezTo>
                <a:cubicBezTo>
                  <a:pt x="7798907" y="1336933"/>
                  <a:pt x="7831419" y="1351068"/>
                  <a:pt x="7782451" y="1339601"/>
                </a:cubicBezTo>
                <a:cubicBezTo>
                  <a:pt x="7727636" y="1365002"/>
                  <a:pt x="7583002" y="1338768"/>
                  <a:pt x="7542969" y="1372495"/>
                </a:cubicBezTo>
                <a:cubicBezTo>
                  <a:pt x="7546396" y="1360942"/>
                  <a:pt x="7492851" y="1424323"/>
                  <a:pt x="7476832" y="1431655"/>
                </a:cubicBezTo>
                <a:cubicBezTo>
                  <a:pt x="7439619" y="1443703"/>
                  <a:pt x="7425596" y="1454661"/>
                  <a:pt x="7370237" y="1474339"/>
                </a:cubicBezTo>
                <a:cubicBezTo>
                  <a:pt x="7316246" y="1485928"/>
                  <a:pt x="7281903" y="1512712"/>
                  <a:pt x="7222223" y="1510199"/>
                </a:cubicBezTo>
                <a:cubicBezTo>
                  <a:pt x="7221190" y="1514030"/>
                  <a:pt x="7218885" y="1517398"/>
                  <a:pt x="7215703" y="1520424"/>
                </a:cubicBezTo>
                <a:lnTo>
                  <a:pt x="7204548" y="1528145"/>
                </a:lnTo>
                <a:lnTo>
                  <a:pt x="7202038" y="1527954"/>
                </a:lnTo>
                <a:lnTo>
                  <a:pt x="7173860" y="1541605"/>
                </a:lnTo>
                <a:lnTo>
                  <a:pt x="7155079" y="1552495"/>
                </a:lnTo>
                <a:lnTo>
                  <a:pt x="7149757" y="1552732"/>
                </a:lnTo>
                <a:cubicBezTo>
                  <a:pt x="7141378" y="1554948"/>
                  <a:pt x="7115959" y="1563256"/>
                  <a:pt x="7104804" y="1565792"/>
                </a:cubicBezTo>
                <a:cubicBezTo>
                  <a:pt x="7099811" y="1550850"/>
                  <a:pt x="7096935" y="1561973"/>
                  <a:pt x="7082824" y="1567947"/>
                </a:cubicBezTo>
                <a:cubicBezTo>
                  <a:pt x="7071919" y="1546070"/>
                  <a:pt x="7039417" y="1570606"/>
                  <a:pt x="7021520" y="1562334"/>
                </a:cubicBezTo>
                <a:cubicBezTo>
                  <a:pt x="7011400" y="1567217"/>
                  <a:pt x="7000495" y="1571981"/>
                  <a:pt x="6988956" y="1576442"/>
                </a:cubicBezTo>
                <a:lnTo>
                  <a:pt x="6981922" y="1578821"/>
                </a:lnTo>
                <a:lnTo>
                  <a:pt x="6981583" y="1578678"/>
                </a:lnTo>
                <a:cubicBezTo>
                  <a:pt x="6979627" y="1578791"/>
                  <a:pt x="6977153" y="1579421"/>
                  <a:pt x="6973762" y="1580811"/>
                </a:cubicBezTo>
                <a:lnTo>
                  <a:pt x="6969093" y="1583157"/>
                </a:lnTo>
                <a:lnTo>
                  <a:pt x="6890037" y="1575825"/>
                </a:lnTo>
                <a:cubicBezTo>
                  <a:pt x="6849459" y="1579997"/>
                  <a:pt x="6820022" y="1566922"/>
                  <a:pt x="6785054" y="1582200"/>
                </a:cubicBezTo>
                <a:cubicBezTo>
                  <a:pt x="6747047" y="1586037"/>
                  <a:pt x="6712794" y="1582954"/>
                  <a:pt x="6681692" y="1591296"/>
                </a:cubicBezTo>
                <a:cubicBezTo>
                  <a:pt x="6667557" y="1587501"/>
                  <a:pt x="6654822" y="1586753"/>
                  <a:pt x="6644556" y="1595940"/>
                </a:cubicBezTo>
                <a:cubicBezTo>
                  <a:pt x="6608615" y="1597269"/>
                  <a:pt x="6597697" y="1587005"/>
                  <a:pt x="6577106" y="1598261"/>
                </a:cubicBezTo>
                <a:lnTo>
                  <a:pt x="6544183" y="1596149"/>
                </a:lnTo>
                <a:lnTo>
                  <a:pt x="6540921" y="1593857"/>
                </a:lnTo>
                <a:lnTo>
                  <a:pt x="6535046" y="1593283"/>
                </a:lnTo>
                <a:lnTo>
                  <a:pt x="6519853" y="1595771"/>
                </a:lnTo>
                <a:lnTo>
                  <a:pt x="6514280" y="1597376"/>
                </a:lnTo>
                <a:cubicBezTo>
                  <a:pt x="6510385" y="1598232"/>
                  <a:pt x="6507735" y="1598481"/>
                  <a:pt x="6505824" y="1598298"/>
                </a:cubicBezTo>
                <a:lnTo>
                  <a:pt x="6505573" y="1598109"/>
                </a:lnTo>
                <a:lnTo>
                  <a:pt x="6497741" y="1599392"/>
                </a:lnTo>
                <a:cubicBezTo>
                  <a:pt x="6484628" y="1602044"/>
                  <a:pt x="6471968" y="1605085"/>
                  <a:pt x="6459992" y="1608358"/>
                </a:cubicBezTo>
                <a:cubicBezTo>
                  <a:pt x="6447037" y="1597612"/>
                  <a:pt x="6404274" y="1616787"/>
                  <a:pt x="6404572" y="1593771"/>
                </a:cubicBezTo>
                <a:cubicBezTo>
                  <a:pt x="6388277" y="1597519"/>
                  <a:pt x="6380141" y="1607970"/>
                  <a:pt x="6382671" y="1592612"/>
                </a:cubicBezTo>
                <a:lnTo>
                  <a:pt x="6369843" y="1590015"/>
                </a:lnTo>
                <a:lnTo>
                  <a:pt x="6269740" y="1614633"/>
                </a:lnTo>
                <a:lnTo>
                  <a:pt x="6255405" y="1620529"/>
                </a:lnTo>
                <a:cubicBezTo>
                  <a:pt x="6250911" y="1623016"/>
                  <a:pt x="6247090" y="1625968"/>
                  <a:pt x="6244248" y="1629561"/>
                </a:cubicBezTo>
                <a:cubicBezTo>
                  <a:pt x="6188859" y="1618246"/>
                  <a:pt x="6143250" y="1639346"/>
                  <a:pt x="6086396" y="1642666"/>
                </a:cubicBezTo>
                <a:cubicBezTo>
                  <a:pt x="6024311" y="1653696"/>
                  <a:pt x="5889522" y="1686499"/>
                  <a:pt x="5867429" y="1695554"/>
                </a:cubicBezTo>
                <a:cubicBezTo>
                  <a:pt x="5848669" y="1700350"/>
                  <a:pt x="5763994" y="1699795"/>
                  <a:pt x="5772864" y="1689002"/>
                </a:cubicBezTo>
                <a:cubicBezTo>
                  <a:pt x="5718480" y="1716048"/>
                  <a:pt x="5694188" y="1696562"/>
                  <a:pt x="5629833" y="1713273"/>
                </a:cubicBezTo>
                <a:lnTo>
                  <a:pt x="5504771" y="1725744"/>
                </a:lnTo>
                <a:lnTo>
                  <a:pt x="5490967" y="1726367"/>
                </a:lnTo>
                <a:lnTo>
                  <a:pt x="5486015" y="1721481"/>
                </a:lnTo>
                <a:lnTo>
                  <a:pt x="5439364" y="1721349"/>
                </a:lnTo>
                <a:cubicBezTo>
                  <a:pt x="5418850" y="1733129"/>
                  <a:pt x="5381503" y="1725668"/>
                  <a:pt x="5350025" y="1729885"/>
                </a:cubicBezTo>
                <a:lnTo>
                  <a:pt x="5336104" y="1734377"/>
                </a:lnTo>
                <a:lnTo>
                  <a:pt x="5245234" y="1738520"/>
                </a:lnTo>
                <a:lnTo>
                  <a:pt x="5182955" y="1744622"/>
                </a:lnTo>
                <a:lnTo>
                  <a:pt x="5169506" y="1748993"/>
                </a:lnTo>
                <a:lnTo>
                  <a:pt x="5154299" y="1744080"/>
                </a:lnTo>
                <a:cubicBezTo>
                  <a:pt x="5152463" y="1742751"/>
                  <a:pt x="5150989" y="1741283"/>
                  <a:pt x="5149917" y="1739727"/>
                </a:cubicBezTo>
                <a:lnTo>
                  <a:pt x="5100319" y="1745797"/>
                </a:lnTo>
                <a:lnTo>
                  <a:pt x="5094361" y="1745767"/>
                </a:lnTo>
                <a:lnTo>
                  <a:pt x="5053410" y="1742790"/>
                </a:lnTo>
                <a:lnTo>
                  <a:pt x="4992711" y="1734075"/>
                </a:lnTo>
                <a:cubicBezTo>
                  <a:pt x="4972764" y="1728527"/>
                  <a:pt x="4955480" y="1708667"/>
                  <a:pt x="4930098" y="1717312"/>
                </a:cubicBezTo>
                <a:cubicBezTo>
                  <a:pt x="4936142" y="1706767"/>
                  <a:pt x="4900350" y="1719438"/>
                  <a:pt x="4893834" y="1710028"/>
                </a:cubicBezTo>
                <a:cubicBezTo>
                  <a:pt x="4890113" y="1702277"/>
                  <a:pt x="4878389" y="1704314"/>
                  <a:pt x="4868730" y="1702384"/>
                </a:cubicBezTo>
                <a:cubicBezTo>
                  <a:pt x="4860577" y="1694955"/>
                  <a:pt x="4813519" y="1692594"/>
                  <a:pt x="4797925" y="1695535"/>
                </a:cubicBezTo>
                <a:cubicBezTo>
                  <a:pt x="4754973" y="1708626"/>
                  <a:pt x="4712186" y="1679830"/>
                  <a:pt x="4677670" y="1689453"/>
                </a:cubicBezTo>
                <a:cubicBezTo>
                  <a:pt x="4650390" y="1686902"/>
                  <a:pt x="4641786" y="1682702"/>
                  <a:pt x="4634248" y="1680227"/>
                </a:cubicBezTo>
                <a:lnTo>
                  <a:pt x="4632434" y="1674607"/>
                </a:lnTo>
                <a:lnTo>
                  <a:pt x="4619204" y="1672507"/>
                </a:lnTo>
                <a:lnTo>
                  <a:pt x="4616283" y="1670977"/>
                </a:lnTo>
                <a:cubicBezTo>
                  <a:pt x="4610716" y="1668036"/>
                  <a:pt x="4605090" y="1665277"/>
                  <a:pt x="4598926" y="1663178"/>
                </a:cubicBezTo>
                <a:cubicBezTo>
                  <a:pt x="4588025" y="1686237"/>
                  <a:pt x="4544698" y="1649138"/>
                  <a:pt x="4547069" y="1670642"/>
                </a:cubicBezTo>
                <a:lnTo>
                  <a:pt x="4523516" y="1669785"/>
                </a:lnTo>
                <a:lnTo>
                  <a:pt x="4500586" y="1675912"/>
                </a:lnTo>
                <a:lnTo>
                  <a:pt x="4488196" y="1683463"/>
                </a:lnTo>
                <a:lnTo>
                  <a:pt x="4445463" y="1695634"/>
                </a:lnTo>
                <a:lnTo>
                  <a:pt x="4446550" y="1680538"/>
                </a:lnTo>
                <a:lnTo>
                  <a:pt x="4365375" y="1697935"/>
                </a:lnTo>
                <a:lnTo>
                  <a:pt x="4305123" y="1714185"/>
                </a:lnTo>
                <a:lnTo>
                  <a:pt x="4292665" y="1720703"/>
                </a:lnTo>
                <a:lnTo>
                  <a:pt x="4276789" y="1718367"/>
                </a:lnTo>
                <a:cubicBezTo>
                  <a:pt x="4274740" y="1717359"/>
                  <a:pt x="4273021" y="1716157"/>
                  <a:pt x="4271683" y="1714801"/>
                </a:cubicBezTo>
                <a:lnTo>
                  <a:pt x="4223918" y="1728936"/>
                </a:lnTo>
                <a:lnTo>
                  <a:pt x="4218039" y="1729885"/>
                </a:lnTo>
                <a:lnTo>
                  <a:pt x="4177153" y="1733691"/>
                </a:lnTo>
                <a:lnTo>
                  <a:pt x="4051032" y="1728886"/>
                </a:lnTo>
                <a:cubicBezTo>
                  <a:pt x="4055072" y="1717510"/>
                  <a:pt x="4022108" y="1735873"/>
                  <a:pt x="4013978" y="1727679"/>
                </a:cubicBezTo>
                <a:cubicBezTo>
                  <a:pt x="4008905" y="1720660"/>
                  <a:pt x="3997723" y="1724594"/>
                  <a:pt x="3987857" y="1724282"/>
                </a:cubicBezTo>
                <a:cubicBezTo>
                  <a:pt x="3978476" y="1718309"/>
                  <a:pt x="3931683" y="1723723"/>
                  <a:pt x="3916852" y="1729184"/>
                </a:cubicBezTo>
                <a:cubicBezTo>
                  <a:pt x="3876910" y="1749138"/>
                  <a:pt x="3829523" y="1727824"/>
                  <a:pt x="3797263" y="1742976"/>
                </a:cubicBezTo>
                <a:cubicBezTo>
                  <a:pt x="3769922" y="1744951"/>
                  <a:pt x="3760682" y="1742230"/>
                  <a:pt x="3752806" y="1741033"/>
                </a:cubicBezTo>
                <a:lnTo>
                  <a:pt x="3749997" y="1735799"/>
                </a:lnTo>
                <a:lnTo>
                  <a:pt x="3736582" y="1735907"/>
                </a:lnTo>
                <a:lnTo>
                  <a:pt x="3733428" y="1734881"/>
                </a:lnTo>
                <a:cubicBezTo>
                  <a:pt x="3727408" y="1732899"/>
                  <a:pt x="3721365" y="1731108"/>
                  <a:pt x="3714911" y="1730056"/>
                </a:cubicBezTo>
                <a:cubicBezTo>
                  <a:pt x="3708355" y="1754554"/>
                  <a:pt x="3658933" y="1725152"/>
                  <a:pt x="3665172" y="1745936"/>
                </a:cubicBezTo>
                <a:cubicBezTo>
                  <a:pt x="3628569" y="1744420"/>
                  <a:pt x="3583742" y="1775884"/>
                  <a:pt x="3552006" y="1755220"/>
                </a:cubicBezTo>
                <a:cubicBezTo>
                  <a:pt x="3497522" y="1758390"/>
                  <a:pt x="3448310" y="1757433"/>
                  <a:pt x="3390301" y="1762546"/>
                </a:cubicBezTo>
                <a:cubicBezTo>
                  <a:pt x="3345266" y="1774524"/>
                  <a:pt x="3297039" y="1758531"/>
                  <a:pt x="3264312" y="1774620"/>
                </a:cubicBezTo>
                <a:cubicBezTo>
                  <a:pt x="3212634" y="1771139"/>
                  <a:pt x="3147905" y="1780248"/>
                  <a:pt x="3106901" y="1804264"/>
                </a:cubicBezTo>
                <a:cubicBezTo>
                  <a:pt x="3051355" y="1805490"/>
                  <a:pt x="3041708" y="1820368"/>
                  <a:pt x="2993303" y="1806542"/>
                </a:cubicBezTo>
                <a:cubicBezTo>
                  <a:pt x="2989182" y="1810139"/>
                  <a:pt x="2984377" y="1813039"/>
                  <a:pt x="2979115" y="1815432"/>
                </a:cubicBezTo>
                <a:lnTo>
                  <a:pt x="2963118" y="1820962"/>
                </a:lnTo>
                <a:lnTo>
                  <a:pt x="2961156" y="1820297"/>
                </a:lnTo>
                <a:lnTo>
                  <a:pt x="2925719" y="1828468"/>
                </a:lnTo>
                <a:lnTo>
                  <a:pt x="2857951" y="1842496"/>
                </a:lnTo>
                <a:lnTo>
                  <a:pt x="2857427" y="1841591"/>
                </a:lnTo>
                <a:cubicBezTo>
                  <a:pt x="2855386" y="1839734"/>
                  <a:pt x="2852250" y="1838690"/>
                  <a:pt x="2846731" y="1839316"/>
                </a:cubicBezTo>
                <a:cubicBezTo>
                  <a:pt x="2855175" y="1823564"/>
                  <a:pt x="2843311" y="1834035"/>
                  <a:pt x="2826290" y="1837274"/>
                </a:cubicBezTo>
                <a:cubicBezTo>
                  <a:pt x="2835609" y="1813530"/>
                  <a:pt x="2787284" y="1831665"/>
                  <a:pt x="2779146" y="1820071"/>
                </a:cubicBezTo>
                <a:cubicBezTo>
                  <a:pt x="2766432" y="1822985"/>
                  <a:pt x="2753158" y="1825635"/>
                  <a:pt x="2739608" y="1827861"/>
                </a:cubicBezTo>
                <a:lnTo>
                  <a:pt x="2731631" y="1828881"/>
                </a:lnTo>
                <a:cubicBezTo>
                  <a:pt x="2731575" y="1828813"/>
                  <a:pt x="2731521" y="1828744"/>
                  <a:pt x="2731464" y="1828677"/>
                </a:cubicBezTo>
                <a:cubicBezTo>
                  <a:pt x="2729715" y="1828415"/>
                  <a:pt x="2727085" y="1828569"/>
                  <a:pt x="2723037" y="1829303"/>
                </a:cubicBezTo>
                <a:lnTo>
                  <a:pt x="2701616" y="1832725"/>
                </a:lnTo>
                <a:lnTo>
                  <a:pt x="2696239" y="1831904"/>
                </a:lnTo>
                <a:lnTo>
                  <a:pt x="2663445" y="1825958"/>
                </a:lnTo>
                <a:cubicBezTo>
                  <a:pt x="2641260" y="1825904"/>
                  <a:pt x="2595040" y="1827674"/>
                  <a:pt x="2560925" y="1829094"/>
                </a:cubicBezTo>
                <a:cubicBezTo>
                  <a:pt x="2527977" y="1836499"/>
                  <a:pt x="2496507" y="1831991"/>
                  <a:pt x="2458739" y="1834479"/>
                </a:cubicBezTo>
                <a:cubicBezTo>
                  <a:pt x="2419379" y="1848893"/>
                  <a:pt x="2396428" y="1834257"/>
                  <a:pt x="2356074" y="1836991"/>
                </a:cubicBezTo>
                <a:cubicBezTo>
                  <a:pt x="2323435" y="1857644"/>
                  <a:pt x="2325610" y="1826053"/>
                  <a:pt x="2304241" y="1822021"/>
                </a:cubicBezTo>
                <a:lnTo>
                  <a:pt x="2298362" y="1822125"/>
                </a:lnTo>
                <a:lnTo>
                  <a:pt x="2283527" y="1826361"/>
                </a:lnTo>
                <a:lnTo>
                  <a:pt x="2278150" y="1828604"/>
                </a:lnTo>
                <a:cubicBezTo>
                  <a:pt x="2274371" y="1829907"/>
                  <a:pt x="2271762" y="1830461"/>
                  <a:pt x="2269853" y="1830502"/>
                </a:cubicBezTo>
                <a:lnTo>
                  <a:pt x="2269585" y="1830341"/>
                </a:lnTo>
                <a:lnTo>
                  <a:pt x="2225332" y="1845825"/>
                </a:lnTo>
                <a:cubicBezTo>
                  <a:pt x="2211505" y="1836594"/>
                  <a:pt x="2170867" y="1860661"/>
                  <a:pt x="2169048" y="1837658"/>
                </a:cubicBezTo>
                <a:cubicBezTo>
                  <a:pt x="2153238" y="1843278"/>
                  <a:pt x="2146132" y="1854645"/>
                  <a:pt x="2147231" y="1839027"/>
                </a:cubicBezTo>
                <a:cubicBezTo>
                  <a:pt x="2141901" y="1840465"/>
                  <a:pt x="2138205" y="1840014"/>
                  <a:pt x="2135241" y="1838652"/>
                </a:cubicBezTo>
                <a:lnTo>
                  <a:pt x="2099215" y="1850768"/>
                </a:lnTo>
                <a:lnTo>
                  <a:pt x="2094046" y="1850806"/>
                </a:lnTo>
                <a:lnTo>
                  <a:pt x="2071850" y="1861319"/>
                </a:lnTo>
                <a:lnTo>
                  <a:pt x="2039607" y="1874318"/>
                </a:lnTo>
                <a:lnTo>
                  <a:pt x="2037289" y="1874025"/>
                </a:lnTo>
                <a:lnTo>
                  <a:pt x="2023615" y="1881562"/>
                </a:lnTo>
                <a:cubicBezTo>
                  <a:pt x="2019390" y="1884562"/>
                  <a:pt x="1959668" y="1894795"/>
                  <a:pt x="1957176" y="1898709"/>
                </a:cubicBezTo>
                <a:cubicBezTo>
                  <a:pt x="1901224" y="1893805"/>
                  <a:pt x="1914145" y="1913274"/>
                  <a:pt x="1858081" y="1923144"/>
                </a:cubicBezTo>
                <a:cubicBezTo>
                  <a:pt x="1819487" y="1923227"/>
                  <a:pt x="1798952" y="1929741"/>
                  <a:pt x="1738865" y="1944965"/>
                </a:cubicBezTo>
                <a:cubicBezTo>
                  <a:pt x="1698633" y="1955957"/>
                  <a:pt x="1670491" y="1978862"/>
                  <a:pt x="1616692" y="1989107"/>
                </a:cubicBezTo>
                <a:cubicBezTo>
                  <a:pt x="1565257" y="2022368"/>
                  <a:pt x="1474172" y="2022156"/>
                  <a:pt x="1411898" y="2046254"/>
                </a:cubicBezTo>
                <a:cubicBezTo>
                  <a:pt x="1380237" y="2035952"/>
                  <a:pt x="1386648" y="2042292"/>
                  <a:pt x="1375780" y="2047961"/>
                </a:cubicBezTo>
                <a:cubicBezTo>
                  <a:pt x="1375756" y="2047968"/>
                  <a:pt x="1375731" y="2047974"/>
                  <a:pt x="1375707" y="2047981"/>
                </a:cubicBezTo>
                <a:lnTo>
                  <a:pt x="1285585" y="2047113"/>
                </a:lnTo>
                <a:cubicBezTo>
                  <a:pt x="1279541" y="2043453"/>
                  <a:pt x="1272537" y="2040974"/>
                  <a:pt x="1263658" y="2041397"/>
                </a:cubicBezTo>
                <a:cubicBezTo>
                  <a:pt x="1212454" y="2058890"/>
                  <a:pt x="1258499" y="2026611"/>
                  <a:pt x="1170403" y="2033399"/>
                </a:cubicBezTo>
                <a:cubicBezTo>
                  <a:pt x="1166530" y="2036274"/>
                  <a:pt x="1154254" y="2033463"/>
                  <a:pt x="1153718" y="2029576"/>
                </a:cubicBezTo>
                <a:cubicBezTo>
                  <a:pt x="1148486" y="2030819"/>
                  <a:pt x="1137980" y="2038354"/>
                  <a:pt x="1133937" y="2032149"/>
                </a:cubicBezTo>
                <a:cubicBezTo>
                  <a:pt x="1104720" y="2031606"/>
                  <a:pt x="1077532" y="2035424"/>
                  <a:pt x="1054999" y="2043242"/>
                </a:cubicBezTo>
                <a:cubicBezTo>
                  <a:pt x="1024875" y="2038090"/>
                  <a:pt x="1020473" y="2042711"/>
                  <a:pt x="1018405" y="2048281"/>
                </a:cubicBezTo>
                <a:lnTo>
                  <a:pt x="1016563" y="2051718"/>
                </a:lnTo>
                <a:lnTo>
                  <a:pt x="1008284" y="2046742"/>
                </a:lnTo>
                <a:cubicBezTo>
                  <a:pt x="999244" y="2043620"/>
                  <a:pt x="990505" y="2044937"/>
                  <a:pt x="981974" y="2048363"/>
                </a:cubicBezTo>
                <a:lnTo>
                  <a:pt x="971903" y="2053484"/>
                </a:lnTo>
                <a:lnTo>
                  <a:pt x="954015" y="2052529"/>
                </a:lnTo>
                <a:cubicBezTo>
                  <a:pt x="931960" y="2051365"/>
                  <a:pt x="861352" y="2046214"/>
                  <a:pt x="839571" y="2046509"/>
                </a:cubicBezTo>
                <a:lnTo>
                  <a:pt x="823321" y="2054296"/>
                </a:lnTo>
                <a:lnTo>
                  <a:pt x="800990" y="2051523"/>
                </a:lnTo>
                <a:cubicBezTo>
                  <a:pt x="790723" y="2052171"/>
                  <a:pt x="782268" y="2055403"/>
                  <a:pt x="776439" y="2062634"/>
                </a:cubicBezTo>
                <a:cubicBezTo>
                  <a:pt x="773155" y="2056184"/>
                  <a:pt x="769593" y="2059253"/>
                  <a:pt x="763041" y="2063995"/>
                </a:cubicBezTo>
                <a:lnTo>
                  <a:pt x="757863" y="2065877"/>
                </a:lnTo>
                <a:lnTo>
                  <a:pt x="745053" y="2051831"/>
                </a:lnTo>
                <a:lnTo>
                  <a:pt x="722609" y="2049504"/>
                </a:lnTo>
                <a:lnTo>
                  <a:pt x="717618" y="2042131"/>
                </a:lnTo>
                <a:lnTo>
                  <a:pt x="703285" y="2046808"/>
                </a:lnTo>
                <a:cubicBezTo>
                  <a:pt x="698219" y="2048137"/>
                  <a:pt x="690058" y="2049926"/>
                  <a:pt x="680199" y="2051947"/>
                </a:cubicBezTo>
                <a:lnTo>
                  <a:pt x="667351" y="2054469"/>
                </a:lnTo>
                <a:lnTo>
                  <a:pt x="660961" y="2049404"/>
                </a:lnTo>
                <a:lnTo>
                  <a:pt x="638282" y="2060093"/>
                </a:lnTo>
                <a:lnTo>
                  <a:pt x="583551" y="2070197"/>
                </a:lnTo>
                <a:cubicBezTo>
                  <a:pt x="569268" y="2091365"/>
                  <a:pt x="529124" y="2053106"/>
                  <a:pt x="525274" y="2079137"/>
                </a:cubicBezTo>
                <a:cubicBezTo>
                  <a:pt x="506495" y="2056498"/>
                  <a:pt x="440091" y="2069666"/>
                  <a:pt x="405635" y="2059339"/>
                </a:cubicBezTo>
                <a:cubicBezTo>
                  <a:pt x="397410" y="2069278"/>
                  <a:pt x="294416" y="2032966"/>
                  <a:pt x="281555" y="2022847"/>
                </a:cubicBezTo>
                <a:cubicBezTo>
                  <a:pt x="171589" y="1986245"/>
                  <a:pt x="126791" y="1985528"/>
                  <a:pt x="98513" y="1969504"/>
                </a:cubicBezTo>
                <a:cubicBezTo>
                  <a:pt x="85544" y="1965247"/>
                  <a:pt x="73324" y="1958000"/>
                  <a:pt x="56191" y="1950709"/>
                </a:cubicBezTo>
                <a:lnTo>
                  <a:pt x="0" y="1935789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B2E407-DBA3-6BD7-C6C9-CF051FC2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606" y="486848"/>
            <a:ext cx="9926253" cy="118872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FYE 2026 – Payable Services Guidelines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2DCE2C-2863-46FA-9BE7-24365A24D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24586" y="5970896"/>
            <a:ext cx="9967416" cy="887104"/>
          </a:xfrm>
          <a:custGeom>
            <a:avLst/>
            <a:gdLst>
              <a:gd name="connsiteX0" fmla="*/ 4686423 w 9517857"/>
              <a:gd name="connsiteY0" fmla="*/ 247919 h 918356"/>
              <a:gd name="connsiteX1" fmla="*/ 4689051 w 9517857"/>
              <a:gd name="connsiteY1" fmla="*/ 250968 h 918356"/>
              <a:gd name="connsiteX2" fmla="*/ 4687244 w 9517857"/>
              <a:gd name="connsiteY2" fmla="*/ 251298 h 918356"/>
              <a:gd name="connsiteX3" fmla="*/ 4685225 w 9517857"/>
              <a:gd name="connsiteY3" fmla="*/ 246530 h 918356"/>
              <a:gd name="connsiteX4" fmla="*/ 4686133 w 9517857"/>
              <a:gd name="connsiteY4" fmla="*/ 246727 h 918356"/>
              <a:gd name="connsiteX5" fmla="*/ 4686423 w 9517857"/>
              <a:gd name="connsiteY5" fmla="*/ 247919 h 918356"/>
              <a:gd name="connsiteX6" fmla="*/ 9517856 w 9517857"/>
              <a:gd name="connsiteY6" fmla="*/ 0 h 918356"/>
              <a:gd name="connsiteX7" fmla="*/ 9517857 w 9517857"/>
              <a:gd name="connsiteY7" fmla="*/ 12 h 918356"/>
              <a:gd name="connsiteX8" fmla="*/ 9517857 w 9517857"/>
              <a:gd name="connsiteY8" fmla="*/ 918356 h 918356"/>
              <a:gd name="connsiteX9" fmla="*/ 14604 w 9517857"/>
              <a:gd name="connsiteY9" fmla="*/ 918356 h 918356"/>
              <a:gd name="connsiteX10" fmla="*/ 12841 w 9517857"/>
              <a:gd name="connsiteY10" fmla="*/ 917763 h 918356"/>
              <a:gd name="connsiteX11" fmla="*/ 93 w 9517857"/>
              <a:gd name="connsiteY11" fmla="*/ 912471 h 918356"/>
              <a:gd name="connsiteX12" fmla="*/ 58674 w 9517857"/>
              <a:gd name="connsiteY12" fmla="*/ 890322 h 918356"/>
              <a:gd name="connsiteX13" fmla="*/ 275005 w 9517857"/>
              <a:gd name="connsiteY13" fmla="*/ 807229 h 918356"/>
              <a:gd name="connsiteX14" fmla="*/ 587824 w 9517857"/>
              <a:gd name="connsiteY14" fmla="*/ 798195 h 918356"/>
              <a:gd name="connsiteX15" fmla="*/ 651826 w 9517857"/>
              <a:gd name="connsiteY15" fmla="*/ 738338 h 918356"/>
              <a:gd name="connsiteX16" fmla="*/ 727985 w 9517857"/>
              <a:gd name="connsiteY16" fmla="*/ 719826 h 918356"/>
              <a:gd name="connsiteX17" fmla="*/ 778982 w 9517857"/>
              <a:gd name="connsiteY17" fmla="*/ 710142 h 918356"/>
              <a:gd name="connsiteX18" fmla="*/ 849944 w 9517857"/>
              <a:gd name="connsiteY18" fmla="*/ 717987 h 918356"/>
              <a:gd name="connsiteX19" fmla="*/ 921659 w 9517857"/>
              <a:gd name="connsiteY19" fmla="*/ 712695 h 918356"/>
              <a:gd name="connsiteX20" fmla="*/ 930946 w 9517857"/>
              <a:gd name="connsiteY20" fmla="*/ 734046 h 918356"/>
              <a:gd name="connsiteX21" fmla="*/ 986250 w 9517857"/>
              <a:gd name="connsiteY21" fmla="*/ 713530 h 918356"/>
              <a:gd name="connsiteX22" fmla="*/ 1013752 w 9517857"/>
              <a:gd name="connsiteY22" fmla="*/ 713361 h 918356"/>
              <a:gd name="connsiteX23" fmla="*/ 1023734 w 9517857"/>
              <a:gd name="connsiteY23" fmla="*/ 718571 h 918356"/>
              <a:gd name="connsiteX24" fmla="*/ 1063207 w 9517857"/>
              <a:gd name="connsiteY24" fmla="*/ 715651 h 918356"/>
              <a:gd name="connsiteX25" fmla="*/ 1081980 w 9517857"/>
              <a:gd name="connsiteY25" fmla="*/ 738455 h 918356"/>
              <a:gd name="connsiteX26" fmla="*/ 1218120 w 9517857"/>
              <a:gd name="connsiteY26" fmla="*/ 713280 h 918356"/>
              <a:gd name="connsiteX27" fmla="*/ 1397459 w 9517857"/>
              <a:gd name="connsiteY27" fmla="*/ 691190 h 918356"/>
              <a:gd name="connsiteX28" fmla="*/ 1580688 w 9517857"/>
              <a:gd name="connsiteY28" fmla="*/ 693697 h 918356"/>
              <a:gd name="connsiteX29" fmla="*/ 1772334 w 9517857"/>
              <a:gd name="connsiteY29" fmla="*/ 710640 h 918356"/>
              <a:gd name="connsiteX30" fmla="*/ 2002561 w 9517857"/>
              <a:gd name="connsiteY30" fmla="*/ 659917 h 918356"/>
              <a:gd name="connsiteX31" fmla="*/ 2135144 w 9517857"/>
              <a:gd name="connsiteY31" fmla="*/ 636501 h 918356"/>
              <a:gd name="connsiteX32" fmla="*/ 2440292 w 9517857"/>
              <a:gd name="connsiteY32" fmla="*/ 593862 h 918356"/>
              <a:gd name="connsiteX33" fmla="*/ 2547829 w 9517857"/>
              <a:gd name="connsiteY33" fmla="*/ 566150 h 918356"/>
              <a:gd name="connsiteX34" fmla="*/ 2658055 w 9517857"/>
              <a:gd name="connsiteY34" fmla="*/ 578727 h 918356"/>
              <a:gd name="connsiteX35" fmla="*/ 2693698 w 9517857"/>
              <a:gd name="connsiteY35" fmla="*/ 560029 h 918356"/>
              <a:gd name="connsiteX36" fmla="*/ 2699673 w 9517857"/>
              <a:gd name="connsiteY36" fmla="*/ 556400 h 918356"/>
              <a:gd name="connsiteX37" fmla="*/ 2727306 w 9517857"/>
              <a:gd name="connsiteY37" fmla="*/ 550698 h 918356"/>
              <a:gd name="connsiteX38" fmla="*/ 2730451 w 9517857"/>
              <a:gd name="connsiteY38" fmla="*/ 538058 h 918356"/>
              <a:gd name="connsiteX39" fmla="*/ 2768713 w 9517857"/>
              <a:gd name="connsiteY39" fmla="*/ 521575 h 918356"/>
              <a:gd name="connsiteX40" fmla="*/ 2820868 w 9517857"/>
              <a:gd name="connsiteY40" fmla="*/ 514160 h 918356"/>
              <a:gd name="connsiteX41" fmla="*/ 3073635 w 9517857"/>
              <a:gd name="connsiteY41" fmla="*/ 491294 h 918356"/>
              <a:gd name="connsiteX42" fmla="*/ 3222071 w 9517857"/>
              <a:gd name="connsiteY42" fmla="*/ 470559 h 918356"/>
              <a:gd name="connsiteX43" fmla="*/ 3274069 w 9517857"/>
              <a:gd name="connsiteY43" fmla="*/ 451605 h 918356"/>
              <a:gd name="connsiteX44" fmla="*/ 3349632 w 9517857"/>
              <a:gd name="connsiteY44" fmla="*/ 432583 h 918356"/>
              <a:gd name="connsiteX45" fmla="*/ 3479593 w 9517857"/>
              <a:gd name="connsiteY45" fmla="*/ 390437 h 918356"/>
              <a:gd name="connsiteX46" fmla="*/ 3660110 w 9517857"/>
              <a:gd name="connsiteY46" fmla="*/ 348726 h 918356"/>
              <a:gd name="connsiteX47" fmla="*/ 3750023 w 9517857"/>
              <a:gd name="connsiteY47" fmla="*/ 370678 h 918356"/>
              <a:gd name="connsiteX48" fmla="*/ 3844133 w 9517857"/>
              <a:gd name="connsiteY48" fmla="*/ 360648 h 918356"/>
              <a:gd name="connsiteX49" fmla="*/ 3913545 w 9517857"/>
              <a:gd name="connsiteY49" fmla="*/ 344235 h 918356"/>
              <a:gd name="connsiteX50" fmla="*/ 4266740 w 9517857"/>
              <a:gd name="connsiteY50" fmla="*/ 361454 h 918356"/>
              <a:gd name="connsiteX51" fmla="*/ 4430770 w 9517857"/>
              <a:gd name="connsiteY51" fmla="*/ 342643 h 918356"/>
              <a:gd name="connsiteX52" fmla="*/ 4512664 w 9517857"/>
              <a:gd name="connsiteY52" fmla="*/ 319948 h 918356"/>
              <a:gd name="connsiteX53" fmla="*/ 4616423 w 9517857"/>
              <a:gd name="connsiteY53" fmla="*/ 290914 h 918356"/>
              <a:gd name="connsiteX54" fmla="*/ 4691675 w 9517857"/>
              <a:gd name="connsiteY54" fmla="*/ 254011 h 918356"/>
              <a:gd name="connsiteX55" fmla="*/ 4689051 w 9517857"/>
              <a:gd name="connsiteY55" fmla="*/ 250968 h 918356"/>
              <a:gd name="connsiteX56" fmla="*/ 4719994 w 9517857"/>
              <a:gd name="connsiteY56" fmla="*/ 245307 h 918356"/>
              <a:gd name="connsiteX57" fmla="*/ 4752894 w 9517857"/>
              <a:gd name="connsiteY57" fmla="*/ 239875 h 918356"/>
              <a:gd name="connsiteX58" fmla="*/ 4769329 w 9517857"/>
              <a:gd name="connsiteY58" fmla="*/ 233585 h 918356"/>
              <a:gd name="connsiteX59" fmla="*/ 4775634 w 9517857"/>
              <a:gd name="connsiteY59" fmla="*/ 234063 h 918356"/>
              <a:gd name="connsiteX60" fmla="*/ 4790452 w 9517857"/>
              <a:gd name="connsiteY60" fmla="*/ 233572 h 918356"/>
              <a:gd name="connsiteX61" fmla="*/ 4789062 w 9517857"/>
              <a:gd name="connsiteY61" fmla="*/ 241924 h 918356"/>
              <a:gd name="connsiteX62" fmla="*/ 4827826 w 9517857"/>
              <a:gd name="connsiteY62" fmla="*/ 246977 h 918356"/>
              <a:gd name="connsiteX63" fmla="*/ 4892569 w 9517857"/>
              <a:gd name="connsiteY63" fmla="*/ 249933 h 918356"/>
              <a:gd name="connsiteX64" fmla="*/ 4896611 w 9517857"/>
              <a:gd name="connsiteY64" fmla="*/ 240448 h 918356"/>
              <a:gd name="connsiteX65" fmla="*/ 4917286 w 9517857"/>
              <a:gd name="connsiteY65" fmla="*/ 243659 h 918356"/>
              <a:gd name="connsiteX66" fmla="*/ 4981173 w 9517857"/>
              <a:gd name="connsiteY66" fmla="*/ 247103 h 918356"/>
              <a:gd name="connsiteX67" fmla="*/ 5060397 w 9517857"/>
              <a:gd name="connsiteY67" fmla="*/ 263688 h 918356"/>
              <a:gd name="connsiteX68" fmla="*/ 5252996 w 9517857"/>
              <a:gd name="connsiteY68" fmla="*/ 270655 h 918356"/>
              <a:gd name="connsiteX69" fmla="*/ 5358056 w 9517857"/>
              <a:gd name="connsiteY69" fmla="*/ 247248 h 918356"/>
              <a:gd name="connsiteX70" fmla="*/ 5426496 w 9517857"/>
              <a:gd name="connsiteY70" fmla="*/ 235142 h 918356"/>
              <a:gd name="connsiteX71" fmla="*/ 5497161 w 9517857"/>
              <a:gd name="connsiteY71" fmla="*/ 228808 h 918356"/>
              <a:gd name="connsiteX72" fmla="*/ 5826043 w 9517857"/>
              <a:gd name="connsiteY72" fmla="*/ 148073 h 918356"/>
              <a:gd name="connsiteX73" fmla="*/ 6013415 w 9517857"/>
              <a:gd name="connsiteY73" fmla="*/ 137316 h 918356"/>
              <a:gd name="connsiteX74" fmla="*/ 6080994 w 9517857"/>
              <a:gd name="connsiteY74" fmla="*/ 142938 h 918356"/>
              <a:gd name="connsiteX75" fmla="*/ 6194152 w 9517857"/>
              <a:gd name="connsiteY75" fmla="*/ 151772 h 918356"/>
              <a:gd name="connsiteX76" fmla="*/ 6281379 w 9517857"/>
              <a:gd name="connsiteY76" fmla="*/ 181626 h 918356"/>
              <a:gd name="connsiteX77" fmla="*/ 6374947 w 9517857"/>
              <a:gd name="connsiteY77" fmla="*/ 179799 h 918356"/>
              <a:gd name="connsiteX78" fmla="*/ 6448518 w 9517857"/>
              <a:gd name="connsiteY78" fmla="*/ 164378 h 918356"/>
              <a:gd name="connsiteX79" fmla="*/ 6544700 w 9517857"/>
              <a:gd name="connsiteY79" fmla="*/ 167161 h 918356"/>
              <a:gd name="connsiteX80" fmla="*/ 6648353 w 9517857"/>
              <a:gd name="connsiteY80" fmla="*/ 172250 h 918356"/>
              <a:gd name="connsiteX81" fmla="*/ 6736227 w 9517857"/>
              <a:gd name="connsiteY81" fmla="*/ 173216 h 918356"/>
              <a:gd name="connsiteX82" fmla="*/ 6977218 w 9517857"/>
              <a:gd name="connsiteY82" fmla="*/ 184289 h 918356"/>
              <a:gd name="connsiteX83" fmla="*/ 7065221 w 9517857"/>
              <a:gd name="connsiteY83" fmla="*/ 227531 h 918356"/>
              <a:gd name="connsiteX84" fmla="*/ 7366876 w 9517857"/>
              <a:gd name="connsiteY84" fmla="*/ 248468 h 918356"/>
              <a:gd name="connsiteX85" fmla="*/ 7565449 w 9517857"/>
              <a:gd name="connsiteY85" fmla="*/ 258950 h 918356"/>
              <a:gd name="connsiteX86" fmla="*/ 7599285 w 9517857"/>
              <a:gd name="connsiteY86" fmla="*/ 266021 h 918356"/>
              <a:gd name="connsiteX87" fmla="*/ 7644411 w 9517857"/>
              <a:gd name="connsiteY87" fmla="*/ 258986 h 918356"/>
              <a:gd name="connsiteX88" fmla="*/ 7825110 w 9517857"/>
              <a:gd name="connsiteY88" fmla="*/ 229109 h 918356"/>
              <a:gd name="connsiteX89" fmla="*/ 7965804 w 9517857"/>
              <a:gd name="connsiteY89" fmla="*/ 190545 h 918356"/>
              <a:gd name="connsiteX90" fmla="*/ 8147401 w 9517857"/>
              <a:gd name="connsiteY90" fmla="*/ 205617 h 918356"/>
              <a:gd name="connsiteX91" fmla="*/ 8256033 w 9517857"/>
              <a:gd name="connsiteY91" fmla="*/ 193713 h 918356"/>
              <a:gd name="connsiteX92" fmla="*/ 8410677 w 9517857"/>
              <a:gd name="connsiteY92" fmla="*/ 172167 h 918356"/>
              <a:gd name="connsiteX93" fmla="*/ 8617841 w 9517857"/>
              <a:gd name="connsiteY93" fmla="*/ 155167 h 918356"/>
              <a:gd name="connsiteX94" fmla="*/ 8715976 w 9517857"/>
              <a:gd name="connsiteY94" fmla="*/ 178374 h 918356"/>
              <a:gd name="connsiteX95" fmla="*/ 8778827 w 9517857"/>
              <a:gd name="connsiteY95" fmla="*/ 172936 h 918356"/>
              <a:gd name="connsiteX96" fmla="*/ 8840778 w 9517857"/>
              <a:gd name="connsiteY96" fmla="*/ 143149 h 918356"/>
              <a:gd name="connsiteX97" fmla="*/ 9010380 w 9517857"/>
              <a:gd name="connsiteY97" fmla="*/ 91891 h 918356"/>
              <a:gd name="connsiteX98" fmla="*/ 9110856 w 9517857"/>
              <a:gd name="connsiteY98" fmla="*/ 70997 h 918356"/>
              <a:gd name="connsiteX99" fmla="*/ 9268817 w 9517857"/>
              <a:gd name="connsiteY99" fmla="*/ 53082 h 918356"/>
              <a:gd name="connsiteX100" fmla="*/ 9316667 w 9517857"/>
              <a:gd name="connsiteY100" fmla="*/ 45047 h 918356"/>
              <a:gd name="connsiteX101" fmla="*/ 9428209 w 9517857"/>
              <a:gd name="connsiteY101" fmla="*/ 29923 h 918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9517857" h="918356">
                <a:moveTo>
                  <a:pt x="4686423" y="247919"/>
                </a:moveTo>
                <a:lnTo>
                  <a:pt x="4689051" y="250968"/>
                </a:lnTo>
                <a:lnTo>
                  <a:pt x="4687244" y="251298"/>
                </a:lnTo>
                <a:close/>
                <a:moveTo>
                  <a:pt x="4685225" y="246530"/>
                </a:moveTo>
                <a:cubicBezTo>
                  <a:pt x="4688837" y="243198"/>
                  <a:pt x="4687468" y="244598"/>
                  <a:pt x="4686133" y="246727"/>
                </a:cubicBezTo>
                <a:lnTo>
                  <a:pt x="4686423" y="247919"/>
                </a:lnTo>
                <a:close/>
                <a:moveTo>
                  <a:pt x="9517856" y="0"/>
                </a:moveTo>
                <a:lnTo>
                  <a:pt x="9517857" y="12"/>
                </a:lnTo>
                <a:lnTo>
                  <a:pt x="9517857" y="918356"/>
                </a:lnTo>
                <a:lnTo>
                  <a:pt x="14604" y="918356"/>
                </a:lnTo>
                <a:lnTo>
                  <a:pt x="12841" y="917763"/>
                </a:lnTo>
                <a:cubicBezTo>
                  <a:pt x="4532" y="914864"/>
                  <a:pt x="-773" y="912807"/>
                  <a:pt x="93" y="912471"/>
                </a:cubicBezTo>
                <a:cubicBezTo>
                  <a:pt x="172" y="912298"/>
                  <a:pt x="58594" y="890495"/>
                  <a:pt x="58674" y="890322"/>
                </a:cubicBezTo>
                <a:cubicBezTo>
                  <a:pt x="127436" y="929614"/>
                  <a:pt x="206243" y="828226"/>
                  <a:pt x="275005" y="807229"/>
                </a:cubicBezTo>
                <a:cubicBezTo>
                  <a:pt x="303983" y="806087"/>
                  <a:pt x="504960" y="777375"/>
                  <a:pt x="587824" y="798195"/>
                </a:cubicBezTo>
                <a:cubicBezTo>
                  <a:pt x="598733" y="769348"/>
                  <a:pt x="682904" y="785924"/>
                  <a:pt x="651826" y="738338"/>
                </a:cubicBezTo>
                <a:cubicBezTo>
                  <a:pt x="688440" y="737862"/>
                  <a:pt x="753255" y="750396"/>
                  <a:pt x="727985" y="719826"/>
                </a:cubicBezTo>
                <a:cubicBezTo>
                  <a:pt x="739648" y="718749"/>
                  <a:pt x="775717" y="715087"/>
                  <a:pt x="778982" y="710142"/>
                </a:cubicBezTo>
                <a:cubicBezTo>
                  <a:pt x="779189" y="709407"/>
                  <a:pt x="849736" y="718721"/>
                  <a:pt x="849944" y="717987"/>
                </a:cubicBezTo>
                <a:lnTo>
                  <a:pt x="921659" y="712695"/>
                </a:lnTo>
                <a:lnTo>
                  <a:pt x="930946" y="734046"/>
                </a:lnTo>
                <a:lnTo>
                  <a:pt x="986250" y="713530"/>
                </a:lnTo>
                <a:lnTo>
                  <a:pt x="1013752" y="713361"/>
                </a:lnTo>
                <a:lnTo>
                  <a:pt x="1023734" y="718571"/>
                </a:lnTo>
                <a:cubicBezTo>
                  <a:pt x="1033291" y="721276"/>
                  <a:pt x="1045398" y="721394"/>
                  <a:pt x="1063207" y="715651"/>
                </a:cubicBezTo>
                <a:lnTo>
                  <a:pt x="1081980" y="738455"/>
                </a:lnTo>
                <a:lnTo>
                  <a:pt x="1218120" y="713280"/>
                </a:lnTo>
                <a:cubicBezTo>
                  <a:pt x="1230137" y="716162"/>
                  <a:pt x="1387179" y="685179"/>
                  <a:pt x="1397459" y="691190"/>
                </a:cubicBezTo>
                <a:cubicBezTo>
                  <a:pt x="1490025" y="704984"/>
                  <a:pt x="1465878" y="715604"/>
                  <a:pt x="1580688" y="693697"/>
                </a:cubicBezTo>
                <a:cubicBezTo>
                  <a:pt x="1607067" y="704379"/>
                  <a:pt x="1719477" y="658239"/>
                  <a:pt x="1772334" y="710640"/>
                </a:cubicBezTo>
                <a:cubicBezTo>
                  <a:pt x="1745536" y="644824"/>
                  <a:pt x="1976078" y="716436"/>
                  <a:pt x="2002561" y="659917"/>
                </a:cubicBezTo>
                <a:cubicBezTo>
                  <a:pt x="2045346" y="660357"/>
                  <a:pt x="2166676" y="654391"/>
                  <a:pt x="2135144" y="636501"/>
                </a:cubicBezTo>
                <a:cubicBezTo>
                  <a:pt x="2276591" y="665055"/>
                  <a:pt x="2293173" y="591792"/>
                  <a:pt x="2440292" y="593862"/>
                </a:cubicBezTo>
                <a:cubicBezTo>
                  <a:pt x="2495160" y="534824"/>
                  <a:pt x="2473343" y="585644"/>
                  <a:pt x="2547829" y="566150"/>
                </a:cubicBezTo>
                <a:cubicBezTo>
                  <a:pt x="2545438" y="614169"/>
                  <a:pt x="2632278" y="528280"/>
                  <a:pt x="2658055" y="578727"/>
                </a:cubicBezTo>
                <a:cubicBezTo>
                  <a:pt x="2670795" y="573581"/>
                  <a:pt x="2682322" y="567005"/>
                  <a:pt x="2693698" y="560029"/>
                </a:cubicBezTo>
                <a:lnTo>
                  <a:pt x="2699673" y="556400"/>
                </a:lnTo>
                <a:lnTo>
                  <a:pt x="2727306" y="550698"/>
                </a:lnTo>
                <a:lnTo>
                  <a:pt x="2730451" y="538058"/>
                </a:lnTo>
                <a:lnTo>
                  <a:pt x="2768713" y="521575"/>
                </a:lnTo>
                <a:cubicBezTo>
                  <a:pt x="2783756" y="517104"/>
                  <a:pt x="2800788" y="514291"/>
                  <a:pt x="2820868" y="514160"/>
                </a:cubicBezTo>
                <a:cubicBezTo>
                  <a:pt x="2894791" y="532885"/>
                  <a:pt x="2981506" y="465507"/>
                  <a:pt x="3073635" y="491294"/>
                </a:cubicBezTo>
                <a:cubicBezTo>
                  <a:pt x="3106872" y="496624"/>
                  <a:pt x="3205785" y="487718"/>
                  <a:pt x="3222071" y="470559"/>
                </a:cubicBezTo>
                <a:cubicBezTo>
                  <a:pt x="3242193" y="465514"/>
                  <a:pt x="3267163" y="469136"/>
                  <a:pt x="3274069" y="451605"/>
                </a:cubicBezTo>
                <a:cubicBezTo>
                  <a:pt x="3286659" y="430165"/>
                  <a:pt x="3363648" y="455571"/>
                  <a:pt x="3349632" y="432583"/>
                </a:cubicBezTo>
                <a:cubicBezTo>
                  <a:pt x="3404182" y="449847"/>
                  <a:pt x="3438210" y="404323"/>
                  <a:pt x="3479593" y="390437"/>
                </a:cubicBezTo>
                <a:cubicBezTo>
                  <a:pt x="3523240" y="408403"/>
                  <a:pt x="3567027" y="361554"/>
                  <a:pt x="3660110" y="348726"/>
                </a:cubicBezTo>
                <a:cubicBezTo>
                  <a:pt x="3708299" y="369683"/>
                  <a:pt x="3662447" y="344775"/>
                  <a:pt x="3750023" y="370678"/>
                </a:cubicBezTo>
                <a:cubicBezTo>
                  <a:pt x="3752092" y="367132"/>
                  <a:pt x="3816880" y="365055"/>
                  <a:pt x="3844133" y="360648"/>
                </a:cubicBezTo>
                <a:cubicBezTo>
                  <a:pt x="3871386" y="356240"/>
                  <a:pt x="3882848" y="332490"/>
                  <a:pt x="3913545" y="344235"/>
                </a:cubicBezTo>
                <a:cubicBezTo>
                  <a:pt x="4050255" y="376864"/>
                  <a:pt x="4159924" y="363190"/>
                  <a:pt x="4266740" y="361454"/>
                </a:cubicBezTo>
                <a:cubicBezTo>
                  <a:pt x="4385770" y="354374"/>
                  <a:pt x="4314535" y="340143"/>
                  <a:pt x="4430770" y="342643"/>
                </a:cubicBezTo>
                <a:cubicBezTo>
                  <a:pt x="4439969" y="322594"/>
                  <a:pt x="4478290" y="314645"/>
                  <a:pt x="4512664" y="319948"/>
                </a:cubicBezTo>
                <a:cubicBezTo>
                  <a:pt x="4570011" y="315138"/>
                  <a:pt x="4549085" y="269599"/>
                  <a:pt x="4616423" y="290914"/>
                </a:cubicBezTo>
                <a:cubicBezTo>
                  <a:pt x="4599641" y="270277"/>
                  <a:pt x="4692085" y="269216"/>
                  <a:pt x="4691675" y="254011"/>
                </a:cubicBezTo>
                <a:lnTo>
                  <a:pt x="4689051" y="250968"/>
                </a:lnTo>
                <a:lnTo>
                  <a:pt x="4719994" y="245307"/>
                </a:lnTo>
                <a:cubicBezTo>
                  <a:pt x="4732635" y="242775"/>
                  <a:pt x="4745300" y="240335"/>
                  <a:pt x="4752894" y="239875"/>
                </a:cubicBezTo>
                <a:lnTo>
                  <a:pt x="4769329" y="233585"/>
                </a:lnTo>
                <a:lnTo>
                  <a:pt x="4775634" y="234063"/>
                </a:lnTo>
                <a:lnTo>
                  <a:pt x="4790452" y="233572"/>
                </a:lnTo>
                <a:cubicBezTo>
                  <a:pt x="4789989" y="236356"/>
                  <a:pt x="4789525" y="239141"/>
                  <a:pt x="4789062" y="241924"/>
                </a:cubicBezTo>
                <a:cubicBezTo>
                  <a:pt x="4786342" y="249932"/>
                  <a:pt x="4804560" y="248631"/>
                  <a:pt x="4827826" y="246977"/>
                </a:cubicBezTo>
                <a:cubicBezTo>
                  <a:pt x="4875782" y="239569"/>
                  <a:pt x="4874112" y="283413"/>
                  <a:pt x="4892569" y="249933"/>
                </a:cubicBezTo>
                <a:lnTo>
                  <a:pt x="4896611" y="240448"/>
                </a:lnTo>
                <a:lnTo>
                  <a:pt x="4917286" y="243659"/>
                </a:lnTo>
                <a:cubicBezTo>
                  <a:pt x="4923060" y="243799"/>
                  <a:pt x="4981729" y="240979"/>
                  <a:pt x="4981173" y="247103"/>
                </a:cubicBezTo>
                <a:cubicBezTo>
                  <a:pt x="5024880" y="220690"/>
                  <a:pt x="5014146" y="257963"/>
                  <a:pt x="5060397" y="263688"/>
                </a:cubicBezTo>
                <a:cubicBezTo>
                  <a:pt x="5093356" y="238589"/>
                  <a:pt x="5157892" y="275351"/>
                  <a:pt x="5252996" y="270655"/>
                </a:cubicBezTo>
                <a:cubicBezTo>
                  <a:pt x="5288840" y="241872"/>
                  <a:pt x="5287005" y="287921"/>
                  <a:pt x="5358056" y="247248"/>
                </a:cubicBezTo>
                <a:cubicBezTo>
                  <a:pt x="5361752" y="250257"/>
                  <a:pt x="5403312" y="238215"/>
                  <a:pt x="5426496" y="235142"/>
                </a:cubicBezTo>
                <a:cubicBezTo>
                  <a:pt x="5449679" y="232069"/>
                  <a:pt x="5473549" y="245611"/>
                  <a:pt x="5497161" y="228808"/>
                </a:cubicBezTo>
                <a:cubicBezTo>
                  <a:pt x="5611861" y="172767"/>
                  <a:pt x="5723211" y="165860"/>
                  <a:pt x="5826043" y="148073"/>
                </a:cubicBezTo>
                <a:cubicBezTo>
                  <a:pt x="5943127" y="133166"/>
                  <a:pt x="5872659" y="193078"/>
                  <a:pt x="6013415" y="137316"/>
                </a:cubicBezTo>
                <a:cubicBezTo>
                  <a:pt x="6031924" y="154783"/>
                  <a:pt x="6050745" y="154258"/>
                  <a:pt x="6080994" y="142938"/>
                </a:cubicBezTo>
                <a:cubicBezTo>
                  <a:pt x="6138083" y="137090"/>
                  <a:pt x="6140195" y="184383"/>
                  <a:pt x="6194152" y="151772"/>
                </a:cubicBezTo>
                <a:cubicBezTo>
                  <a:pt x="6187280" y="177783"/>
                  <a:pt x="6304222" y="153410"/>
                  <a:pt x="6281379" y="181626"/>
                </a:cubicBezTo>
                <a:cubicBezTo>
                  <a:pt x="6321899" y="201819"/>
                  <a:pt x="6335111" y="162590"/>
                  <a:pt x="6374947" y="179799"/>
                </a:cubicBezTo>
                <a:cubicBezTo>
                  <a:pt x="6417404" y="181336"/>
                  <a:pt x="6402484" y="169694"/>
                  <a:pt x="6448518" y="164378"/>
                </a:cubicBezTo>
                <a:cubicBezTo>
                  <a:pt x="6504958" y="162488"/>
                  <a:pt x="6493438" y="111203"/>
                  <a:pt x="6544700" y="167161"/>
                </a:cubicBezTo>
                <a:cubicBezTo>
                  <a:pt x="6601507" y="148697"/>
                  <a:pt x="6566269" y="164386"/>
                  <a:pt x="6648353" y="172250"/>
                </a:cubicBezTo>
                <a:cubicBezTo>
                  <a:pt x="6680008" y="155223"/>
                  <a:pt x="6707960" y="160673"/>
                  <a:pt x="6736227" y="173216"/>
                </a:cubicBezTo>
                <a:cubicBezTo>
                  <a:pt x="6813963" y="164284"/>
                  <a:pt x="6888143" y="181296"/>
                  <a:pt x="6977218" y="184289"/>
                </a:cubicBezTo>
                <a:cubicBezTo>
                  <a:pt x="7040424" y="188318"/>
                  <a:pt x="7000278" y="216835"/>
                  <a:pt x="7065221" y="227531"/>
                </a:cubicBezTo>
                <a:cubicBezTo>
                  <a:pt x="7130163" y="238228"/>
                  <a:pt x="7291878" y="238208"/>
                  <a:pt x="7366876" y="248468"/>
                </a:cubicBezTo>
                <a:cubicBezTo>
                  <a:pt x="7491356" y="206752"/>
                  <a:pt x="7367734" y="280166"/>
                  <a:pt x="7565449" y="258950"/>
                </a:cubicBezTo>
                <a:cubicBezTo>
                  <a:pt x="7575959" y="252432"/>
                  <a:pt x="7600854" y="257628"/>
                  <a:pt x="7599285" y="266021"/>
                </a:cubicBezTo>
                <a:cubicBezTo>
                  <a:pt x="7611616" y="262940"/>
                  <a:pt x="7639946" y="245819"/>
                  <a:pt x="7644411" y="258986"/>
                </a:cubicBezTo>
                <a:cubicBezTo>
                  <a:pt x="7708015" y="258012"/>
                  <a:pt x="7770249" y="247724"/>
                  <a:pt x="7825110" y="229109"/>
                </a:cubicBezTo>
                <a:cubicBezTo>
                  <a:pt x="7949762" y="247028"/>
                  <a:pt x="7921956" y="197757"/>
                  <a:pt x="7965804" y="190545"/>
                </a:cubicBezTo>
                <a:cubicBezTo>
                  <a:pt x="8039439" y="213878"/>
                  <a:pt x="8063651" y="191475"/>
                  <a:pt x="8147401" y="205617"/>
                </a:cubicBezTo>
                <a:cubicBezTo>
                  <a:pt x="8166453" y="196610"/>
                  <a:pt x="8225048" y="207099"/>
                  <a:pt x="8256033" y="193713"/>
                </a:cubicBezTo>
                <a:cubicBezTo>
                  <a:pt x="8311388" y="242017"/>
                  <a:pt x="8350376" y="178592"/>
                  <a:pt x="8410677" y="172167"/>
                </a:cubicBezTo>
                <a:cubicBezTo>
                  <a:pt x="8470978" y="165743"/>
                  <a:pt x="8572470" y="206385"/>
                  <a:pt x="8617841" y="155167"/>
                </a:cubicBezTo>
                <a:cubicBezTo>
                  <a:pt x="8646050" y="160448"/>
                  <a:pt x="8664949" y="183631"/>
                  <a:pt x="8715976" y="178374"/>
                </a:cubicBezTo>
                <a:cubicBezTo>
                  <a:pt x="8737194" y="188216"/>
                  <a:pt x="8738009" y="189511"/>
                  <a:pt x="8778827" y="172936"/>
                </a:cubicBezTo>
                <a:cubicBezTo>
                  <a:pt x="8725277" y="146372"/>
                  <a:pt x="8850819" y="175612"/>
                  <a:pt x="8840778" y="143149"/>
                </a:cubicBezTo>
                <a:cubicBezTo>
                  <a:pt x="8903519" y="121096"/>
                  <a:pt x="9021861" y="150359"/>
                  <a:pt x="9010380" y="91891"/>
                </a:cubicBezTo>
                <a:cubicBezTo>
                  <a:pt x="9027103" y="56852"/>
                  <a:pt x="9112524" y="108357"/>
                  <a:pt x="9110856" y="70997"/>
                </a:cubicBezTo>
                <a:cubicBezTo>
                  <a:pt x="9148189" y="94250"/>
                  <a:pt x="9209809" y="53285"/>
                  <a:pt x="9268817" y="53082"/>
                </a:cubicBezTo>
                <a:cubicBezTo>
                  <a:pt x="9279135" y="35997"/>
                  <a:pt x="9292736" y="36520"/>
                  <a:pt x="9316667" y="45047"/>
                </a:cubicBezTo>
                <a:cubicBezTo>
                  <a:pt x="9352186" y="45862"/>
                  <a:pt x="9390008" y="39799"/>
                  <a:pt x="9428209" y="29923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3B6C829-9DC6-E177-91B2-328156369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055" y="5805574"/>
            <a:ext cx="3970428" cy="813937"/>
          </a:xfrm>
          <a:prstGeom prst="rect">
            <a:avLst/>
          </a:prstGeom>
        </p:spPr>
      </p:pic>
      <p:pic>
        <p:nvPicPr>
          <p:cNvPr id="4" name="Graphic 3" descr="Transfer1 with solid fill">
            <a:extLst>
              <a:ext uri="{FF2B5EF4-FFF2-40B4-BE49-F238E27FC236}">
                <a16:creationId xmlns:a16="http://schemas.microsoft.com/office/drawing/2014/main" id="{C27B74F0-8D41-9263-66EA-94329956FA4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40540" y="1089461"/>
            <a:ext cx="1453764" cy="1453764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FA8756F-01BD-531C-3D01-80AFA6434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7226" y="1452664"/>
            <a:ext cx="9089507" cy="4352910"/>
          </a:xfrm>
        </p:spPr>
        <p:txBody>
          <a:bodyPr anchor="ctr">
            <a:noAutofit/>
          </a:bodyPr>
          <a:lstStyle/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Submit clear and legible documents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Include all required documentation/signatures (SOW form(s), Honorarium, etc.)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Invoices </a:t>
            </a:r>
            <a:r>
              <a:rPr lang="en-US" sz="2500" b="1" u="sng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must</a:t>
            </a:r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include PO number </a:t>
            </a:r>
            <a:r>
              <a:rPr lang="en-US" sz="2500" b="1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on the document</a:t>
            </a:r>
            <a:endParaRPr lang="en-US" sz="25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Processing is completed first-in/first-out</a:t>
            </a:r>
          </a:p>
          <a:p>
            <a:r>
              <a:rPr lang="en-US" sz="25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Remember to check payment status FIRST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Look up in the system or contact the PSC Service Desk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Refrain from sending in duplicate copies of invoices to APInvoice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9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Backlogs the system and creates longer processing times</a:t>
            </a:r>
          </a:p>
        </p:txBody>
      </p:sp>
    </p:spTree>
    <p:extLst>
      <p:ext uri="{BB962C8B-B14F-4D97-AF65-F5344CB8AC3E}">
        <p14:creationId xmlns:p14="http://schemas.microsoft.com/office/powerpoint/2010/main" val="4290999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00F208A30F3F4996419D32898A3164" ma:contentTypeVersion="17" ma:contentTypeDescription="Create a new document." ma:contentTypeScope="" ma:versionID="60b9dfd01543030a5f11af77f8ef2f6e">
  <xsd:schema xmlns:xsd="http://www.w3.org/2001/XMLSchema" xmlns:xs="http://www.w3.org/2001/XMLSchema" xmlns:p="http://schemas.microsoft.com/office/2006/metadata/properties" xmlns:ns2="94b271c9-ee7f-47ee-a027-60aecbddc7aa" xmlns:ns3="7e7c7817-ec34-45ad-9b7e-c4f198f0ca8e" targetNamespace="http://schemas.microsoft.com/office/2006/metadata/properties" ma:root="true" ma:fieldsID="ede77f8499cb2f8a1c402171fac362e9" ns2:_="" ns3:_="">
    <xsd:import namespace="94b271c9-ee7f-47ee-a027-60aecbddc7aa"/>
    <xsd:import namespace="7e7c7817-ec34-45ad-9b7e-c4f198f0ca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b271c9-ee7f-47ee-a027-60aecbddc7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7373dcc-d629-4f14-9a28-796bffe926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7c7817-ec34-45ad-9b7e-c4f198f0ca8e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4168357-7c3b-4ebf-a64c-5b3d64efe0b2}" ma:internalName="TaxCatchAll" ma:showField="CatchAllData" ma:web="7e7c7817-ec34-45ad-9b7e-c4f198f0ca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e7c7817-ec34-45ad-9b7e-c4f198f0ca8e" xsi:nil="true"/>
    <lcf76f155ced4ddcb4097134ff3c332f xmlns="94b271c9-ee7f-47ee-a027-60aecbddc7a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8C3C133-B335-408C-A2AE-051FC5E2E6AE}"/>
</file>

<file path=customXml/itemProps2.xml><?xml version="1.0" encoding="utf-8"?>
<ds:datastoreItem xmlns:ds="http://schemas.openxmlformats.org/officeDocument/2006/customXml" ds:itemID="{3329F4A8-EDD8-43B2-BD65-33FD56E4C4BB}"/>
</file>

<file path=customXml/itemProps3.xml><?xml version="1.0" encoding="utf-8"?>
<ds:datastoreItem xmlns:ds="http://schemas.openxmlformats.org/officeDocument/2006/customXml" ds:itemID="{B2C7FBB0-53DF-4A04-AF42-45E0AD6E9EFE}"/>
</file>

<file path=docProps/app.xml><?xml version="1.0" encoding="utf-8"?>
<Properties xmlns="http://schemas.openxmlformats.org/officeDocument/2006/extended-properties" xmlns:vt="http://schemas.openxmlformats.org/officeDocument/2006/docPropsVTypes">
  <TotalTime>23723</TotalTime>
  <Words>1502</Words>
  <Application>Microsoft Office PowerPoint</Application>
  <PresentationFormat>Widescreen</PresentationFormat>
  <Paragraphs>194</Paragraphs>
  <Slides>20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Courier New</vt:lpstr>
      <vt:lpstr>Wingdings</vt:lpstr>
      <vt:lpstr>Office Theme</vt:lpstr>
      <vt:lpstr>Fiscal Year-End 2026</vt:lpstr>
      <vt:lpstr>Today’s Agenda</vt:lpstr>
      <vt:lpstr>FYE 2026 – Purchasing Deadlines</vt:lpstr>
      <vt:lpstr>FYE 2026 – Supplier Support Deadlines</vt:lpstr>
      <vt:lpstr>FYE 2026 – Supplier Support Deadlines</vt:lpstr>
      <vt:lpstr>FYE 2026 – Payable Services Deadlines</vt:lpstr>
      <vt:lpstr>FYE 2026 – Payable Services Deadlines</vt:lpstr>
      <vt:lpstr>FYE 2026 – Payable Services Deadlines</vt:lpstr>
      <vt:lpstr>FYE 2026 – Payable Services Guidelines</vt:lpstr>
      <vt:lpstr>FYE 2026 – Travel &amp; Reimbursement Deadlines</vt:lpstr>
      <vt:lpstr>FYE 2026 – Procurement Card Deadlines</vt:lpstr>
      <vt:lpstr>FYE 2026 – PSC System Deadlines</vt:lpstr>
      <vt:lpstr>FYE 2026 – Payable Services Activity after June 30              PO/SPO/BPO Invoice Accruals</vt:lpstr>
      <vt:lpstr>FYE 2026 – Payable Services Activity after June 30             Payment Voucher Accruals</vt:lpstr>
      <vt:lpstr>FYE 2026 – Other Activity after June 30         Procurement Card Accruals</vt:lpstr>
      <vt:lpstr>FYE 2026 – Reminders – No Accruals</vt:lpstr>
      <vt:lpstr>FYE 2026 – Accruals</vt:lpstr>
      <vt:lpstr>FYE 2026 – Reminders</vt:lpstr>
      <vt:lpstr>FYE 2026 – More Reminders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Fiscal Year-End 2024</dc:title>
  <dc:creator>Sophia Lueth</dc:creator>
  <cp:lastModifiedBy>Sophia Lueth</cp:lastModifiedBy>
  <cp:revision>1</cp:revision>
  <dcterms:created xsi:type="dcterms:W3CDTF">2024-04-15T18:39:52Z</dcterms:created>
  <dcterms:modified xsi:type="dcterms:W3CDTF">2026-04-20T15:57:04Z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0x010100A800F208A30F3F4996419D32898A3164</vt:lpwstr>
  </property>
</Properties>
</file>