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33"/>
  </p:notesMasterIdLst>
  <p:handoutMasterIdLst>
    <p:handoutMasterId r:id="rId34"/>
  </p:handoutMasterIdLst>
  <p:sldIdLst>
    <p:sldId id="256" r:id="rId3"/>
    <p:sldId id="268" r:id="rId4"/>
    <p:sldId id="297" r:id="rId5"/>
    <p:sldId id="300" r:id="rId6"/>
    <p:sldId id="280" r:id="rId7"/>
    <p:sldId id="298" r:id="rId8"/>
    <p:sldId id="277" r:id="rId9"/>
    <p:sldId id="295" r:id="rId10"/>
    <p:sldId id="270" r:id="rId11"/>
    <p:sldId id="275" r:id="rId12"/>
    <p:sldId id="274" r:id="rId13"/>
    <p:sldId id="293" r:id="rId14"/>
    <p:sldId id="279" r:id="rId15"/>
    <p:sldId id="288" r:id="rId16"/>
    <p:sldId id="273" r:id="rId17"/>
    <p:sldId id="278" r:id="rId18"/>
    <p:sldId id="289" r:id="rId19"/>
    <p:sldId id="292" r:id="rId20"/>
    <p:sldId id="290" r:id="rId21"/>
    <p:sldId id="291" r:id="rId22"/>
    <p:sldId id="271" r:id="rId23"/>
    <p:sldId id="281" r:id="rId24"/>
    <p:sldId id="283" r:id="rId25"/>
    <p:sldId id="284" r:id="rId26"/>
    <p:sldId id="294" r:id="rId27"/>
    <p:sldId id="272" r:id="rId28"/>
    <p:sldId id="286" r:id="rId29"/>
    <p:sldId id="285" r:id="rId30"/>
    <p:sldId id="287" r:id="rId31"/>
    <p:sldId id="26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si Komrofske" initials="JK" lastIdx="0" clrIdx="0">
    <p:extLst>
      <p:ext uri="{19B8F6BF-5375-455C-9EA6-DF929625EA0E}">
        <p15:presenceInfo xmlns:p15="http://schemas.microsoft.com/office/powerpoint/2012/main" userId="S-1-5-21-71844251-1483235494-1422741921-2088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B879"/>
    <a:srgbClr val="D3B979"/>
    <a:srgbClr val="D2C121"/>
    <a:srgbClr val="D2BF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0626" autoAdjust="0"/>
  </p:normalViewPr>
  <p:slideViewPr>
    <p:cSldViewPr>
      <p:cViewPr varScale="1">
        <p:scale>
          <a:sx n="92" d="100"/>
          <a:sy n="92" d="100"/>
        </p:scale>
        <p:origin x="2190"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3EF786-05A8-470B-8B0C-39A9407F5B17}" type="datetimeFigureOut">
              <a:rPr lang="en-US" smtClean="0"/>
              <a:t>12/6/2022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85778C-BECE-40F7-A547-4195C2872051}" type="slidenum">
              <a:rPr lang="en-US" smtClean="0"/>
              <a:t>‹#›</a:t>
            </a:fld>
            <a:endParaRPr lang="en-US"/>
          </a:p>
        </p:txBody>
      </p:sp>
    </p:spTree>
    <p:extLst>
      <p:ext uri="{BB962C8B-B14F-4D97-AF65-F5344CB8AC3E}">
        <p14:creationId xmlns:p14="http://schemas.microsoft.com/office/powerpoint/2010/main" val="23100015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F8AF0-D030-4A0B-9A5C-1FE2219EEC19}" type="datetimeFigureOut">
              <a:rPr lang="en-US" smtClean="0"/>
              <a:t>12/6/2022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0D745-D65A-44B3-B925-43890AF18B1C}" type="slidenum">
              <a:rPr lang="en-US" smtClean="0"/>
              <a:t>‹#›</a:t>
            </a:fld>
            <a:endParaRPr lang="en-US"/>
          </a:p>
        </p:txBody>
      </p:sp>
    </p:spTree>
    <p:extLst>
      <p:ext uri="{BB962C8B-B14F-4D97-AF65-F5344CB8AC3E}">
        <p14:creationId xmlns:p14="http://schemas.microsoft.com/office/powerpoint/2010/main" val="274965542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Travel</a:t>
            </a:r>
            <a:r>
              <a:rPr lang="en-US" baseline="0" dirty="0"/>
              <a:t> (conferences) should be lined out before in proposal and are usually to present results from project – all expenses need to be incurred within the project period (between start and end date)</a:t>
            </a:r>
          </a:p>
          <a:p>
            <a:r>
              <a:rPr lang="en-US" baseline="0" dirty="0"/>
              <a:t>Just because food was approved for one event does not mean that it is allowable somewhere else (</a:t>
            </a:r>
            <a:r>
              <a:rPr lang="en-US" baseline="0" dirty="0" err="1"/>
              <a:t>eg</a:t>
            </a:r>
            <a:r>
              <a:rPr lang="en-US" baseline="0" dirty="0"/>
              <a:t>. Food approved for conference does not mean food can be purchased for meetings)</a:t>
            </a:r>
          </a:p>
          <a:p>
            <a:r>
              <a:rPr lang="en-US" baseline="0" dirty="0"/>
              <a:t>Administrative salary is typically only allowable when grant work is particularly burdensome or a large amount of time or work will need to be dedicated to the project and can be specifically identified, any salary that someone is performing routine duties that would otherwise be the same for someone not on a grant than it cannot be “reimbursed” </a:t>
            </a:r>
          </a:p>
          <a:p>
            <a:r>
              <a:rPr lang="en-US" baseline="0" dirty="0"/>
              <a:t>If it is a membership that you would typically get like NCURA then it is not allowable but if it is a membership required for the project and/or a conference then it would be allowable</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14</a:t>
            </a:fld>
            <a:endParaRPr lang="en-US"/>
          </a:p>
        </p:txBody>
      </p:sp>
    </p:spTree>
    <p:extLst>
      <p:ext uri="{BB962C8B-B14F-4D97-AF65-F5344CB8AC3E}">
        <p14:creationId xmlns:p14="http://schemas.microsoft.com/office/powerpoint/2010/main" val="53396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be</a:t>
            </a:r>
            <a:r>
              <a:rPr lang="en-US" baseline="0" dirty="0"/>
              <a:t> aware of your sponsor’s rules in terms of requesting extensions</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29</a:t>
            </a:fld>
            <a:endParaRPr lang="en-US"/>
          </a:p>
        </p:txBody>
      </p:sp>
    </p:spTree>
    <p:extLst>
      <p:ext uri="{BB962C8B-B14F-4D97-AF65-F5344CB8AC3E}">
        <p14:creationId xmlns:p14="http://schemas.microsoft.com/office/powerpoint/2010/main" val="1003625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Need to communicate with PPL (Pay Period Liaison soon to be HR Liaison) when notified of award or amendment if this is not one of your existing job duties already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VERY IMPORTANT to have distribution set up correctly in order to avoid cost transfers (PETs) and situations with additional pay where salary would need to be removed from project and onto a department 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100% is 100%</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17</a:t>
            </a:fld>
            <a:endParaRPr lang="en-US"/>
          </a:p>
        </p:txBody>
      </p:sp>
    </p:spTree>
    <p:extLst>
      <p:ext uri="{BB962C8B-B14F-4D97-AF65-F5344CB8AC3E}">
        <p14:creationId xmlns:p14="http://schemas.microsoft.com/office/powerpoint/2010/main" val="3165626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be consistent</a:t>
            </a:r>
            <a:r>
              <a:rPr lang="en-US" baseline="0" dirty="0"/>
              <a:t> and go by strictest policy, which would be this Federal policy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18</a:t>
            </a:fld>
            <a:endParaRPr lang="en-US"/>
          </a:p>
        </p:txBody>
      </p:sp>
    </p:spTree>
    <p:extLst>
      <p:ext uri="{BB962C8B-B14F-4D97-AF65-F5344CB8AC3E}">
        <p14:creationId xmlns:p14="http://schemas.microsoft.com/office/powerpoint/2010/main" val="408719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Additional pay needs to be approved by the sponsor, summer salary for faculty working on a grant 3/9 of AY IBS. Additional compensation is anything that would increase the IBS during that allotted time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your PI is receiving more than that then that would be considered additional pay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you have any questions about your salary during your project’s life please reach out to SPA, if you have questions in the proposal stages please reach out to OSPRI</a:t>
            </a:r>
          </a:p>
          <a:p>
            <a:endParaRPr lang="en-US" dirty="0"/>
          </a:p>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19</a:t>
            </a:fld>
            <a:endParaRPr lang="en-US"/>
          </a:p>
        </p:txBody>
      </p:sp>
    </p:spTree>
    <p:extLst>
      <p:ext uri="{BB962C8B-B14F-4D97-AF65-F5344CB8AC3E}">
        <p14:creationId xmlns:p14="http://schemas.microsoft.com/office/powerpoint/2010/main" val="1640282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normal procedures</a:t>
            </a:r>
            <a:r>
              <a:rPr lang="en-US" baseline="0" dirty="0"/>
              <a:t> need to be followed just like normal university employees, e.g. performance reviews must be conducted in order to give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20</a:t>
            </a:fld>
            <a:endParaRPr lang="en-US"/>
          </a:p>
        </p:txBody>
      </p:sp>
    </p:spTree>
    <p:extLst>
      <p:ext uri="{BB962C8B-B14F-4D97-AF65-F5344CB8AC3E}">
        <p14:creationId xmlns:p14="http://schemas.microsoft.com/office/powerpoint/2010/main" val="341394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a:t>
            </a:r>
            <a:r>
              <a:rPr lang="en-US" baseline="0" dirty="0"/>
              <a:t>r </a:t>
            </a:r>
            <a:r>
              <a:rPr lang="en-US" baseline="0" dirty="0" err="1"/>
              <a:t>ePER</a:t>
            </a:r>
            <a:r>
              <a:rPr lang="en-US" baseline="0" dirty="0"/>
              <a:t> is reporting incorrectly please reach out to Melinda</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21</a:t>
            </a:fld>
            <a:endParaRPr lang="en-US"/>
          </a:p>
        </p:txBody>
      </p:sp>
    </p:spTree>
    <p:extLst>
      <p:ext uri="{BB962C8B-B14F-4D97-AF65-F5344CB8AC3E}">
        <p14:creationId xmlns:p14="http://schemas.microsoft.com/office/powerpoint/2010/main" val="41586835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Summer technically starts mid-May and ends mid-August, contracts start </a:t>
            </a:r>
            <a:r>
              <a:rPr lang="en-US"/>
              <a:t>in mid-August</a:t>
            </a:r>
            <a:r>
              <a:rPr lang="en-US" baseline="0"/>
              <a:t>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23</a:t>
            </a:fld>
            <a:endParaRPr lang="en-US"/>
          </a:p>
        </p:txBody>
      </p:sp>
    </p:spTree>
    <p:extLst>
      <p:ext uri="{BB962C8B-B14F-4D97-AF65-F5344CB8AC3E}">
        <p14:creationId xmlns:p14="http://schemas.microsoft.com/office/powerpoint/2010/main" val="193396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thought you may not have to certify in </a:t>
            </a:r>
            <a:r>
              <a:rPr lang="en-US" dirty="0" err="1"/>
              <a:t>ePER</a:t>
            </a:r>
            <a:r>
              <a:rPr lang="en-US" dirty="0"/>
              <a:t> it’s great information</a:t>
            </a:r>
            <a:r>
              <a:rPr lang="en-US" baseline="0" dirty="0"/>
              <a:t> to have to help PIs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24</a:t>
            </a:fld>
            <a:endParaRPr lang="en-US"/>
          </a:p>
        </p:txBody>
      </p:sp>
    </p:spTree>
    <p:extLst>
      <p:ext uri="{BB962C8B-B14F-4D97-AF65-F5344CB8AC3E}">
        <p14:creationId xmlns:p14="http://schemas.microsoft.com/office/powerpoint/2010/main" val="308086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Try to avoid voluntary cost share,</a:t>
            </a:r>
            <a:r>
              <a:rPr lang="en-US" baseline="0" dirty="0"/>
              <a:t> volunteering cost share does not make it more likely that you will receive an award </a:t>
            </a:r>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16F0D745-D65A-44B3-B925-43890AF18B1C}" type="slidenum">
              <a:rPr lang="en-US" smtClean="0"/>
              <a:t>25</a:t>
            </a:fld>
            <a:endParaRPr lang="en-US"/>
          </a:p>
        </p:txBody>
      </p:sp>
    </p:spTree>
    <p:extLst>
      <p:ext uri="{BB962C8B-B14F-4D97-AF65-F5344CB8AC3E}">
        <p14:creationId xmlns:p14="http://schemas.microsoft.com/office/powerpoint/2010/main" val="317071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381000" y="5807075"/>
            <a:ext cx="2133600" cy="365125"/>
          </a:xfrm>
        </p:spPr>
        <p:txBody>
          <a:bodyPr/>
          <a:lstStyle/>
          <a:p>
            <a:endParaRPr lang="en-US" dirty="0"/>
          </a:p>
        </p:txBody>
      </p:sp>
      <p:sp>
        <p:nvSpPr>
          <p:cNvPr id="5" name="Footer Placeholder 4"/>
          <p:cNvSpPr>
            <a:spLocks noGrp="1"/>
          </p:cNvSpPr>
          <p:nvPr>
            <p:ph type="ftr" sz="quarter" idx="11"/>
          </p:nvPr>
        </p:nvSpPr>
        <p:spPr>
          <a:xfrm>
            <a:off x="3124200" y="5807075"/>
            <a:ext cx="2895600" cy="365125"/>
          </a:xfrm>
        </p:spPr>
        <p:txBody>
          <a:bodyPr/>
          <a:lstStyle/>
          <a:p>
            <a:endParaRPr lang="en-US" dirty="0"/>
          </a:p>
        </p:txBody>
      </p:sp>
      <p:sp>
        <p:nvSpPr>
          <p:cNvPr id="6"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tx1"/>
          </a:solidFill>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10" name="Picture 9" descr="UCCS Signature - Reverse.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6300" y="2438400"/>
            <a:ext cx="7391400" cy="1023257"/>
          </a:xfrm>
          <a:prstGeom prst="rect">
            <a:avLst/>
          </a:prstGeom>
        </p:spPr>
      </p:pic>
      <p:pic>
        <p:nvPicPr>
          <p:cNvPr id="5" name="Picture 4" descr="UCwCampusesRev.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0" y="4191000"/>
            <a:ext cx="5029200" cy="960704"/>
          </a:xfrm>
          <a:prstGeom prst="rect">
            <a:avLst/>
          </a:prstGeom>
        </p:spPr>
      </p:pic>
    </p:spTree>
    <p:extLst>
      <p:ext uri="{BB962C8B-B14F-4D97-AF65-F5344CB8AC3E}">
        <p14:creationId xmlns:p14="http://schemas.microsoft.com/office/powerpoint/2010/main" val="173747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86" b="1" i="0">
                <a:solidFill>
                  <a:srgbClr val="CFB87C"/>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dirty="0"/>
          </a:p>
        </p:txBody>
      </p:sp>
      <p:sp>
        <p:nvSpPr>
          <p:cNvPr id="11" name="Footer Placeholder 4"/>
          <p:cNvSpPr>
            <a:spLocks noGrp="1"/>
          </p:cNvSpPr>
          <p:nvPr>
            <p:ph type="ftr" sz="quarter" idx="11"/>
          </p:nvPr>
        </p:nvSpPr>
        <p:spPr>
          <a:xfrm>
            <a:off x="3124200" y="5807075"/>
            <a:ext cx="2895600" cy="365125"/>
          </a:xfrm>
        </p:spPr>
        <p:txBody>
          <a:bodyPr/>
          <a:lstStyle/>
          <a:p>
            <a:endParaRPr lang="en-US" dirty="0"/>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none"/>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p:cNvSpPr>
            <a:spLocks noGrp="1"/>
          </p:cNvSpPr>
          <p:nvPr>
            <p:ph type="dt" sz="half" idx="10"/>
          </p:nvPr>
        </p:nvSpPr>
        <p:spPr>
          <a:xfrm>
            <a:off x="381000" y="5807075"/>
            <a:ext cx="2133600" cy="365125"/>
          </a:xfrm>
        </p:spPr>
        <p:txBody>
          <a:bodyPr/>
          <a:lstStyle/>
          <a:p>
            <a:endParaRPr lang="en-US" dirty="0"/>
          </a:p>
        </p:txBody>
      </p:sp>
      <p:sp>
        <p:nvSpPr>
          <p:cNvPr id="8" name="Footer Placeholder 4"/>
          <p:cNvSpPr>
            <a:spLocks noGrp="1"/>
          </p:cNvSpPr>
          <p:nvPr>
            <p:ph type="ftr" sz="quarter" idx="11"/>
          </p:nvPr>
        </p:nvSpPr>
        <p:spPr>
          <a:xfrm>
            <a:off x="3124200" y="5807075"/>
            <a:ext cx="2895600" cy="365125"/>
          </a:xfrm>
        </p:spPr>
        <p:txBody>
          <a:bodyPr/>
          <a:lstStyle/>
          <a:p>
            <a:endParaRPr lang="en-US" dirty="0"/>
          </a:p>
        </p:txBody>
      </p:sp>
      <p:sp>
        <p:nvSpPr>
          <p:cNvPr id="9"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381000" y="5807075"/>
            <a:ext cx="2133600" cy="365125"/>
          </a:xfrm>
        </p:spPr>
        <p:txBody>
          <a:bodyPr/>
          <a:lstStyle/>
          <a:p>
            <a:endParaRPr lang="en-US" dirty="0"/>
          </a:p>
        </p:txBody>
      </p:sp>
      <p:sp>
        <p:nvSpPr>
          <p:cNvPr id="11" name="Footer Placeholder 4"/>
          <p:cNvSpPr>
            <a:spLocks noGrp="1"/>
          </p:cNvSpPr>
          <p:nvPr>
            <p:ph type="ftr" sz="quarter" idx="11"/>
          </p:nvPr>
        </p:nvSpPr>
        <p:spPr>
          <a:xfrm>
            <a:off x="3124200" y="5807075"/>
            <a:ext cx="2895600" cy="365125"/>
          </a:xfrm>
        </p:spPr>
        <p:txBody>
          <a:bodyPr/>
          <a:lstStyle/>
          <a:p>
            <a:endParaRPr lang="en-US" dirty="0"/>
          </a:p>
        </p:txBody>
      </p:sp>
      <p:sp>
        <p:nvSpPr>
          <p:cNvPr id="12"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3"/>
          <p:cNvSpPr>
            <a:spLocks noGrp="1"/>
          </p:cNvSpPr>
          <p:nvPr>
            <p:ph type="dt" sz="half" idx="10"/>
          </p:nvPr>
        </p:nvSpPr>
        <p:spPr>
          <a:xfrm>
            <a:off x="381000" y="5807075"/>
            <a:ext cx="2133600" cy="365125"/>
          </a:xfrm>
        </p:spPr>
        <p:txBody>
          <a:bodyPr/>
          <a:lstStyle/>
          <a:p>
            <a:endParaRPr lang="en-US" dirty="0"/>
          </a:p>
        </p:txBody>
      </p:sp>
      <p:sp>
        <p:nvSpPr>
          <p:cNvPr id="7" name="Footer Placeholder 4"/>
          <p:cNvSpPr>
            <a:spLocks noGrp="1"/>
          </p:cNvSpPr>
          <p:nvPr>
            <p:ph type="ftr" sz="quarter" idx="11"/>
          </p:nvPr>
        </p:nvSpPr>
        <p:spPr>
          <a:xfrm>
            <a:off x="3124200" y="5807075"/>
            <a:ext cx="2895600" cy="365125"/>
          </a:xfrm>
        </p:spPr>
        <p:txBody>
          <a:bodyPr/>
          <a:lstStyle/>
          <a:p>
            <a:endParaRPr lang="en-US" dirty="0"/>
          </a:p>
        </p:txBody>
      </p:sp>
      <p:sp>
        <p:nvSpPr>
          <p:cNvPr id="8"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381000" y="5807075"/>
            <a:ext cx="2133600" cy="365125"/>
          </a:xfrm>
        </p:spPr>
        <p:txBody>
          <a:bodyPr/>
          <a:lstStyle/>
          <a:p>
            <a:endParaRPr lang="en-US" dirty="0"/>
          </a:p>
        </p:txBody>
      </p:sp>
      <p:sp>
        <p:nvSpPr>
          <p:cNvPr id="6" name="Footer Placeholder 4"/>
          <p:cNvSpPr>
            <a:spLocks noGrp="1"/>
          </p:cNvSpPr>
          <p:nvPr>
            <p:ph type="ftr" sz="quarter" idx="11"/>
          </p:nvPr>
        </p:nvSpPr>
        <p:spPr>
          <a:xfrm>
            <a:off x="3124200" y="5807075"/>
            <a:ext cx="2895600" cy="365125"/>
          </a:xfrm>
        </p:spPr>
        <p:txBody>
          <a:bodyPr/>
          <a:lstStyle/>
          <a:p>
            <a:endParaRPr lang="en-US" dirty="0"/>
          </a:p>
        </p:txBody>
      </p:sp>
      <p:sp>
        <p:nvSpPr>
          <p:cNvPr id="7"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3"/>
          <p:cNvSpPr>
            <a:spLocks noGrp="1"/>
          </p:cNvSpPr>
          <p:nvPr>
            <p:ph type="dt" sz="half" idx="10"/>
          </p:nvPr>
        </p:nvSpPr>
        <p:spPr>
          <a:xfrm>
            <a:off x="381000" y="5807075"/>
            <a:ext cx="2133600" cy="365125"/>
          </a:xfrm>
        </p:spPr>
        <p:txBody>
          <a:bodyPr/>
          <a:lstStyle/>
          <a:p>
            <a:endParaRPr lang="en-US" dirty="0"/>
          </a:p>
        </p:txBody>
      </p:sp>
      <p:sp>
        <p:nvSpPr>
          <p:cNvPr id="9" name="Footer Placeholder 4"/>
          <p:cNvSpPr>
            <a:spLocks noGrp="1"/>
          </p:cNvSpPr>
          <p:nvPr>
            <p:ph type="ftr" sz="quarter" idx="11"/>
          </p:nvPr>
        </p:nvSpPr>
        <p:spPr>
          <a:xfrm>
            <a:off x="3124200" y="5807075"/>
            <a:ext cx="2895600" cy="365125"/>
          </a:xfrm>
        </p:spPr>
        <p:txBody>
          <a:bodyPr/>
          <a:lstStyle/>
          <a:p>
            <a:endParaRPr lang="en-US" dirty="0"/>
          </a:p>
        </p:txBody>
      </p:sp>
      <p:sp>
        <p:nvSpPr>
          <p:cNvPr id="10" name="Slide Number Placeholder 5"/>
          <p:cNvSpPr>
            <a:spLocks noGrp="1"/>
          </p:cNvSpPr>
          <p:nvPr>
            <p:ph type="sldNum" sz="quarter" idx="12"/>
          </p:nvPr>
        </p:nvSpPr>
        <p:spPr>
          <a:xfrm>
            <a:off x="6629400" y="5807075"/>
            <a:ext cx="2133600" cy="365125"/>
          </a:xfrm>
        </p:spPr>
        <p:txBody>
          <a:bodyPr/>
          <a:lstStyle/>
          <a:p>
            <a:fld id="{9E3EFB43-BEAF-4970-A06C-24B01B76FA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3EFB43-BEAF-4970-A06C-24B01B76FA99}" type="slidenum">
              <a:rPr lang="en-US" smtClean="0"/>
              <a:pPr/>
              <a:t>‹#›</a:t>
            </a:fld>
            <a:endParaRPr lang="en-US"/>
          </a:p>
        </p:txBody>
      </p:sp>
      <p:sp>
        <p:nvSpPr>
          <p:cNvPr id="7" name="Rectangle 6"/>
          <p:cNvSpPr/>
          <p:nvPr/>
        </p:nvSpPr>
        <p:spPr>
          <a:xfrm>
            <a:off x="0" y="6172200"/>
            <a:ext cx="9144000" cy="685800"/>
          </a:xfrm>
          <a:prstGeom prst="rect">
            <a:avLst/>
          </a:prstGeom>
          <a:solidFill>
            <a:schemeClr val="tx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CCS Signature - Reverse.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57200" y="6351379"/>
            <a:ext cx="2581774" cy="354221"/>
          </a:xfrm>
          <a:prstGeom prst="rect">
            <a:avLst/>
          </a:prstGeom>
        </p:spPr>
      </p:pic>
      <p:pic>
        <p:nvPicPr>
          <p:cNvPr id="12" name="Picture 11" descr="UCwCampusesRev.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7000" y="6283472"/>
            <a:ext cx="2209801" cy="42212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Black"/>
          <a:ea typeface="+mn-ea"/>
          <a:cs typeface="Arial Black"/>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b="1"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07" y="1"/>
            <a:ext cx="9144000" cy="1172528"/>
          </a:xfrm>
          <a:custGeom>
            <a:avLst/>
            <a:gdLst/>
            <a:ahLst/>
            <a:cxnLst/>
            <a:rect l="l" t="t" r="r" b="b"/>
            <a:pathLst>
              <a:path w="6400800" h="781685">
                <a:moveTo>
                  <a:pt x="0" y="0"/>
                </a:moveTo>
                <a:lnTo>
                  <a:pt x="6400367" y="0"/>
                </a:lnTo>
                <a:lnTo>
                  <a:pt x="6400367" y="781423"/>
                </a:lnTo>
                <a:lnTo>
                  <a:pt x="0" y="781423"/>
                </a:lnTo>
                <a:lnTo>
                  <a:pt x="0" y="0"/>
                </a:lnTo>
                <a:close/>
              </a:path>
            </a:pathLst>
          </a:custGeom>
          <a:solidFill>
            <a:srgbClr val="000000"/>
          </a:solidFill>
        </p:spPr>
        <p:txBody>
          <a:bodyPr wrap="square" lIns="0" tIns="0" rIns="0" bIns="0" rtlCol="0"/>
          <a:lstStyle/>
          <a:p>
            <a:endParaRPr/>
          </a:p>
        </p:txBody>
      </p:sp>
      <p:sp>
        <p:nvSpPr>
          <p:cNvPr id="2" name="Holder 2"/>
          <p:cNvSpPr>
            <a:spLocks noGrp="1"/>
          </p:cNvSpPr>
          <p:nvPr>
            <p:ph type="title"/>
          </p:nvPr>
        </p:nvSpPr>
        <p:spPr>
          <a:xfrm>
            <a:off x="92015" y="38730"/>
            <a:ext cx="8959970" cy="1089660"/>
          </a:xfrm>
          <a:prstGeom prst="rect">
            <a:avLst/>
          </a:prstGeom>
        </p:spPr>
        <p:txBody>
          <a:bodyPr wrap="square" lIns="0" tIns="0" rIns="0" bIns="0">
            <a:spAutoFit/>
          </a:bodyPr>
          <a:lstStyle>
            <a:lvl1pPr>
              <a:defRPr sz="1600" b="1" i="0">
                <a:solidFill>
                  <a:srgbClr val="CFB87C"/>
                </a:solidFill>
                <a:latin typeface="Arial"/>
                <a:cs typeface="Arial"/>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12/6/2022</a:t>
            </a:fld>
            <a:endParaRPr lang="en-US"/>
          </a:p>
        </p:txBody>
      </p:sp>
      <p:sp>
        <p:nvSpPr>
          <p:cNvPr id="6" name="Holder 6"/>
          <p:cNvSpPr>
            <a:spLocks noGrp="1"/>
          </p:cNvSpPr>
          <p:nvPr>
            <p:ph type="sldNum" sz="quarter" idx="7"/>
          </p:nvPr>
        </p:nvSpPr>
        <p:spPr>
          <a:xfrm>
            <a:off x="6583680" y="6377940"/>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2" r:id="rId1"/>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ecfr.gov/current/title-2/subtitle-A/chapter-II/part-200/subpart-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rmd.uccs.edu/sites/g/files/kjihxj1511/files/inline-files/Direct_Cost_Charging_Guidelines_final_2_1_2019_0.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md.uccs.edu/uccs-controllers-offic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slide" Target="slide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u.edu/controller/epers-train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cu.edu/controller/epers-training"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jzamora@uccs.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https://www.uccs.edu/rmd/uccs-controllers-office/sponsored-projects-accounting"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osp.uccs.edu/handbook" TargetMode="External"/><Relationship Id="rId2" Type="http://schemas.openxmlformats.org/officeDocument/2006/relationships/hyperlink" Target="https://osp.uccs.edu/sites/g/files/kjihxj1471/files/inline-files/900-001.pdf" TargetMode="External"/><Relationship Id="rId1" Type="http://schemas.openxmlformats.org/officeDocument/2006/relationships/slideLayout" Target="../slideLayouts/slideLayout2.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685800"/>
            <a:ext cx="8305800" cy="2914651"/>
          </a:xfrm>
        </p:spPr>
        <p:txBody>
          <a:bodyPr>
            <a:normAutofit/>
          </a:bodyPr>
          <a:lstStyle/>
          <a:p>
            <a:r>
              <a:rPr lang="en-US" dirty="0"/>
              <a:t>General Overview of Grant Related Work for </a:t>
            </a:r>
            <a:r>
              <a:rPr lang="en-US" i="1" dirty="0"/>
              <a:t>New PIs and Admin</a:t>
            </a:r>
          </a:p>
        </p:txBody>
      </p:sp>
      <p:sp>
        <p:nvSpPr>
          <p:cNvPr id="5" name="Subtitle 4"/>
          <p:cNvSpPr>
            <a:spLocks noGrp="1"/>
          </p:cNvSpPr>
          <p:nvPr>
            <p:ph type="subTitle" idx="1"/>
          </p:nvPr>
        </p:nvSpPr>
        <p:spPr>
          <a:xfrm>
            <a:off x="609600" y="3886200"/>
            <a:ext cx="7848600" cy="1752600"/>
          </a:xfrm>
        </p:spPr>
        <p:txBody>
          <a:bodyPr>
            <a:normAutofit/>
          </a:bodyPr>
          <a:lstStyle/>
          <a:p>
            <a:r>
              <a:rPr lang="en-US" dirty="0"/>
              <a:t>Jessi Komrofske</a:t>
            </a:r>
          </a:p>
          <a:p>
            <a:r>
              <a:rPr lang="en-US" dirty="0"/>
              <a:t>Senior Sponsored Projects Accountant</a:t>
            </a:r>
          </a:p>
          <a:p>
            <a:r>
              <a:rPr lang="en-US" dirty="0"/>
              <a:t>Controller’s Office</a:t>
            </a:r>
          </a:p>
        </p:txBody>
      </p:sp>
      <p:sp>
        <p:nvSpPr>
          <p:cNvPr id="2" name="Footer Placeholder 1"/>
          <p:cNvSpPr>
            <a:spLocks noGrp="1"/>
          </p:cNvSpPr>
          <p:nvPr>
            <p:ph type="ftr" sz="quarter" idx="1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 Duties</a:t>
            </a:r>
          </a:p>
        </p:txBody>
      </p:sp>
      <p:sp>
        <p:nvSpPr>
          <p:cNvPr id="3" name="Content Placeholder 2"/>
          <p:cNvSpPr>
            <a:spLocks noGrp="1"/>
          </p:cNvSpPr>
          <p:nvPr>
            <p:ph idx="1"/>
          </p:nvPr>
        </p:nvSpPr>
        <p:spPr>
          <a:xfrm>
            <a:off x="457200" y="1417638"/>
            <a:ext cx="8229600" cy="4602163"/>
          </a:xfrm>
        </p:spPr>
        <p:txBody>
          <a:bodyPr>
            <a:normAutofit lnSpcReduction="10000"/>
          </a:bodyPr>
          <a:lstStyle/>
          <a:p>
            <a:r>
              <a:rPr lang="en-US" dirty="0"/>
              <a:t>Send monthly expenditure reports to PI</a:t>
            </a:r>
          </a:p>
          <a:p>
            <a:r>
              <a:rPr lang="en-US" dirty="0"/>
              <a:t>Serves as the second line of defense in terms of compliance and allowability of expenditures based on sponsoring agency regulations</a:t>
            </a:r>
          </a:p>
          <a:p>
            <a:pPr lvl="1"/>
            <a:r>
              <a:rPr lang="en-US" dirty="0"/>
              <a:t>Should also review monthly expense reports</a:t>
            </a:r>
          </a:p>
          <a:p>
            <a:r>
              <a:rPr lang="en-US" dirty="0"/>
              <a:t>Submits invoices from </a:t>
            </a:r>
            <a:r>
              <a:rPr lang="en-US" dirty="0" err="1"/>
              <a:t>subrecipients</a:t>
            </a:r>
            <a:r>
              <a:rPr lang="en-US" dirty="0"/>
              <a:t> (if any)</a:t>
            </a:r>
          </a:p>
          <a:p>
            <a:r>
              <a:rPr lang="en-US" dirty="0"/>
              <a:t>Funding distributions, see </a:t>
            </a:r>
            <a:r>
              <a:rPr lang="en-US" dirty="0">
                <a:hlinkClick r:id="rId2" action="ppaction://hlinksldjump"/>
              </a:rPr>
              <a:t>Salaries &amp; Wages</a:t>
            </a:r>
            <a:endParaRPr lang="en-US" dirty="0"/>
          </a:p>
        </p:txBody>
      </p:sp>
    </p:spTree>
    <p:extLst>
      <p:ext uri="{BB962C8B-B14F-4D97-AF65-F5344CB8AC3E}">
        <p14:creationId xmlns:p14="http://schemas.microsoft.com/office/powerpoint/2010/main" val="1429293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763000" cy="1143000"/>
          </a:xfrm>
        </p:spPr>
        <p:txBody>
          <a:bodyPr>
            <a:normAutofit/>
          </a:bodyPr>
          <a:lstStyle/>
          <a:p>
            <a:r>
              <a:rPr lang="en-US" sz="3600" dirty="0"/>
              <a:t>Allowable Expenses – Tests of Allowability</a:t>
            </a:r>
          </a:p>
        </p:txBody>
      </p:sp>
      <p:sp>
        <p:nvSpPr>
          <p:cNvPr id="3" name="Content Placeholder 2"/>
          <p:cNvSpPr>
            <a:spLocks noGrp="1"/>
          </p:cNvSpPr>
          <p:nvPr>
            <p:ph idx="1"/>
          </p:nvPr>
        </p:nvSpPr>
        <p:spPr>
          <a:xfrm>
            <a:off x="0" y="1219200"/>
            <a:ext cx="8839200" cy="4724400"/>
          </a:xfrm>
        </p:spPr>
        <p:txBody>
          <a:bodyPr>
            <a:normAutofit/>
          </a:bodyPr>
          <a:lstStyle/>
          <a:p>
            <a:pPr lvl="1"/>
            <a:r>
              <a:rPr lang="en-US" dirty="0"/>
              <a:t>Allowable</a:t>
            </a:r>
          </a:p>
          <a:p>
            <a:pPr lvl="2"/>
            <a:r>
              <a:rPr lang="en-US" dirty="0"/>
              <a:t>Items not restricted by federal regulations, award terms, or university policies</a:t>
            </a:r>
            <a:r>
              <a:rPr lang="en-US" sz="2000" dirty="0"/>
              <a:t>	</a:t>
            </a:r>
          </a:p>
          <a:p>
            <a:pPr lvl="1"/>
            <a:r>
              <a:rPr lang="en-US" dirty="0"/>
              <a:t>Reasonable</a:t>
            </a:r>
          </a:p>
          <a:p>
            <a:pPr lvl="2"/>
            <a:r>
              <a:rPr lang="en-US" dirty="0"/>
              <a:t>Costs reflect what a prudent person would pay and is necessary for the completion of the project</a:t>
            </a:r>
          </a:p>
          <a:p>
            <a:pPr lvl="1"/>
            <a:r>
              <a:rPr lang="en-US" dirty="0"/>
              <a:t>Allocable</a:t>
            </a:r>
          </a:p>
          <a:p>
            <a:pPr lvl="2"/>
            <a:r>
              <a:rPr lang="en-US" dirty="0"/>
              <a:t>Allocate costs based on usage, effort FTE, etc. cannot just allocate an expense to a project with the most budget</a:t>
            </a:r>
          </a:p>
          <a:p>
            <a:pPr lvl="1"/>
            <a:endParaRPr lang="en-US" dirty="0"/>
          </a:p>
        </p:txBody>
      </p:sp>
    </p:spTree>
    <p:extLst>
      <p:ext uri="{BB962C8B-B14F-4D97-AF65-F5344CB8AC3E}">
        <p14:creationId xmlns:p14="http://schemas.microsoft.com/office/powerpoint/2010/main" val="3623694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dirty="0"/>
              <a:t>Allowable Expenses – Tests of Allowability</a:t>
            </a:r>
          </a:p>
        </p:txBody>
      </p:sp>
      <p:sp>
        <p:nvSpPr>
          <p:cNvPr id="3" name="Content Placeholder 2"/>
          <p:cNvSpPr>
            <a:spLocks noGrp="1"/>
          </p:cNvSpPr>
          <p:nvPr>
            <p:ph idx="1"/>
          </p:nvPr>
        </p:nvSpPr>
        <p:spPr>
          <a:xfrm>
            <a:off x="457200" y="1219200"/>
            <a:ext cx="8229600" cy="4724401"/>
          </a:xfrm>
        </p:spPr>
        <p:txBody>
          <a:bodyPr/>
          <a:lstStyle/>
          <a:p>
            <a:pPr lvl="1"/>
            <a:r>
              <a:rPr lang="en-US" dirty="0"/>
              <a:t>Treated Consistently </a:t>
            </a:r>
          </a:p>
          <a:p>
            <a:pPr lvl="2"/>
            <a:r>
              <a:rPr lang="en-US" dirty="0"/>
              <a:t>If an expense is charged to the lab and tech shop supplies account code, a similar expense should be treated the same</a:t>
            </a:r>
          </a:p>
          <a:p>
            <a:pPr lvl="1"/>
            <a:r>
              <a:rPr lang="en-US" dirty="0"/>
              <a:t>Timely</a:t>
            </a:r>
          </a:p>
          <a:p>
            <a:pPr lvl="2"/>
            <a:r>
              <a:rPr lang="en-US" dirty="0"/>
              <a:t>Expenses can only be incurred during the performance period of your sponsored project (between start and end date)</a:t>
            </a:r>
          </a:p>
          <a:p>
            <a:pPr lvl="3"/>
            <a:r>
              <a:rPr lang="en-US" dirty="0"/>
              <a:t>If expenses need to be incurred before start date reach out to OSPRI office for pre-award approval</a:t>
            </a:r>
          </a:p>
          <a:p>
            <a:pPr lvl="3"/>
            <a:r>
              <a:rPr lang="en-US"/>
              <a:t>Reference </a:t>
            </a:r>
            <a:r>
              <a:rPr lang="en-US">
                <a:hlinkClick r:id="rId2"/>
              </a:rPr>
              <a:t>https://www.ecfr.gov/current/title-2/subtitle-A/chapter-II/part-200/subpart-E</a:t>
            </a:r>
            <a:r>
              <a:rPr lang="en-US"/>
              <a:t> </a:t>
            </a:r>
            <a:endParaRPr lang="en-US" dirty="0"/>
          </a:p>
          <a:p>
            <a:pPr lvl="2"/>
            <a:endParaRPr lang="en-US" dirty="0"/>
          </a:p>
          <a:p>
            <a:endParaRPr lang="en-US" dirty="0"/>
          </a:p>
        </p:txBody>
      </p:sp>
    </p:spTree>
    <p:extLst>
      <p:ext uri="{BB962C8B-B14F-4D97-AF65-F5344CB8AC3E}">
        <p14:creationId xmlns:p14="http://schemas.microsoft.com/office/powerpoint/2010/main" val="4081365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Allowable Expenses</a:t>
            </a:r>
          </a:p>
        </p:txBody>
      </p:sp>
      <p:sp>
        <p:nvSpPr>
          <p:cNvPr id="3" name="Content Placeholder 2"/>
          <p:cNvSpPr>
            <a:spLocks noGrp="1"/>
          </p:cNvSpPr>
          <p:nvPr>
            <p:ph idx="1"/>
          </p:nvPr>
        </p:nvSpPr>
        <p:spPr>
          <a:xfrm>
            <a:off x="434009" y="1391134"/>
            <a:ext cx="8229600" cy="4419600"/>
          </a:xfrm>
        </p:spPr>
        <p:txBody>
          <a:bodyPr>
            <a:normAutofit/>
          </a:bodyPr>
          <a:lstStyle/>
          <a:p>
            <a:r>
              <a:rPr lang="en-US" dirty="0"/>
              <a:t>If you have an expense that is questionable reach out to your Sponsored Projects Accountant</a:t>
            </a:r>
          </a:p>
          <a:p>
            <a:pPr lvl="1"/>
            <a:r>
              <a:rPr lang="en-US" dirty="0"/>
              <a:t> It is better to charge the expense correctly the first time then to perform a cost transfer later</a:t>
            </a:r>
          </a:p>
          <a:p>
            <a:pPr lvl="1"/>
            <a:r>
              <a:rPr lang="en-US" dirty="0"/>
              <a:t>Link to Direct Cost Charging Guidance for examples of ambiguous expenses </a:t>
            </a:r>
          </a:p>
          <a:p>
            <a:pPr lvl="2"/>
            <a:r>
              <a:rPr lang="en-US" sz="1800" dirty="0">
                <a:hlinkClick r:id="rId2"/>
              </a:rPr>
              <a:t>Direct Cost Charging Guidance</a:t>
            </a:r>
            <a:endParaRPr lang="en-US" sz="1800" dirty="0"/>
          </a:p>
          <a:p>
            <a:pPr lvl="1"/>
            <a:endParaRPr lang="en-US" dirty="0"/>
          </a:p>
          <a:p>
            <a:pPr marL="914400" lvl="2" indent="0">
              <a:buNone/>
            </a:pPr>
            <a:endParaRPr lang="en-US" dirty="0"/>
          </a:p>
        </p:txBody>
      </p:sp>
    </p:spTree>
    <p:extLst>
      <p:ext uri="{BB962C8B-B14F-4D97-AF65-F5344CB8AC3E}">
        <p14:creationId xmlns:p14="http://schemas.microsoft.com/office/powerpoint/2010/main" val="1198101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Ambiguous Expenses</a:t>
            </a:r>
          </a:p>
        </p:txBody>
      </p:sp>
      <p:sp>
        <p:nvSpPr>
          <p:cNvPr id="3" name="Content Placeholder 2"/>
          <p:cNvSpPr>
            <a:spLocks noGrp="1"/>
          </p:cNvSpPr>
          <p:nvPr>
            <p:ph idx="1"/>
          </p:nvPr>
        </p:nvSpPr>
        <p:spPr>
          <a:xfrm>
            <a:off x="304800" y="1295400"/>
            <a:ext cx="8382000" cy="4724400"/>
          </a:xfrm>
        </p:spPr>
        <p:txBody>
          <a:bodyPr>
            <a:normAutofit/>
          </a:bodyPr>
          <a:lstStyle/>
          <a:p>
            <a:pPr lvl="1"/>
            <a:r>
              <a:rPr lang="en-US" dirty="0"/>
              <a:t>Travel booked before end date, but taking place after the end date</a:t>
            </a:r>
          </a:p>
          <a:p>
            <a:pPr lvl="1"/>
            <a:r>
              <a:rPr lang="en-US" dirty="0"/>
              <a:t>Food (Official Functions)</a:t>
            </a:r>
          </a:p>
          <a:p>
            <a:pPr lvl="2"/>
            <a:r>
              <a:rPr lang="en-US" dirty="0"/>
              <a:t>Treat as unallowable unless outlined in proposal</a:t>
            </a:r>
          </a:p>
          <a:p>
            <a:pPr lvl="2"/>
            <a:r>
              <a:rPr lang="en-US" dirty="0"/>
              <a:t>No alcohol!</a:t>
            </a:r>
          </a:p>
          <a:p>
            <a:pPr lvl="1"/>
            <a:r>
              <a:rPr lang="en-US" dirty="0"/>
              <a:t>Membership Fees  </a:t>
            </a:r>
          </a:p>
          <a:p>
            <a:pPr lvl="2"/>
            <a:r>
              <a:rPr lang="en-US" dirty="0"/>
              <a:t>Allowed if required to attend conference or performance on the grant</a:t>
            </a:r>
          </a:p>
          <a:p>
            <a:pPr lvl="1"/>
            <a:r>
              <a:rPr lang="en-US" dirty="0"/>
              <a:t>Administrative salaries </a:t>
            </a:r>
          </a:p>
          <a:p>
            <a:pPr lvl="2"/>
            <a:r>
              <a:rPr lang="en-US" dirty="0"/>
              <a:t>Rarely allowable </a:t>
            </a:r>
          </a:p>
        </p:txBody>
      </p:sp>
    </p:spTree>
    <p:extLst>
      <p:ext uri="{BB962C8B-B14F-4D97-AF65-F5344CB8AC3E}">
        <p14:creationId xmlns:p14="http://schemas.microsoft.com/office/powerpoint/2010/main" val="89252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Transfers</a:t>
            </a:r>
          </a:p>
        </p:txBody>
      </p:sp>
      <p:sp>
        <p:nvSpPr>
          <p:cNvPr id="3" name="Content Placeholder 2"/>
          <p:cNvSpPr>
            <a:spLocks noGrp="1"/>
          </p:cNvSpPr>
          <p:nvPr>
            <p:ph idx="1"/>
          </p:nvPr>
        </p:nvSpPr>
        <p:spPr>
          <a:xfrm>
            <a:off x="457200" y="1295400"/>
            <a:ext cx="8229600" cy="4724401"/>
          </a:xfrm>
        </p:spPr>
        <p:txBody>
          <a:bodyPr/>
          <a:lstStyle/>
          <a:p>
            <a:r>
              <a:rPr lang="en-US" dirty="0"/>
              <a:t>Definition:</a:t>
            </a:r>
          </a:p>
          <a:p>
            <a:pPr lvl="1"/>
            <a:r>
              <a:rPr lang="en-US" dirty="0"/>
              <a:t>is the transfer of a cost incurred initially on one university program and subsequently transferred to a sponsored project</a:t>
            </a:r>
          </a:p>
          <a:p>
            <a:r>
              <a:rPr lang="en-US" dirty="0"/>
              <a:t>It is best to avoid cost transfers by accurately charging sponsored projects, however, mistakes happen, and a cost should be transferred as soon as possible after the original transaction occurred</a:t>
            </a:r>
          </a:p>
          <a:p>
            <a:pPr lvl="1"/>
            <a:endParaRPr lang="en-US" dirty="0"/>
          </a:p>
        </p:txBody>
      </p:sp>
    </p:spTree>
    <p:extLst>
      <p:ext uri="{BB962C8B-B14F-4D97-AF65-F5344CB8AC3E}">
        <p14:creationId xmlns:p14="http://schemas.microsoft.com/office/powerpoint/2010/main" val="255583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Transfers Cont.</a:t>
            </a:r>
          </a:p>
        </p:txBody>
      </p:sp>
      <p:sp>
        <p:nvSpPr>
          <p:cNvPr id="3" name="Content Placeholder 2"/>
          <p:cNvSpPr>
            <a:spLocks noGrp="1"/>
          </p:cNvSpPr>
          <p:nvPr>
            <p:ph idx="1"/>
          </p:nvPr>
        </p:nvSpPr>
        <p:spPr>
          <a:xfrm>
            <a:off x="457200" y="1417638"/>
            <a:ext cx="8229600" cy="4602163"/>
          </a:xfrm>
        </p:spPr>
        <p:txBody>
          <a:bodyPr>
            <a:normAutofit lnSpcReduction="10000"/>
          </a:bodyPr>
          <a:lstStyle/>
          <a:p>
            <a:pPr lvl="1"/>
            <a:r>
              <a:rPr lang="en-US" dirty="0"/>
              <a:t>No later than 90 days after the end of the month of the original transaction</a:t>
            </a:r>
          </a:p>
          <a:p>
            <a:pPr lvl="2"/>
            <a:r>
              <a:rPr lang="en-US" dirty="0"/>
              <a:t>When this does happen a Cost Transfer Form is required to be attached to any JE’s with the PI’s signature and a PI statement is required for a PET (</a:t>
            </a:r>
            <a:r>
              <a:rPr lang="en-US" dirty="0">
                <a:hlinkClick r:id="rId2"/>
              </a:rPr>
              <a:t>https://rmd.uccs.edu/uccs-controllers-office</a:t>
            </a:r>
            <a:r>
              <a:rPr lang="en-US" dirty="0"/>
              <a:t>)	</a:t>
            </a:r>
          </a:p>
          <a:p>
            <a:pPr lvl="2"/>
            <a:r>
              <a:rPr lang="en-US" dirty="0"/>
              <a:t>Use thorough descriptions for JE’s and PET’s (Payroll Expense Transfers) that would explain why the transfer was happening and would satisfy an auditor</a:t>
            </a:r>
          </a:p>
          <a:p>
            <a:pPr lvl="3"/>
            <a:r>
              <a:rPr lang="en-US" dirty="0"/>
              <a:t>This should be rule of thumb for any transfers, even less than 90 days</a:t>
            </a:r>
          </a:p>
        </p:txBody>
      </p:sp>
    </p:spTree>
    <p:extLst>
      <p:ext uri="{BB962C8B-B14F-4D97-AF65-F5344CB8AC3E}">
        <p14:creationId xmlns:p14="http://schemas.microsoft.com/office/powerpoint/2010/main" val="3534951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454" y="76200"/>
            <a:ext cx="8229600" cy="1143000"/>
          </a:xfrm>
        </p:spPr>
        <p:txBody>
          <a:bodyPr>
            <a:normAutofit/>
          </a:bodyPr>
          <a:lstStyle/>
          <a:p>
            <a:r>
              <a:rPr lang="en-US" dirty="0"/>
              <a:t>Salaries &amp; Wages</a:t>
            </a:r>
          </a:p>
        </p:txBody>
      </p:sp>
      <p:sp>
        <p:nvSpPr>
          <p:cNvPr id="3" name="Content Placeholder 2"/>
          <p:cNvSpPr>
            <a:spLocks noGrp="1"/>
          </p:cNvSpPr>
          <p:nvPr>
            <p:ph idx="1"/>
          </p:nvPr>
        </p:nvSpPr>
        <p:spPr>
          <a:xfrm>
            <a:off x="304800" y="1143000"/>
            <a:ext cx="8382000" cy="4876801"/>
          </a:xfrm>
        </p:spPr>
        <p:txBody>
          <a:bodyPr>
            <a:normAutofit/>
          </a:bodyPr>
          <a:lstStyle/>
          <a:p>
            <a:pPr lvl="1"/>
            <a:r>
              <a:rPr lang="en-US" dirty="0"/>
              <a:t>Funding distributions need to be set up when receive new project and/or amendment </a:t>
            </a:r>
          </a:p>
          <a:p>
            <a:pPr lvl="2"/>
            <a:r>
              <a:rPr lang="en-US" dirty="0"/>
              <a:t>E.g. If individual is paid 20% from a sponsored project one of their other appointments needs to be reduced by 20% to prevent </a:t>
            </a:r>
            <a:r>
              <a:rPr lang="en-US" dirty="0">
                <a:hlinkClick r:id="rId3" action="ppaction://hlinksldjump"/>
              </a:rPr>
              <a:t>additional compensation </a:t>
            </a:r>
            <a:r>
              <a:rPr lang="en-US" dirty="0"/>
              <a:t>and incorrect </a:t>
            </a:r>
            <a:r>
              <a:rPr lang="en-US" dirty="0">
                <a:hlinkClick r:id="rId4" action="ppaction://hlinksldjump"/>
              </a:rPr>
              <a:t>effort reporting  </a:t>
            </a:r>
            <a:endParaRPr lang="en-US" dirty="0"/>
          </a:p>
          <a:p>
            <a:pPr lvl="2"/>
            <a:r>
              <a:rPr lang="en-US" dirty="0"/>
              <a:t>PeopleSoft Finance does not automatically feed to HCM, funding distributions are not automatically updated</a:t>
            </a:r>
          </a:p>
          <a:p>
            <a:pPr lvl="2"/>
            <a:r>
              <a:rPr lang="en-US" dirty="0"/>
              <a:t>If funding distribution is not updated, salary will go to Suspense ST, requiring a PET (in HCM) to correct </a:t>
            </a:r>
          </a:p>
        </p:txBody>
      </p:sp>
    </p:spTree>
    <p:extLst>
      <p:ext uri="{BB962C8B-B14F-4D97-AF65-F5344CB8AC3E}">
        <p14:creationId xmlns:p14="http://schemas.microsoft.com/office/powerpoint/2010/main" val="4270903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Salaries and Wages Cont.</a:t>
            </a:r>
          </a:p>
        </p:txBody>
      </p:sp>
      <p:sp>
        <p:nvSpPr>
          <p:cNvPr id="3" name="Content Placeholder 2"/>
          <p:cNvSpPr>
            <a:spLocks noGrp="1"/>
          </p:cNvSpPr>
          <p:nvPr>
            <p:ph idx="1"/>
          </p:nvPr>
        </p:nvSpPr>
        <p:spPr>
          <a:xfrm>
            <a:off x="457200" y="1371600"/>
            <a:ext cx="8229600" cy="4648201"/>
          </a:xfrm>
        </p:spPr>
        <p:txBody>
          <a:bodyPr>
            <a:normAutofit/>
          </a:bodyPr>
          <a:lstStyle/>
          <a:p>
            <a:r>
              <a:rPr lang="en-US" dirty="0"/>
              <a:t>Institutional Base Salary (IBS)</a:t>
            </a:r>
          </a:p>
          <a:p>
            <a:pPr lvl="1"/>
            <a:r>
              <a:rPr lang="en-US" sz="2400" dirty="0"/>
              <a:t>2 CFR 200.430 (h)(2) – defines as the annual compensation paid by an IHE for an individual’s appt., whether that individual’s time is spent on research, instruction, administration, or other activities. Unless there is prior approval by the Federal awarding agency, charges of faculty’s salary to a Federal award must not exceed the proportionate share of the IBS for the period during which the faculty member worked on the award.</a:t>
            </a:r>
          </a:p>
          <a:p>
            <a:pPr lvl="2"/>
            <a:r>
              <a:rPr lang="en-US" sz="2000" dirty="0"/>
              <a:t>Sponsored project funds cannot be used to increase IBS </a:t>
            </a:r>
          </a:p>
        </p:txBody>
      </p:sp>
    </p:spTree>
    <p:extLst>
      <p:ext uri="{BB962C8B-B14F-4D97-AF65-F5344CB8AC3E}">
        <p14:creationId xmlns:p14="http://schemas.microsoft.com/office/powerpoint/2010/main" val="205859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Salaries &amp; Wages Cont.</a:t>
            </a:r>
          </a:p>
        </p:txBody>
      </p:sp>
      <p:sp>
        <p:nvSpPr>
          <p:cNvPr id="3" name="Content Placeholder 2"/>
          <p:cNvSpPr>
            <a:spLocks noGrp="1"/>
          </p:cNvSpPr>
          <p:nvPr>
            <p:ph idx="1"/>
          </p:nvPr>
        </p:nvSpPr>
        <p:spPr>
          <a:xfrm>
            <a:off x="381000" y="1295400"/>
            <a:ext cx="8229600" cy="4419600"/>
          </a:xfrm>
        </p:spPr>
        <p:txBody>
          <a:bodyPr>
            <a:normAutofit/>
          </a:bodyPr>
          <a:lstStyle/>
          <a:p>
            <a:pPr lvl="1"/>
            <a:r>
              <a:rPr lang="en-US" dirty="0"/>
              <a:t>Summer salary for faculty working on grant 3/9 of AY Institutional Base Salary</a:t>
            </a:r>
          </a:p>
          <a:p>
            <a:pPr lvl="2"/>
            <a:r>
              <a:rPr lang="en-US" dirty="0"/>
              <a:t>E.g. If your PI earns $100,000 during AY ($100,000/9 = $11,111) allowing for up to $33,333 in the summer that includes grant pay and any and all other sources of funding </a:t>
            </a:r>
          </a:p>
          <a:p>
            <a:pPr lvl="1"/>
            <a:r>
              <a:rPr lang="en-US" dirty="0"/>
              <a:t>Additional compensation</a:t>
            </a:r>
          </a:p>
          <a:p>
            <a:pPr lvl="2"/>
            <a:r>
              <a:rPr lang="en-US" dirty="0"/>
              <a:t>Very rarely allowed </a:t>
            </a:r>
          </a:p>
          <a:p>
            <a:pPr lvl="1"/>
            <a:endParaRPr lang="en-US" dirty="0"/>
          </a:p>
          <a:p>
            <a:pPr lvl="1"/>
            <a:endParaRPr lang="en-US" dirty="0"/>
          </a:p>
        </p:txBody>
      </p:sp>
    </p:spTree>
    <p:extLst>
      <p:ext uri="{BB962C8B-B14F-4D97-AF65-F5344CB8AC3E}">
        <p14:creationId xmlns:p14="http://schemas.microsoft.com/office/powerpoint/2010/main" val="3291902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7847"/>
            <a:ext cx="8229600" cy="1143000"/>
          </a:xfrm>
        </p:spPr>
        <p:txBody>
          <a:bodyPr>
            <a:normAutofit/>
          </a:bodyPr>
          <a:lstStyle/>
          <a:p>
            <a:r>
              <a:rPr lang="en-US" dirty="0"/>
              <a:t>What will be covered?</a:t>
            </a:r>
          </a:p>
        </p:txBody>
      </p:sp>
      <p:sp>
        <p:nvSpPr>
          <p:cNvPr id="7" name="Content Placeholder 6"/>
          <p:cNvSpPr>
            <a:spLocks noGrp="1"/>
          </p:cNvSpPr>
          <p:nvPr>
            <p:ph idx="1"/>
          </p:nvPr>
        </p:nvSpPr>
        <p:spPr>
          <a:xfrm>
            <a:off x="228600" y="1143000"/>
            <a:ext cx="8686800" cy="4876801"/>
          </a:xfrm>
        </p:spPr>
        <p:txBody>
          <a:bodyPr/>
          <a:lstStyle/>
          <a:p>
            <a:r>
              <a:rPr lang="en-US" dirty="0"/>
              <a:t>SPAN</a:t>
            </a:r>
          </a:p>
          <a:p>
            <a:r>
              <a:rPr lang="en-US" dirty="0"/>
              <a:t>OSPRI (Pre-Award) &amp; SPA (Post-Award)</a:t>
            </a:r>
          </a:p>
          <a:p>
            <a:r>
              <a:rPr lang="en-US" dirty="0"/>
              <a:t>PI Duties</a:t>
            </a:r>
          </a:p>
          <a:p>
            <a:r>
              <a:rPr lang="en-US" dirty="0"/>
              <a:t>Admin Duties</a:t>
            </a:r>
          </a:p>
          <a:p>
            <a:r>
              <a:rPr lang="en-US" dirty="0"/>
              <a:t>Allowable Expenses</a:t>
            </a:r>
          </a:p>
          <a:p>
            <a:r>
              <a:rPr lang="en-US" dirty="0"/>
              <a:t>Salaries and Wages</a:t>
            </a:r>
          </a:p>
          <a:p>
            <a:r>
              <a:rPr lang="en-US" dirty="0"/>
              <a:t>Cost Transfers</a:t>
            </a:r>
          </a:p>
          <a:p>
            <a:r>
              <a:rPr lang="en-US" dirty="0"/>
              <a:t>Cost Share</a:t>
            </a:r>
          </a:p>
          <a:p>
            <a:r>
              <a:rPr lang="en-US" dirty="0" err="1"/>
              <a:t>ePERs</a:t>
            </a:r>
            <a:endParaRPr lang="en-US" dirty="0"/>
          </a:p>
        </p:txBody>
      </p:sp>
      <p:sp>
        <p:nvSpPr>
          <p:cNvPr id="3" name="Footer Placeholder 2"/>
          <p:cNvSpPr>
            <a:spLocks noGrp="1"/>
          </p:cNvSpPr>
          <p:nvPr>
            <p:ph type="ftr" sz="quarter" idx="11"/>
          </p:nvPr>
        </p:nvSpPr>
        <p:spPr/>
        <p:txBody>
          <a:bodyPr/>
          <a:lstStyle/>
          <a:p>
            <a:endParaRPr lang="en-US" dirty="0"/>
          </a:p>
        </p:txBody>
      </p:sp>
      <p:pic>
        <p:nvPicPr>
          <p:cNvPr id="4" name="Picture 3" descr="Life of an Educator - Dr. Justin Tarte: How well does your team collaborat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2514600"/>
            <a:ext cx="3505200" cy="305169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Salaries &amp; Wages Misc.</a:t>
            </a:r>
          </a:p>
        </p:txBody>
      </p:sp>
      <p:sp>
        <p:nvSpPr>
          <p:cNvPr id="3" name="Content Placeholder 2"/>
          <p:cNvSpPr>
            <a:spLocks noGrp="1"/>
          </p:cNvSpPr>
          <p:nvPr>
            <p:ph idx="1"/>
          </p:nvPr>
        </p:nvSpPr>
        <p:spPr>
          <a:xfrm>
            <a:off x="457200" y="1219200"/>
            <a:ext cx="8229600" cy="4800601"/>
          </a:xfrm>
        </p:spPr>
        <p:txBody>
          <a:bodyPr>
            <a:normAutofit/>
          </a:bodyPr>
          <a:lstStyle/>
          <a:p>
            <a:pPr lvl="1"/>
            <a:r>
              <a:rPr lang="en-US" dirty="0"/>
              <a:t>Grant salaries and wages need to be treated consistently with university salaries and wages</a:t>
            </a:r>
          </a:p>
          <a:p>
            <a:pPr lvl="2"/>
            <a:r>
              <a:rPr lang="en-US" dirty="0"/>
              <a:t>E.g. Cannot give raises on a sponsored project based on the budget if the rest of the university is not receiving a raise  </a:t>
            </a:r>
          </a:p>
          <a:p>
            <a:pPr lvl="1"/>
            <a:r>
              <a:rPr lang="en-US" dirty="0"/>
              <a:t>Different sponsors will have different rules</a:t>
            </a:r>
          </a:p>
          <a:p>
            <a:pPr lvl="2"/>
            <a:r>
              <a:rPr lang="en-US" dirty="0"/>
              <a:t>E.g. NSF will typically only allow two months of salary in any one year</a:t>
            </a:r>
          </a:p>
          <a:p>
            <a:pPr lvl="2"/>
            <a:r>
              <a:rPr lang="en-US" dirty="0"/>
              <a:t>Very important to know your sponsor’s guidelines!</a:t>
            </a:r>
          </a:p>
          <a:p>
            <a:pPr marL="457200" lvl="1" indent="0">
              <a:buNone/>
            </a:pPr>
            <a:endParaRPr lang="en-US" dirty="0"/>
          </a:p>
        </p:txBody>
      </p:sp>
    </p:spTree>
    <p:extLst>
      <p:ext uri="{BB962C8B-B14F-4D97-AF65-F5344CB8AC3E}">
        <p14:creationId xmlns:p14="http://schemas.microsoft.com/office/powerpoint/2010/main" val="37274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err="1"/>
              <a:t>ePERs</a:t>
            </a:r>
            <a:endParaRPr lang="en-US" dirty="0"/>
          </a:p>
        </p:txBody>
      </p:sp>
      <p:sp>
        <p:nvSpPr>
          <p:cNvPr id="3" name="Content Placeholder 2"/>
          <p:cNvSpPr>
            <a:spLocks noGrp="1"/>
          </p:cNvSpPr>
          <p:nvPr>
            <p:ph idx="1"/>
          </p:nvPr>
        </p:nvSpPr>
        <p:spPr>
          <a:xfrm>
            <a:off x="430823" y="1104899"/>
            <a:ext cx="8229600" cy="4800601"/>
          </a:xfrm>
        </p:spPr>
        <p:txBody>
          <a:bodyPr>
            <a:normAutofit fontScale="92500" lnSpcReduction="10000"/>
          </a:bodyPr>
          <a:lstStyle/>
          <a:p>
            <a:r>
              <a:rPr lang="en-US" dirty="0"/>
              <a:t>Electronic Personnel Effort Reports</a:t>
            </a:r>
          </a:p>
          <a:p>
            <a:pPr lvl="1"/>
            <a:r>
              <a:rPr lang="en-US" dirty="0"/>
              <a:t>You are required to certify an </a:t>
            </a:r>
            <a:r>
              <a:rPr lang="en-US" dirty="0" err="1"/>
              <a:t>ePER</a:t>
            </a:r>
            <a:r>
              <a:rPr lang="en-US" dirty="0"/>
              <a:t> for every semester you are paid from a grant</a:t>
            </a:r>
          </a:p>
          <a:p>
            <a:r>
              <a:rPr lang="en-US" dirty="0"/>
              <a:t>It is required to complete the </a:t>
            </a:r>
            <a:r>
              <a:rPr lang="en-US" dirty="0" err="1"/>
              <a:t>ePER</a:t>
            </a:r>
            <a:r>
              <a:rPr lang="en-US" dirty="0"/>
              <a:t> training in </a:t>
            </a:r>
            <a:r>
              <a:rPr lang="en-US" dirty="0" err="1"/>
              <a:t>SkillSoft</a:t>
            </a:r>
            <a:endParaRPr lang="en-US" dirty="0"/>
          </a:p>
          <a:p>
            <a:endParaRPr lang="en-US" dirty="0"/>
          </a:p>
          <a:p>
            <a:endParaRPr lang="en-US" dirty="0"/>
          </a:p>
          <a:p>
            <a:pPr marL="0" indent="0">
              <a:buNone/>
            </a:pPr>
            <a:endParaRPr lang="en-US" dirty="0">
              <a:hlinkClick r:id="rId3"/>
            </a:endParaRPr>
          </a:p>
          <a:p>
            <a:r>
              <a:rPr lang="en-US" dirty="0">
                <a:hlinkClick r:id="rId3"/>
              </a:rPr>
              <a:t>https://www.cu.edu/controller/epers-training</a:t>
            </a:r>
            <a:r>
              <a:rPr lang="en-US" dirty="0"/>
              <a:t> Please watch for better understanding of </a:t>
            </a:r>
            <a:r>
              <a:rPr lang="en-US" dirty="0" err="1"/>
              <a:t>ePERs</a:t>
            </a:r>
            <a:endParaRPr lang="en-US" dirty="0"/>
          </a:p>
        </p:txBody>
      </p:sp>
      <p:pic>
        <p:nvPicPr>
          <p:cNvPr id="4" name="Picture 3"/>
          <p:cNvPicPr>
            <a:picLocks noChangeAspect="1"/>
          </p:cNvPicPr>
          <p:nvPr/>
        </p:nvPicPr>
        <p:blipFill>
          <a:blip r:embed="rId4"/>
          <a:stretch>
            <a:fillRect/>
          </a:stretch>
        </p:blipFill>
        <p:spPr>
          <a:xfrm>
            <a:off x="457200" y="3200400"/>
            <a:ext cx="5448300" cy="1219200"/>
          </a:xfrm>
          <a:prstGeom prst="rect">
            <a:avLst/>
          </a:prstGeom>
        </p:spPr>
      </p:pic>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63820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ePERs</a:t>
            </a:r>
            <a:endParaRPr lang="en-US" dirty="0"/>
          </a:p>
        </p:txBody>
      </p:sp>
      <p:sp>
        <p:nvSpPr>
          <p:cNvPr id="3" name="Content Placeholder 2"/>
          <p:cNvSpPr>
            <a:spLocks noGrp="1"/>
          </p:cNvSpPr>
          <p:nvPr>
            <p:ph idx="1"/>
          </p:nvPr>
        </p:nvSpPr>
        <p:spPr>
          <a:xfrm>
            <a:off x="457200" y="3048000"/>
            <a:ext cx="8382000" cy="4419600"/>
          </a:xfrm>
        </p:spPr>
        <p:txBody>
          <a:bodyPr/>
          <a:lstStyle/>
          <a:p>
            <a:r>
              <a:rPr lang="en-US" dirty="0">
                <a:latin typeface="+mn-lt"/>
              </a:rPr>
              <a:t>SPA Team sends out notifications and follow up emails for outstanding </a:t>
            </a:r>
            <a:r>
              <a:rPr lang="en-US" dirty="0" err="1">
                <a:latin typeface="+mn-lt"/>
              </a:rPr>
              <a:t>ePER</a:t>
            </a:r>
            <a:r>
              <a:rPr lang="en-US" dirty="0">
                <a:latin typeface="+mn-lt"/>
              </a:rPr>
              <a:t> certifications</a:t>
            </a:r>
          </a:p>
          <a:p>
            <a:r>
              <a:rPr lang="en-US" dirty="0">
                <a:latin typeface="+mn-lt"/>
              </a:rPr>
              <a:t>Contact SPA regarding any questions concerning </a:t>
            </a:r>
            <a:r>
              <a:rPr lang="en-US" dirty="0" err="1">
                <a:latin typeface="+mn-lt"/>
              </a:rPr>
              <a:t>ePERs</a:t>
            </a:r>
            <a:endParaRPr lang="en-US" dirty="0">
              <a:latin typeface="+mn-lt"/>
            </a:endParaRPr>
          </a:p>
          <a:p>
            <a:r>
              <a:rPr lang="en-US" dirty="0">
                <a:latin typeface="+mn-lt"/>
              </a:rPr>
              <a:t>Please certify in a timely manner</a:t>
            </a:r>
          </a:p>
          <a:p>
            <a:pPr marL="457200" lvl="1" indent="0">
              <a:buNone/>
            </a:pPr>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pic>
        <p:nvPicPr>
          <p:cNvPr id="5" name="Picture 4" descr="Download Time Png Images HQ PNG Image | FreePNGIm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350838"/>
            <a:ext cx="2392362" cy="2392362"/>
          </a:xfrm>
          <a:prstGeom prst="rect">
            <a:avLst/>
          </a:prstGeom>
        </p:spPr>
      </p:pic>
    </p:spTree>
    <p:extLst>
      <p:ext uri="{BB962C8B-B14F-4D97-AF65-F5344CB8AC3E}">
        <p14:creationId xmlns:p14="http://schemas.microsoft.com/office/powerpoint/2010/main" val="1961787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ePER</a:t>
            </a:r>
            <a:r>
              <a:rPr lang="en-US" dirty="0"/>
              <a:t> Schedule</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8284" y="1417638"/>
            <a:ext cx="8229600" cy="975628"/>
          </a:xfrm>
        </p:spPr>
      </p:pic>
      <p:sp>
        <p:nvSpPr>
          <p:cNvPr id="5" name="TextBox 4"/>
          <p:cNvSpPr txBox="1"/>
          <p:nvPr/>
        </p:nvSpPr>
        <p:spPr>
          <a:xfrm>
            <a:off x="468284" y="2590800"/>
            <a:ext cx="8142316"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latin typeface="Arial Black"/>
                <a:cs typeface="Arial Black"/>
              </a:rPr>
              <a:t>ePERs</a:t>
            </a:r>
            <a:r>
              <a:rPr lang="en-US" sz="2800" dirty="0">
                <a:latin typeface="Arial Black"/>
                <a:cs typeface="Arial Black"/>
              </a:rPr>
              <a:t> are due 120 days after the end of the semester </a:t>
            </a:r>
          </a:p>
          <a:p>
            <a:pPr marL="914400" lvl="1" indent="-457200">
              <a:buFont typeface="Arial" panose="020B0604020202020204" pitchFamily="34" charset="0"/>
              <a:buChar char="•"/>
            </a:pPr>
            <a:r>
              <a:rPr lang="en-US" sz="2800" dirty="0">
                <a:latin typeface="+mj-lt"/>
                <a:cs typeface="Arial Black"/>
              </a:rPr>
              <a:t>SPA closes out projects between 90-120 days of end date</a:t>
            </a:r>
          </a:p>
        </p:txBody>
      </p:sp>
    </p:spTree>
    <p:extLst>
      <p:ext uri="{BB962C8B-B14F-4D97-AF65-F5344CB8AC3E}">
        <p14:creationId xmlns:p14="http://schemas.microsoft.com/office/powerpoint/2010/main" val="2568389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742" y="228600"/>
            <a:ext cx="8229600" cy="916919"/>
          </a:xfrm>
        </p:spPr>
        <p:txBody>
          <a:bodyPr>
            <a:normAutofit/>
          </a:bodyPr>
          <a:lstStyle/>
          <a:p>
            <a:r>
              <a:rPr lang="en-US" dirty="0"/>
              <a:t>Process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1" y="609600"/>
            <a:ext cx="5040284" cy="4278502"/>
          </a:xfrm>
          <a:prstGeom prst="rect">
            <a:avLst/>
          </a:prstGeom>
        </p:spPr>
      </p:pic>
      <p:sp>
        <p:nvSpPr>
          <p:cNvPr id="6" name="TextBox 5"/>
          <p:cNvSpPr txBox="1"/>
          <p:nvPr/>
        </p:nvSpPr>
        <p:spPr>
          <a:xfrm>
            <a:off x="615142" y="4749328"/>
            <a:ext cx="79248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There is a Step-by-Step Guide, </a:t>
            </a:r>
            <a:r>
              <a:rPr lang="en-US" b="1" dirty="0"/>
              <a:t>Certifying </a:t>
            </a:r>
            <a:r>
              <a:rPr lang="en-US" b="1" dirty="0" err="1"/>
              <a:t>ePER</a:t>
            </a:r>
            <a:r>
              <a:rPr lang="en-US" b="1" dirty="0"/>
              <a:t> Process</a:t>
            </a:r>
            <a:r>
              <a:rPr lang="en-US" dirty="0"/>
              <a:t>, on the UCCS Controller’s Office &gt; Sponsored Projects Accounting page. The Actual Effort % column (purple) should match the Payroll and Cost Share columns (green)</a:t>
            </a:r>
          </a:p>
        </p:txBody>
      </p:sp>
      <p:sp>
        <p:nvSpPr>
          <p:cNvPr id="3" name="TextBox 2"/>
          <p:cNvSpPr txBox="1"/>
          <p:nvPr/>
        </p:nvSpPr>
        <p:spPr>
          <a:xfrm>
            <a:off x="228599" y="1066800"/>
            <a:ext cx="3657601" cy="3416320"/>
          </a:xfrm>
          <a:prstGeom prst="rect">
            <a:avLst/>
          </a:prstGeom>
          <a:noFill/>
        </p:spPr>
        <p:txBody>
          <a:bodyPr wrap="square" rtlCol="0">
            <a:spAutoFit/>
          </a:bodyPr>
          <a:lstStyle/>
          <a:p>
            <a:pPr marL="285750" indent="-285750">
              <a:buFont typeface="Arial" panose="020B0604020202020204" pitchFamily="34" charset="0"/>
              <a:buChar char="•"/>
            </a:pPr>
            <a:r>
              <a:rPr lang="en-US" dirty="0"/>
              <a:t>The navigation to certify </a:t>
            </a:r>
            <a:r>
              <a:rPr lang="en-US" dirty="0" err="1"/>
              <a:t>ePERs</a:t>
            </a:r>
            <a:r>
              <a:rPr lang="en-US" dirty="0"/>
              <a:t> has changed with the new layout of the Portal</a:t>
            </a:r>
          </a:p>
          <a:p>
            <a:pPr marL="742950" lvl="1" indent="-285750">
              <a:buFont typeface="Arial" panose="020B0604020202020204" pitchFamily="34" charset="0"/>
              <a:buChar char="•"/>
            </a:pPr>
            <a:r>
              <a:rPr lang="en-US" dirty="0"/>
              <a:t>CU Resources Home tab (top center of portal) &gt; Business Tools &gt; </a:t>
            </a:r>
            <a:r>
              <a:rPr lang="en-US" dirty="0" err="1"/>
              <a:t>ePERs</a:t>
            </a:r>
            <a:r>
              <a:rPr lang="en-US" dirty="0"/>
              <a:t> </a:t>
            </a:r>
          </a:p>
          <a:p>
            <a:pPr marL="742950" lvl="1" indent="-285750">
              <a:buFont typeface="Arial" panose="020B0604020202020204" pitchFamily="34" charset="0"/>
              <a:buChar char="•"/>
            </a:pPr>
            <a:r>
              <a:rPr lang="en-US" dirty="0"/>
              <a:t>If you have employees that are unsure of the process, please fell free to share this video</a:t>
            </a:r>
          </a:p>
          <a:p>
            <a:pPr lvl="1"/>
            <a:r>
              <a:rPr lang="en-US" dirty="0">
                <a:hlinkClick r:id="rId4"/>
              </a:rPr>
              <a:t>https://www.cu.edu/controller/epers-training</a:t>
            </a:r>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22441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64" y="152400"/>
            <a:ext cx="8229600" cy="1143000"/>
          </a:xfrm>
        </p:spPr>
        <p:txBody>
          <a:bodyPr/>
          <a:lstStyle/>
          <a:p>
            <a:r>
              <a:rPr lang="en-US" dirty="0"/>
              <a:t>Cost Share </a:t>
            </a:r>
          </a:p>
        </p:txBody>
      </p:sp>
      <p:sp>
        <p:nvSpPr>
          <p:cNvPr id="3" name="Content Placeholder 2"/>
          <p:cNvSpPr>
            <a:spLocks noGrp="1"/>
          </p:cNvSpPr>
          <p:nvPr>
            <p:ph idx="1"/>
          </p:nvPr>
        </p:nvSpPr>
        <p:spPr>
          <a:xfrm>
            <a:off x="457200" y="1143000"/>
            <a:ext cx="8229600" cy="4876801"/>
          </a:xfrm>
        </p:spPr>
        <p:txBody>
          <a:bodyPr>
            <a:normAutofit/>
          </a:bodyPr>
          <a:lstStyle/>
          <a:p>
            <a:r>
              <a:rPr lang="en-US" dirty="0"/>
              <a:t>What is Cost Share?</a:t>
            </a:r>
          </a:p>
          <a:p>
            <a:pPr lvl="1"/>
            <a:r>
              <a:rPr lang="en-US" dirty="0"/>
              <a:t>The portion of the project costs not borne by the sponsor, but by the university</a:t>
            </a:r>
          </a:p>
          <a:p>
            <a:r>
              <a:rPr lang="en-US" dirty="0"/>
              <a:t>Mandatory Cost Sharing</a:t>
            </a:r>
          </a:p>
          <a:p>
            <a:pPr lvl="1"/>
            <a:r>
              <a:rPr lang="en-US" dirty="0"/>
              <a:t>Required by the sponsor as a condition of obtaining an award</a:t>
            </a:r>
          </a:p>
          <a:p>
            <a:r>
              <a:rPr lang="en-US" dirty="0"/>
              <a:t>Voluntary Cost Sharing </a:t>
            </a:r>
          </a:p>
          <a:p>
            <a:pPr lvl="1"/>
            <a:r>
              <a:rPr lang="en-US" dirty="0"/>
              <a:t>Resources offered by the university when it is not a specific requirement</a:t>
            </a:r>
          </a:p>
          <a:p>
            <a:pPr lvl="1"/>
            <a:r>
              <a:rPr lang="en-US" dirty="0"/>
              <a:t>Becomes a binding commitment of the project</a:t>
            </a:r>
          </a:p>
          <a:p>
            <a:endParaRPr lang="en-US" dirty="0"/>
          </a:p>
        </p:txBody>
      </p:sp>
    </p:spTree>
    <p:extLst>
      <p:ext uri="{BB962C8B-B14F-4D97-AF65-F5344CB8AC3E}">
        <p14:creationId xmlns:p14="http://schemas.microsoft.com/office/powerpoint/2010/main" val="847251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Share</a:t>
            </a:r>
          </a:p>
        </p:txBody>
      </p:sp>
      <p:sp>
        <p:nvSpPr>
          <p:cNvPr id="3" name="Content Placeholder 2"/>
          <p:cNvSpPr>
            <a:spLocks noGrp="1"/>
          </p:cNvSpPr>
          <p:nvPr>
            <p:ph idx="1"/>
          </p:nvPr>
        </p:nvSpPr>
        <p:spPr>
          <a:xfrm>
            <a:off x="457200" y="1295400"/>
            <a:ext cx="8229600" cy="4724401"/>
          </a:xfrm>
        </p:spPr>
        <p:txBody>
          <a:bodyPr/>
          <a:lstStyle/>
          <a:p>
            <a:r>
              <a:rPr lang="en-US" dirty="0"/>
              <a:t>If your project has cost share be prepared to use a second ST (Fund 22 or 32) for budgeted cost share expenses</a:t>
            </a:r>
          </a:p>
          <a:p>
            <a:pPr lvl="1"/>
            <a:r>
              <a:rPr lang="en-US" dirty="0"/>
              <a:t>If cost share is salary, make sure funding distributions are set up to hit the CS ST</a:t>
            </a:r>
          </a:p>
          <a:p>
            <a:pPr lvl="1"/>
            <a:r>
              <a:rPr lang="en-US" dirty="0"/>
              <a:t>If cost share is “other”, make sure the purchaser in the department knows to charge expenses to the CS ST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65363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dirty="0"/>
              <a:t>Cost Share Continued</a:t>
            </a:r>
          </a:p>
        </p:txBody>
      </p:sp>
      <p:sp>
        <p:nvSpPr>
          <p:cNvPr id="3" name="Content Placeholder 2"/>
          <p:cNvSpPr>
            <a:spLocks noGrp="1"/>
          </p:cNvSpPr>
          <p:nvPr>
            <p:ph idx="1"/>
          </p:nvPr>
        </p:nvSpPr>
        <p:spPr/>
        <p:txBody>
          <a:bodyPr/>
          <a:lstStyle/>
          <a:p>
            <a:r>
              <a:rPr lang="en-US" dirty="0"/>
              <a:t>Your grants accountant will set up this ST and establish the budget and cash</a:t>
            </a:r>
          </a:p>
          <a:p>
            <a:pPr lvl="1"/>
            <a:r>
              <a:rPr lang="en-US" dirty="0"/>
              <a:t>If you want more information on this, there is a separate PowerPoint on Cost Share, please email </a:t>
            </a:r>
            <a:r>
              <a:rPr lang="en-US" dirty="0">
                <a:hlinkClick r:id="rId2"/>
              </a:rPr>
              <a:t>jzamora@uccs.edu</a:t>
            </a:r>
            <a:r>
              <a:rPr lang="en-US" dirty="0"/>
              <a:t> </a:t>
            </a:r>
          </a:p>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42198228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853F5-E762-4782-9023-D11F2AF15ABC}"/>
              </a:ext>
            </a:extLst>
          </p:cNvPr>
          <p:cNvSpPr>
            <a:spLocks noGrp="1"/>
          </p:cNvSpPr>
          <p:nvPr>
            <p:ph type="title"/>
          </p:nvPr>
        </p:nvSpPr>
        <p:spPr/>
        <p:txBody>
          <a:bodyPr/>
          <a:lstStyle/>
          <a:p>
            <a:r>
              <a:rPr lang="en-US" dirty="0"/>
              <a:t>Business Process</a:t>
            </a:r>
          </a:p>
        </p:txBody>
      </p:sp>
      <p:sp>
        <p:nvSpPr>
          <p:cNvPr id="3" name="Content Placeholder 2">
            <a:extLst>
              <a:ext uri="{FF2B5EF4-FFF2-40B4-BE49-F238E27FC236}">
                <a16:creationId xmlns:a16="http://schemas.microsoft.com/office/drawing/2014/main" id="{96DD8E52-3BDD-4BE0-814B-5A70FB957094}"/>
              </a:ext>
            </a:extLst>
          </p:cNvPr>
          <p:cNvSpPr>
            <a:spLocks noGrp="1"/>
          </p:cNvSpPr>
          <p:nvPr>
            <p:ph idx="1"/>
          </p:nvPr>
        </p:nvSpPr>
        <p:spPr/>
        <p:txBody>
          <a:bodyPr>
            <a:normAutofit/>
          </a:bodyPr>
          <a:lstStyle/>
          <a:p>
            <a:r>
              <a:rPr lang="en-US" sz="3200" dirty="0"/>
              <a:t>New Award</a:t>
            </a:r>
          </a:p>
          <a:p>
            <a:pPr lvl="1"/>
            <a:r>
              <a:rPr lang="en-US" sz="3200" dirty="0"/>
              <a:t>Sponsored Projects Accounting</a:t>
            </a:r>
          </a:p>
          <a:p>
            <a:pPr lvl="2"/>
            <a:r>
              <a:rPr lang="en-US" sz="2800" dirty="0"/>
              <a:t>Receive project set-up from OSPRI</a:t>
            </a:r>
          </a:p>
          <a:p>
            <a:pPr lvl="2"/>
            <a:r>
              <a:rPr lang="en-US" sz="2800" dirty="0"/>
              <a:t>Enter contract information into PeopleSoft</a:t>
            </a:r>
          </a:p>
          <a:p>
            <a:pPr lvl="2"/>
            <a:r>
              <a:rPr lang="en-US" sz="2800" dirty="0"/>
              <a:t>Communicate any special situations with the department</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261103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Process Cont.</a:t>
            </a:r>
          </a:p>
        </p:txBody>
      </p:sp>
      <p:sp>
        <p:nvSpPr>
          <p:cNvPr id="3" name="Content Placeholder 2"/>
          <p:cNvSpPr>
            <a:spLocks noGrp="1"/>
          </p:cNvSpPr>
          <p:nvPr>
            <p:ph idx="1"/>
          </p:nvPr>
        </p:nvSpPr>
        <p:spPr>
          <a:xfrm>
            <a:off x="457200" y="1295400"/>
            <a:ext cx="8229600" cy="4724401"/>
          </a:xfrm>
        </p:spPr>
        <p:txBody>
          <a:bodyPr/>
          <a:lstStyle/>
          <a:p>
            <a:pPr lvl="1"/>
            <a:r>
              <a:rPr lang="en-US" dirty="0"/>
              <a:t>Department will receive auto generated email with </a:t>
            </a:r>
            <a:r>
              <a:rPr lang="en-US" dirty="0" err="1"/>
              <a:t>speedtype</a:t>
            </a:r>
            <a:r>
              <a:rPr lang="en-US" dirty="0"/>
              <a:t> and other project information (budget, project #, etc.) day after ST is set up</a:t>
            </a:r>
          </a:p>
          <a:p>
            <a:pPr lvl="1"/>
            <a:r>
              <a:rPr lang="en-US" dirty="0"/>
              <a:t>Monitor expenses through life of project</a:t>
            </a:r>
          </a:p>
          <a:p>
            <a:pPr lvl="2"/>
            <a:r>
              <a:rPr lang="en-US" dirty="0"/>
              <a:t>Should be done at least on a quarterly basis to avoid cost transfers</a:t>
            </a:r>
          </a:p>
          <a:p>
            <a:pPr lvl="1"/>
            <a:r>
              <a:rPr lang="en-US" dirty="0"/>
              <a:t>Sponsored projects accountant will start closing out project 90 days after end date</a:t>
            </a:r>
          </a:p>
          <a:p>
            <a:pPr lvl="2"/>
            <a:r>
              <a:rPr lang="en-US" dirty="0"/>
              <a:t>Please communicate any extensions with OSPRI as soon as possible</a:t>
            </a:r>
          </a:p>
        </p:txBody>
      </p:sp>
    </p:spTree>
    <p:extLst>
      <p:ext uri="{BB962C8B-B14F-4D97-AF65-F5344CB8AC3E}">
        <p14:creationId xmlns:p14="http://schemas.microsoft.com/office/powerpoint/2010/main" val="681102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18BB-E333-BFB2-15F9-115C30E1FDAC}"/>
              </a:ext>
            </a:extLst>
          </p:cNvPr>
          <p:cNvSpPr>
            <a:spLocks noGrp="1"/>
          </p:cNvSpPr>
          <p:nvPr>
            <p:ph type="title"/>
          </p:nvPr>
        </p:nvSpPr>
        <p:spPr>
          <a:xfrm>
            <a:off x="342900" y="76200"/>
            <a:ext cx="8229600" cy="1143000"/>
          </a:xfrm>
        </p:spPr>
        <p:txBody>
          <a:bodyPr/>
          <a:lstStyle/>
          <a:p>
            <a:r>
              <a:rPr lang="en-US" dirty="0"/>
              <a:t>SPAN</a:t>
            </a:r>
          </a:p>
        </p:txBody>
      </p:sp>
      <p:sp>
        <p:nvSpPr>
          <p:cNvPr id="3" name="Content Placeholder 2">
            <a:extLst>
              <a:ext uri="{FF2B5EF4-FFF2-40B4-BE49-F238E27FC236}">
                <a16:creationId xmlns:a16="http://schemas.microsoft.com/office/drawing/2014/main" id="{43AF01E2-D507-027C-E6CF-C6520AA6052F}"/>
              </a:ext>
            </a:extLst>
          </p:cNvPr>
          <p:cNvSpPr>
            <a:spLocks noGrp="1"/>
          </p:cNvSpPr>
          <p:nvPr>
            <p:ph idx="1"/>
          </p:nvPr>
        </p:nvSpPr>
        <p:spPr>
          <a:xfrm>
            <a:off x="228600" y="990600"/>
            <a:ext cx="8458200" cy="5029201"/>
          </a:xfrm>
        </p:spPr>
        <p:txBody>
          <a:bodyPr/>
          <a:lstStyle/>
          <a:p>
            <a:pPr lvl="1"/>
            <a:r>
              <a:rPr lang="en-US" sz="2400" b="0" i="0" dirty="0">
                <a:solidFill>
                  <a:srgbClr val="201F1E"/>
                </a:solidFill>
                <a:effectLst/>
                <a:latin typeface="Calibri" panose="020F0502020204030204" pitchFamily="34" charset="0"/>
              </a:rPr>
              <a:t>Meets monthly for training, collaboration, to learn from each other, and provide resources on a variety of topics between:</a:t>
            </a:r>
          </a:p>
          <a:p>
            <a:pPr lvl="2"/>
            <a:r>
              <a:rPr lang="en-US" sz="2000" b="0" i="0" dirty="0">
                <a:solidFill>
                  <a:srgbClr val="201F1E"/>
                </a:solidFill>
                <a:latin typeface="Calibri" panose="020F0502020204030204" pitchFamily="34" charset="0"/>
              </a:rPr>
              <a:t>OSPRI Team </a:t>
            </a:r>
          </a:p>
          <a:p>
            <a:pPr lvl="2"/>
            <a:r>
              <a:rPr lang="en-US" sz="2000" b="0" i="0" dirty="0">
                <a:solidFill>
                  <a:srgbClr val="201F1E"/>
                </a:solidFill>
                <a:effectLst/>
                <a:latin typeface="Calibri" panose="020F0502020204030204" pitchFamily="34" charset="0"/>
              </a:rPr>
              <a:t>Sponsored Projects Accounting</a:t>
            </a:r>
          </a:p>
          <a:p>
            <a:pPr lvl="2"/>
            <a:r>
              <a:rPr lang="en-US" sz="2000" b="0" i="0" dirty="0">
                <a:solidFill>
                  <a:srgbClr val="201F1E"/>
                </a:solidFill>
                <a:latin typeface="Calibri" panose="020F0502020204030204" pitchFamily="34" charset="0"/>
              </a:rPr>
              <a:t>Department Administrators</a:t>
            </a:r>
          </a:p>
          <a:p>
            <a:pPr lvl="2"/>
            <a:r>
              <a:rPr lang="en-US" sz="2000" b="0" i="0" dirty="0">
                <a:solidFill>
                  <a:srgbClr val="201F1E"/>
                </a:solidFill>
                <a:latin typeface="Calibri" panose="020F0502020204030204" pitchFamily="34" charset="0"/>
              </a:rPr>
              <a:t>Other Department Staff working on sponsored projects</a:t>
            </a:r>
          </a:p>
          <a:p>
            <a:pPr lvl="1"/>
            <a:r>
              <a:rPr lang="en-US" sz="2400" dirty="0">
                <a:solidFill>
                  <a:srgbClr val="201F1E"/>
                </a:solidFill>
                <a:latin typeface="Calibri" panose="020F0502020204030204" pitchFamily="34" charset="0"/>
              </a:rPr>
              <a:t>Please join us if you want to expand your sponsored projects knowledge/have questions!</a:t>
            </a:r>
            <a:endParaRPr lang="en-US" sz="2400" b="0" i="0" dirty="0">
              <a:solidFill>
                <a:srgbClr val="201F1E"/>
              </a:solidFill>
              <a:latin typeface="Calibri" panose="020F0502020204030204" pitchFamily="34" charset="0"/>
            </a:endParaRPr>
          </a:p>
          <a:p>
            <a:pPr lvl="2"/>
            <a:endParaRPr lang="en-US" b="0" i="0" dirty="0">
              <a:solidFill>
                <a:srgbClr val="201F1E"/>
              </a:solidFill>
              <a:effectLst/>
              <a:latin typeface="Calibri" panose="020F0502020204030204" pitchFamily="34" charset="0"/>
            </a:endParaRPr>
          </a:p>
          <a:p>
            <a:pPr lvl="1"/>
            <a:endParaRPr lang="en-US" dirty="0">
              <a:solidFill>
                <a:srgbClr val="201F1E"/>
              </a:solidFill>
              <a:latin typeface="Calibri" panose="020F0502020204030204" pitchFamily="34" charset="0"/>
            </a:endParaRPr>
          </a:p>
          <a:p>
            <a:pPr lvl="1"/>
            <a:endParaRPr lang="en-US" dirty="0">
              <a:solidFill>
                <a:srgbClr val="201F1E"/>
              </a:solidFill>
              <a:latin typeface="Calibri" panose="020F0502020204030204" pitchFamily="34" charset="0"/>
            </a:endParaRPr>
          </a:p>
          <a:p>
            <a:pPr lvl="1"/>
            <a:endParaRPr lang="en-US" dirty="0"/>
          </a:p>
        </p:txBody>
      </p:sp>
      <p:sp>
        <p:nvSpPr>
          <p:cNvPr id="4" name="Footer Placeholder 3">
            <a:extLst>
              <a:ext uri="{FF2B5EF4-FFF2-40B4-BE49-F238E27FC236}">
                <a16:creationId xmlns:a16="http://schemas.microsoft.com/office/drawing/2014/main" id="{3871F9DA-5C44-79C3-08C5-95958AA0D40D}"/>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ADB0653F-3575-07D6-64B5-1C74E834D38A}"/>
              </a:ext>
            </a:extLst>
          </p:cNvPr>
          <p:cNvPicPr>
            <a:picLocks noChangeAspect="1"/>
          </p:cNvPicPr>
          <p:nvPr/>
        </p:nvPicPr>
        <p:blipFill>
          <a:blip r:embed="rId2"/>
          <a:stretch>
            <a:fillRect/>
          </a:stretch>
        </p:blipFill>
        <p:spPr>
          <a:xfrm>
            <a:off x="127403" y="4095116"/>
            <a:ext cx="8889193" cy="1924685"/>
          </a:xfrm>
          <a:prstGeom prst="rect">
            <a:avLst/>
          </a:prstGeom>
        </p:spPr>
      </p:pic>
      <p:sp>
        <p:nvSpPr>
          <p:cNvPr id="5" name="TextBox 4"/>
          <p:cNvSpPr txBox="1"/>
          <p:nvPr/>
        </p:nvSpPr>
        <p:spPr>
          <a:xfrm>
            <a:off x="5257800" y="3996282"/>
            <a:ext cx="914400" cy="338554"/>
          </a:xfrm>
          <a:prstGeom prst="rect">
            <a:avLst/>
          </a:prstGeom>
          <a:noFill/>
        </p:spPr>
        <p:txBody>
          <a:bodyPr wrap="square" rtlCol="0">
            <a:spAutoFit/>
          </a:bodyPr>
          <a:lstStyle/>
          <a:p>
            <a:r>
              <a:rPr lang="en-US" sz="1600" dirty="0">
                <a:solidFill>
                  <a:srgbClr val="FF0000"/>
                </a:solidFill>
              </a:rPr>
              <a:t>(Draft)</a:t>
            </a:r>
          </a:p>
        </p:txBody>
      </p:sp>
    </p:spTree>
    <p:extLst>
      <p:ext uri="{BB962C8B-B14F-4D97-AF65-F5344CB8AC3E}">
        <p14:creationId xmlns:p14="http://schemas.microsoft.com/office/powerpoint/2010/main" val="1944943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38236" cy="1082359"/>
          </a:xfrm>
          <a:prstGeom prst="rect">
            <a:avLst/>
          </a:prstGeom>
        </p:spPr>
      </p:pic>
      <p:sp>
        <p:nvSpPr>
          <p:cNvPr id="3" name="object 3"/>
          <p:cNvSpPr txBox="1">
            <a:spLocks noGrp="1"/>
          </p:cNvSpPr>
          <p:nvPr>
            <p:ph type="title"/>
          </p:nvPr>
        </p:nvSpPr>
        <p:spPr>
          <a:xfrm>
            <a:off x="1304114" y="128731"/>
            <a:ext cx="7065017" cy="1053401"/>
          </a:xfrm>
          <a:prstGeom prst="rect">
            <a:avLst/>
          </a:prstGeom>
        </p:spPr>
        <p:txBody>
          <a:bodyPr vert="horz" wrap="square" lIns="0" tIns="19957" rIns="0" bIns="0" rtlCol="0">
            <a:spAutoFit/>
          </a:bodyPr>
          <a:lstStyle/>
          <a:p>
            <a:pPr marL="18143">
              <a:lnSpc>
                <a:spcPct val="100000"/>
              </a:lnSpc>
              <a:spcBef>
                <a:spcPts val="157"/>
              </a:spcBef>
            </a:pPr>
            <a:r>
              <a:rPr lang="en-US" sz="6714" spc="-14" dirty="0">
                <a:solidFill>
                  <a:srgbClr val="000000"/>
                </a:solidFill>
              </a:rPr>
              <a:t>OSPRI </a:t>
            </a:r>
            <a:r>
              <a:rPr sz="6714" spc="-14" dirty="0">
                <a:solidFill>
                  <a:srgbClr val="000000"/>
                </a:solidFill>
              </a:rPr>
              <a:t>Services</a:t>
            </a:r>
            <a:endParaRPr sz="6714" dirty="0"/>
          </a:p>
        </p:txBody>
      </p:sp>
      <p:sp>
        <p:nvSpPr>
          <p:cNvPr id="4" name="object 4"/>
          <p:cNvSpPr/>
          <p:nvPr/>
        </p:nvSpPr>
        <p:spPr>
          <a:xfrm>
            <a:off x="267896" y="4455852"/>
            <a:ext cx="58057" cy="58057"/>
          </a:xfrm>
          <a:custGeom>
            <a:avLst/>
            <a:gdLst/>
            <a:ahLst/>
            <a:cxnLst/>
            <a:rect l="l" t="t" r="r" b="b"/>
            <a:pathLst>
              <a:path w="40639" h="40639">
                <a:moveTo>
                  <a:pt x="22690" y="40066"/>
                </a:moveTo>
                <a:lnTo>
                  <a:pt x="17376" y="40066"/>
                </a:lnTo>
                <a:lnTo>
                  <a:pt x="14821" y="39558"/>
                </a:lnTo>
                <a:lnTo>
                  <a:pt x="0" y="22690"/>
                </a:lnTo>
                <a:lnTo>
                  <a:pt x="0" y="17376"/>
                </a:lnTo>
                <a:lnTo>
                  <a:pt x="17376" y="0"/>
                </a:lnTo>
                <a:lnTo>
                  <a:pt x="22690" y="0"/>
                </a:lnTo>
                <a:lnTo>
                  <a:pt x="40067" y="20033"/>
                </a:lnTo>
                <a:lnTo>
                  <a:pt x="40067" y="22690"/>
                </a:lnTo>
                <a:lnTo>
                  <a:pt x="22690" y="40066"/>
                </a:lnTo>
                <a:close/>
              </a:path>
            </a:pathLst>
          </a:custGeom>
          <a:solidFill>
            <a:srgbClr val="000000"/>
          </a:solidFill>
        </p:spPr>
        <p:txBody>
          <a:bodyPr wrap="square" lIns="0" tIns="0" rIns="0" bIns="0" rtlCol="0"/>
          <a:lstStyle/>
          <a:p>
            <a:endParaRPr/>
          </a:p>
        </p:txBody>
      </p:sp>
      <p:sp>
        <p:nvSpPr>
          <p:cNvPr id="5" name="object 5"/>
          <p:cNvSpPr/>
          <p:nvPr/>
        </p:nvSpPr>
        <p:spPr>
          <a:xfrm>
            <a:off x="267896" y="4707703"/>
            <a:ext cx="58057" cy="58057"/>
          </a:xfrm>
          <a:custGeom>
            <a:avLst/>
            <a:gdLst/>
            <a:ahLst/>
            <a:cxnLst/>
            <a:rect l="l" t="t" r="r" b="b"/>
            <a:pathLst>
              <a:path w="40639" h="40639">
                <a:moveTo>
                  <a:pt x="22690" y="40066"/>
                </a:moveTo>
                <a:lnTo>
                  <a:pt x="17376" y="40066"/>
                </a:lnTo>
                <a:lnTo>
                  <a:pt x="14821" y="39558"/>
                </a:lnTo>
                <a:lnTo>
                  <a:pt x="0" y="22690"/>
                </a:lnTo>
                <a:lnTo>
                  <a:pt x="0" y="17376"/>
                </a:lnTo>
                <a:lnTo>
                  <a:pt x="17376" y="0"/>
                </a:lnTo>
                <a:lnTo>
                  <a:pt x="22690" y="0"/>
                </a:lnTo>
                <a:lnTo>
                  <a:pt x="40067" y="20033"/>
                </a:lnTo>
                <a:lnTo>
                  <a:pt x="40067" y="22690"/>
                </a:lnTo>
                <a:lnTo>
                  <a:pt x="22690" y="40066"/>
                </a:lnTo>
                <a:close/>
              </a:path>
            </a:pathLst>
          </a:custGeom>
          <a:solidFill>
            <a:srgbClr val="000000"/>
          </a:solidFill>
        </p:spPr>
        <p:txBody>
          <a:bodyPr wrap="square" lIns="0" tIns="0" rIns="0" bIns="0" rtlCol="0"/>
          <a:lstStyle/>
          <a:p>
            <a:endParaRPr/>
          </a:p>
        </p:txBody>
      </p:sp>
      <p:sp>
        <p:nvSpPr>
          <p:cNvPr id="6" name="object 6"/>
          <p:cNvSpPr/>
          <p:nvPr/>
        </p:nvSpPr>
        <p:spPr>
          <a:xfrm>
            <a:off x="267896" y="4959554"/>
            <a:ext cx="58057" cy="58057"/>
          </a:xfrm>
          <a:custGeom>
            <a:avLst/>
            <a:gdLst/>
            <a:ahLst/>
            <a:cxnLst/>
            <a:rect l="l" t="t" r="r" b="b"/>
            <a:pathLst>
              <a:path w="40639" h="40639">
                <a:moveTo>
                  <a:pt x="22690" y="40066"/>
                </a:moveTo>
                <a:lnTo>
                  <a:pt x="17376" y="40066"/>
                </a:lnTo>
                <a:lnTo>
                  <a:pt x="14821" y="39558"/>
                </a:lnTo>
                <a:lnTo>
                  <a:pt x="0" y="22689"/>
                </a:lnTo>
                <a:lnTo>
                  <a:pt x="0" y="17377"/>
                </a:lnTo>
                <a:lnTo>
                  <a:pt x="17376" y="0"/>
                </a:lnTo>
                <a:lnTo>
                  <a:pt x="22690" y="0"/>
                </a:lnTo>
                <a:lnTo>
                  <a:pt x="40067" y="20033"/>
                </a:lnTo>
                <a:lnTo>
                  <a:pt x="40067" y="22689"/>
                </a:lnTo>
                <a:lnTo>
                  <a:pt x="22690" y="40066"/>
                </a:lnTo>
                <a:close/>
              </a:path>
            </a:pathLst>
          </a:custGeom>
          <a:solidFill>
            <a:srgbClr val="000000"/>
          </a:solidFill>
        </p:spPr>
        <p:txBody>
          <a:bodyPr wrap="square" lIns="0" tIns="0" rIns="0" bIns="0" rtlCol="0"/>
          <a:lstStyle/>
          <a:p>
            <a:endParaRPr/>
          </a:p>
        </p:txBody>
      </p:sp>
      <p:sp>
        <p:nvSpPr>
          <p:cNvPr id="7" name="object 7"/>
          <p:cNvSpPr/>
          <p:nvPr/>
        </p:nvSpPr>
        <p:spPr>
          <a:xfrm>
            <a:off x="267896" y="5211404"/>
            <a:ext cx="58057" cy="58057"/>
          </a:xfrm>
          <a:custGeom>
            <a:avLst/>
            <a:gdLst/>
            <a:ahLst/>
            <a:cxnLst/>
            <a:rect l="l" t="t" r="r" b="b"/>
            <a:pathLst>
              <a:path w="40639" h="40639">
                <a:moveTo>
                  <a:pt x="22690" y="40066"/>
                </a:moveTo>
                <a:lnTo>
                  <a:pt x="17376" y="40066"/>
                </a:lnTo>
                <a:lnTo>
                  <a:pt x="14821" y="39558"/>
                </a:lnTo>
                <a:lnTo>
                  <a:pt x="0" y="22690"/>
                </a:lnTo>
                <a:lnTo>
                  <a:pt x="0" y="17376"/>
                </a:lnTo>
                <a:lnTo>
                  <a:pt x="17376" y="0"/>
                </a:lnTo>
                <a:lnTo>
                  <a:pt x="22690" y="0"/>
                </a:lnTo>
                <a:lnTo>
                  <a:pt x="40067" y="20033"/>
                </a:lnTo>
                <a:lnTo>
                  <a:pt x="40067" y="22690"/>
                </a:lnTo>
                <a:lnTo>
                  <a:pt x="22690" y="40066"/>
                </a:lnTo>
                <a:close/>
              </a:path>
            </a:pathLst>
          </a:custGeom>
          <a:solidFill>
            <a:srgbClr val="000000"/>
          </a:solidFill>
        </p:spPr>
        <p:txBody>
          <a:bodyPr wrap="square" lIns="0" tIns="0" rIns="0" bIns="0" rtlCol="0"/>
          <a:lstStyle/>
          <a:p>
            <a:endParaRPr/>
          </a:p>
        </p:txBody>
      </p:sp>
      <p:sp>
        <p:nvSpPr>
          <p:cNvPr id="8" name="object 8"/>
          <p:cNvSpPr/>
          <p:nvPr/>
        </p:nvSpPr>
        <p:spPr>
          <a:xfrm>
            <a:off x="267896" y="5463256"/>
            <a:ext cx="58057" cy="58057"/>
          </a:xfrm>
          <a:custGeom>
            <a:avLst/>
            <a:gdLst/>
            <a:ahLst/>
            <a:cxnLst/>
            <a:rect l="l" t="t" r="r" b="b"/>
            <a:pathLst>
              <a:path w="40639" h="40639">
                <a:moveTo>
                  <a:pt x="22690" y="40066"/>
                </a:moveTo>
                <a:lnTo>
                  <a:pt x="17376" y="40066"/>
                </a:lnTo>
                <a:lnTo>
                  <a:pt x="14821" y="39558"/>
                </a:lnTo>
                <a:lnTo>
                  <a:pt x="0" y="22690"/>
                </a:lnTo>
                <a:lnTo>
                  <a:pt x="0" y="17376"/>
                </a:lnTo>
                <a:lnTo>
                  <a:pt x="17376" y="0"/>
                </a:lnTo>
                <a:lnTo>
                  <a:pt x="22690" y="0"/>
                </a:lnTo>
                <a:lnTo>
                  <a:pt x="40067" y="20033"/>
                </a:lnTo>
                <a:lnTo>
                  <a:pt x="40067" y="22690"/>
                </a:lnTo>
                <a:lnTo>
                  <a:pt x="22690" y="40066"/>
                </a:lnTo>
                <a:close/>
              </a:path>
            </a:pathLst>
          </a:custGeom>
          <a:solidFill>
            <a:srgbClr val="000000"/>
          </a:solidFill>
        </p:spPr>
        <p:txBody>
          <a:bodyPr wrap="square" lIns="0" tIns="0" rIns="0" bIns="0" rtlCol="0"/>
          <a:lstStyle/>
          <a:p>
            <a:endParaRPr/>
          </a:p>
        </p:txBody>
      </p:sp>
      <p:sp>
        <p:nvSpPr>
          <p:cNvPr id="9" name="object 9"/>
          <p:cNvSpPr txBox="1"/>
          <p:nvPr/>
        </p:nvSpPr>
        <p:spPr>
          <a:xfrm>
            <a:off x="181067" y="3550347"/>
            <a:ext cx="4105729" cy="2051957"/>
          </a:xfrm>
          <a:prstGeom prst="rect">
            <a:avLst/>
          </a:prstGeom>
        </p:spPr>
        <p:txBody>
          <a:bodyPr vert="horz" wrap="square" lIns="0" tIns="18143" rIns="0" bIns="0" rtlCol="0">
            <a:spAutoFit/>
          </a:bodyPr>
          <a:lstStyle/>
          <a:p>
            <a:pPr marL="18143" marR="7257" algn="just">
              <a:lnSpc>
                <a:spcPct val="105200"/>
              </a:lnSpc>
              <a:spcBef>
                <a:spcPts val="143"/>
              </a:spcBef>
            </a:pPr>
            <a:r>
              <a:rPr sz="1571" dirty="0">
                <a:latin typeface="Arial"/>
                <a:cs typeface="Arial"/>
              </a:rPr>
              <a:t>Review</a:t>
            </a:r>
            <a:r>
              <a:rPr sz="1571" spc="-43" dirty="0">
                <a:latin typeface="Arial"/>
                <a:cs typeface="Arial"/>
              </a:rPr>
              <a:t> </a:t>
            </a:r>
            <a:r>
              <a:rPr sz="1571" dirty="0">
                <a:latin typeface="Arial"/>
                <a:cs typeface="Arial"/>
              </a:rPr>
              <a:t>and</a:t>
            </a:r>
            <a:r>
              <a:rPr sz="1571" spc="-43" dirty="0">
                <a:latin typeface="Arial"/>
                <a:cs typeface="Arial"/>
              </a:rPr>
              <a:t> </a:t>
            </a:r>
            <a:r>
              <a:rPr sz="1571" dirty="0">
                <a:latin typeface="Arial"/>
                <a:cs typeface="Arial"/>
              </a:rPr>
              <a:t>negotiate</a:t>
            </a:r>
            <a:r>
              <a:rPr sz="1571" spc="-43" dirty="0">
                <a:latin typeface="Arial"/>
                <a:cs typeface="Arial"/>
              </a:rPr>
              <a:t> </a:t>
            </a:r>
            <a:r>
              <a:rPr sz="1571" dirty="0">
                <a:latin typeface="Arial"/>
                <a:cs typeface="Arial"/>
              </a:rPr>
              <a:t>grants</a:t>
            </a:r>
            <a:r>
              <a:rPr sz="1571" spc="-43" dirty="0">
                <a:latin typeface="Arial"/>
                <a:cs typeface="Arial"/>
              </a:rPr>
              <a:t> </a:t>
            </a:r>
            <a:r>
              <a:rPr sz="1571" dirty="0">
                <a:latin typeface="Arial"/>
                <a:cs typeface="Arial"/>
              </a:rPr>
              <a:t>and</a:t>
            </a:r>
            <a:r>
              <a:rPr sz="1571" spc="-43" dirty="0">
                <a:latin typeface="Arial"/>
                <a:cs typeface="Arial"/>
              </a:rPr>
              <a:t> </a:t>
            </a:r>
            <a:r>
              <a:rPr sz="1571" dirty="0">
                <a:latin typeface="Arial"/>
                <a:cs typeface="Arial"/>
              </a:rPr>
              <a:t>contracts</a:t>
            </a:r>
            <a:r>
              <a:rPr sz="1571" spc="-43" dirty="0">
                <a:latin typeface="Arial"/>
                <a:cs typeface="Arial"/>
              </a:rPr>
              <a:t> </a:t>
            </a:r>
            <a:r>
              <a:rPr sz="1571" spc="-36" dirty="0">
                <a:latin typeface="Arial"/>
                <a:cs typeface="Arial"/>
              </a:rPr>
              <a:t>for </a:t>
            </a:r>
            <a:r>
              <a:rPr sz="1571" dirty="0">
                <a:latin typeface="Arial"/>
                <a:cs typeface="Arial"/>
              </a:rPr>
              <a:t>sponsored</a:t>
            </a:r>
            <a:r>
              <a:rPr sz="1571" spc="-50" dirty="0">
                <a:latin typeface="Arial"/>
                <a:cs typeface="Arial"/>
              </a:rPr>
              <a:t> </a:t>
            </a:r>
            <a:r>
              <a:rPr sz="1571" dirty="0">
                <a:latin typeface="Arial"/>
                <a:cs typeface="Arial"/>
              </a:rPr>
              <a:t>programs</a:t>
            </a:r>
            <a:r>
              <a:rPr sz="1571" spc="-50" dirty="0">
                <a:latin typeface="Arial"/>
                <a:cs typeface="Arial"/>
              </a:rPr>
              <a:t> </a:t>
            </a:r>
            <a:r>
              <a:rPr sz="1571" dirty="0">
                <a:latin typeface="Arial"/>
                <a:cs typeface="Arial"/>
              </a:rPr>
              <a:t>and</a:t>
            </a:r>
            <a:r>
              <a:rPr sz="1571" spc="-50" dirty="0">
                <a:latin typeface="Arial"/>
                <a:cs typeface="Arial"/>
              </a:rPr>
              <a:t> </a:t>
            </a:r>
            <a:r>
              <a:rPr sz="1571" dirty="0">
                <a:latin typeface="Arial"/>
                <a:cs typeface="Arial"/>
              </a:rPr>
              <a:t>other</a:t>
            </a:r>
            <a:r>
              <a:rPr sz="1571" spc="-50" dirty="0">
                <a:latin typeface="Arial"/>
                <a:cs typeface="Arial"/>
              </a:rPr>
              <a:t> </a:t>
            </a:r>
            <a:r>
              <a:rPr sz="1571" dirty="0">
                <a:latin typeface="Arial"/>
                <a:cs typeface="Arial"/>
              </a:rPr>
              <a:t>activities</a:t>
            </a:r>
            <a:r>
              <a:rPr sz="1571" spc="-50" dirty="0">
                <a:latin typeface="Arial"/>
                <a:cs typeface="Arial"/>
              </a:rPr>
              <a:t> </a:t>
            </a:r>
            <a:r>
              <a:rPr sz="1571" spc="-29" dirty="0">
                <a:latin typeface="Arial"/>
                <a:cs typeface="Arial"/>
              </a:rPr>
              <a:t>such </a:t>
            </a:r>
            <a:r>
              <a:rPr sz="1571" spc="-36" dirty="0">
                <a:latin typeface="Arial"/>
                <a:cs typeface="Arial"/>
              </a:rPr>
              <a:t>as:</a:t>
            </a:r>
            <a:endParaRPr sz="1571">
              <a:latin typeface="Arial"/>
              <a:cs typeface="Arial"/>
            </a:endParaRPr>
          </a:p>
          <a:p>
            <a:pPr marL="276684" marR="1045957">
              <a:lnSpc>
                <a:spcPct val="105200"/>
              </a:lnSpc>
            </a:pPr>
            <a:r>
              <a:rPr sz="1571" dirty="0">
                <a:latin typeface="Arial"/>
                <a:cs typeface="Arial"/>
              </a:rPr>
              <a:t>Memorandum</a:t>
            </a:r>
            <a:r>
              <a:rPr sz="1571" spc="-43" dirty="0">
                <a:latin typeface="Arial"/>
                <a:cs typeface="Arial"/>
              </a:rPr>
              <a:t> </a:t>
            </a:r>
            <a:r>
              <a:rPr sz="1571" dirty="0">
                <a:latin typeface="Arial"/>
                <a:cs typeface="Arial"/>
              </a:rPr>
              <a:t>of</a:t>
            </a:r>
            <a:r>
              <a:rPr sz="1571" spc="-43" dirty="0">
                <a:latin typeface="Arial"/>
                <a:cs typeface="Arial"/>
              </a:rPr>
              <a:t> </a:t>
            </a:r>
            <a:r>
              <a:rPr sz="1571" spc="-14" dirty="0">
                <a:latin typeface="Arial"/>
                <a:cs typeface="Arial"/>
              </a:rPr>
              <a:t>understanding Non-</a:t>
            </a:r>
            <a:r>
              <a:rPr sz="1571" dirty="0">
                <a:latin typeface="Arial"/>
                <a:cs typeface="Arial"/>
              </a:rPr>
              <a:t>disclosure</a:t>
            </a:r>
            <a:r>
              <a:rPr sz="1571" spc="-43" dirty="0">
                <a:latin typeface="Arial"/>
                <a:cs typeface="Arial"/>
              </a:rPr>
              <a:t> </a:t>
            </a:r>
            <a:r>
              <a:rPr sz="1571" spc="-14" dirty="0">
                <a:latin typeface="Arial"/>
                <a:cs typeface="Arial"/>
              </a:rPr>
              <a:t>agreements </a:t>
            </a:r>
            <a:r>
              <a:rPr sz="1571" dirty="0">
                <a:latin typeface="Arial"/>
                <a:cs typeface="Arial"/>
              </a:rPr>
              <a:t>Cooperative</a:t>
            </a:r>
            <a:r>
              <a:rPr sz="1571" spc="-79" dirty="0">
                <a:latin typeface="Arial"/>
                <a:cs typeface="Arial"/>
              </a:rPr>
              <a:t> </a:t>
            </a:r>
            <a:r>
              <a:rPr sz="1571" spc="-14" dirty="0">
                <a:latin typeface="Arial"/>
                <a:cs typeface="Arial"/>
              </a:rPr>
              <a:t>agreements</a:t>
            </a:r>
            <a:endParaRPr sz="1571">
              <a:latin typeface="Arial"/>
              <a:cs typeface="Arial"/>
            </a:endParaRPr>
          </a:p>
          <a:p>
            <a:pPr marL="276684">
              <a:lnSpc>
                <a:spcPct val="100000"/>
              </a:lnSpc>
              <a:spcBef>
                <a:spcPts val="93"/>
              </a:spcBef>
            </a:pPr>
            <a:r>
              <a:rPr sz="1571" dirty="0">
                <a:latin typeface="Arial"/>
                <a:cs typeface="Arial"/>
              </a:rPr>
              <a:t>Fee</a:t>
            </a:r>
            <a:r>
              <a:rPr sz="1571" spc="-36" dirty="0">
                <a:latin typeface="Arial"/>
                <a:cs typeface="Arial"/>
              </a:rPr>
              <a:t> </a:t>
            </a:r>
            <a:r>
              <a:rPr sz="1571" dirty="0">
                <a:latin typeface="Arial"/>
                <a:cs typeface="Arial"/>
              </a:rPr>
              <a:t>for</a:t>
            </a:r>
            <a:r>
              <a:rPr sz="1571" spc="-29" dirty="0">
                <a:latin typeface="Arial"/>
                <a:cs typeface="Arial"/>
              </a:rPr>
              <a:t> </a:t>
            </a:r>
            <a:r>
              <a:rPr sz="1571" dirty="0">
                <a:latin typeface="Arial"/>
                <a:cs typeface="Arial"/>
              </a:rPr>
              <a:t>service</a:t>
            </a:r>
            <a:r>
              <a:rPr sz="1571" spc="-29" dirty="0">
                <a:latin typeface="Arial"/>
                <a:cs typeface="Arial"/>
              </a:rPr>
              <a:t> </a:t>
            </a:r>
            <a:r>
              <a:rPr sz="1571" spc="-14" dirty="0">
                <a:latin typeface="Arial"/>
                <a:cs typeface="Arial"/>
              </a:rPr>
              <a:t>contracts</a:t>
            </a:r>
            <a:endParaRPr sz="1571">
              <a:latin typeface="Arial"/>
              <a:cs typeface="Arial"/>
            </a:endParaRPr>
          </a:p>
          <a:p>
            <a:pPr marL="276684">
              <a:lnSpc>
                <a:spcPct val="100000"/>
              </a:lnSpc>
              <a:spcBef>
                <a:spcPts val="100"/>
              </a:spcBef>
            </a:pPr>
            <a:r>
              <a:rPr sz="1571" dirty="0">
                <a:latin typeface="Arial"/>
                <a:cs typeface="Arial"/>
              </a:rPr>
              <a:t>Material</a:t>
            </a:r>
            <a:r>
              <a:rPr sz="1571" spc="-57" dirty="0">
                <a:latin typeface="Arial"/>
                <a:cs typeface="Arial"/>
              </a:rPr>
              <a:t> </a:t>
            </a:r>
            <a:r>
              <a:rPr sz="1571" dirty="0">
                <a:latin typeface="Arial"/>
                <a:cs typeface="Arial"/>
              </a:rPr>
              <a:t>transfer</a:t>
            </a:r>
            <a:r>
              <a:rPr sz="1571" spc="-57" dirty="0">
                <a:latin typeface="Arial"/>
                <a:cs typeface="Arial"/>
              </a:rPr>
              <a:t> </a:t>
            </a:r>
            <a:r>
              <a:rPr sz="1571" spc="-14" dirty="0">
                <a:latin typeface="Arial"/>
                <a:cs typeface="Arial"/>
              </a:rPr>
              <a:t>agreements</a:t>
            </a:r>
            <a:endParaRPr sz="1571">
              <a:latin typeface="Arial"/>
              <a:cs typeface="Arial"/>
            </a:endParaRPr>
          </a:p>
        </p:txBody>
      </p:sp>
      <p:sp>
        <p:nvSpPr>
          <p:cNvPr id="10" name="object 10"/>
          <p:cNvSpPr txBox="1"/>
          <p:nvPr/>
        </p:nvSpPr>
        <p:spPr>
          <a:xfrm>
            <a:off x="181068" y="1296097"/>
            <a:ext cx="1965779" cy="260053"/>
          </a:xfrm>
          <a:prstGeom prst="rect">
            <a:avLst/>
          </a:prstGeom>
        </p:spPr>
        <p:txBody>
          <a:bodyPr vert="horz" wrap="square" lIns="0" tIns="18143" rIns="0" bIns="0" rtlCol="0">
            <a:spAutoFit/>
          </a:bodyPr>
          <a:lstStyle/>
          <a:p>
            <a:pPr marL="18143">
              <a:lnSpc>
                <a:spcPct val="100000"/>
              </a:lnSpc>
              <a:spcBef>
                <a:spcPts val="143"/>
              </a:spcBef>
            </a:pPr>
            <a:r>
              <a:rPr sz="1571" dirty="0">
                <a:latin typeface="Arial"/>
                <a:cs typeface="Arial"/>
              </a:rPr>
              <a:t>Help</a:t>
            </a:r>
            <a:r>
              <a:rPr sz="1571" spc="-29" dirty="0">
                <a:latin typeface="Arial"/>
                <a:cs typeface="Arial"/>
              </a:rPr>
              <a:t> </a:t>
            </a:r>
            <a:r>
              <a:rPr sz="1571" dirty="0">
                <a:latin typeface="Arial"/>
                <a:cs typeface="Arial"/>
              </a:rPr>
              <a:t>you</a:t>
            </a:r>
            <a:r>
              <a:rPr sz="1571" spc="-29" dirty="0">
                <a:latin typeface="Arial"/>
                <a:cs typeface="Arial"/>
              </a:rPr>
              <a:t> </a:t>
            </a:r>
            <a:r>
              <a:rPr sz="1571" dirty="0">
                <a:latin typeface="Arial"/>
                <a:cs typeface="Arial"/>
              </a:rPr>
              <a:t>find</a:t>
            </a:r>
            <a:r>
              <a:rPr sz="1571" spc="-21" dirty="0">
                <a:latin typeface="Arial"/>
                <a:cs typeface="Arial"/>
              </a:rPr>
              <a:t> </a:t>
            </a:r>
            <a:r>
              <a:rPr sz="1571" spc="-14" dirty="0">
                <a:latin typeface="Arial"/>
                <a:cs typeface="Arial"/>
              </a:rPr>
              <a:t>funding.</a:t>
            </a:r>
            <a:endParaRPr sz="1571">
              <a:latin typeface="Arial"/>
              <a:cs typeface="Arial"/>
            </a:endParaRPr>
          </a:p>
        </p:txBody>
      </p:sp>
      <p:sp>
        <p:nvSpPr>
          <p:cNvPr id="11" name="object 11"/>
          <p:cNvSpPr txBox="1"/>
          <p:nvPr/>
        </p:nvSpPr>
        <p:spPr>
          <a:xfrm>
            <a:off x="181067" y="1799800"/>
            <a:ext cx="3207657" cy="260053"/>
          </a:xfrm>
          <a:prstGeom prst="rect">
            <a:avLst/>
          </a:prstGeom>
        </p:spPr>
        <p:txBody>
          <a:bodyPr vert="horz" wrap="square" lIns="0" tIns="18143" rIns="0" bIns="0" rtlCol="0">
            <a:spAutoFit/>
          </a:bodyPr>
          <a:lstStyle/>
          <a:p>
            <a:pPr marL="18143">
              <a:lnSpc>
                <a:spcPct val="100000"/>
              </a:lnSpc>
              <a:spcBef>
                <a:spcPts val="143"/>
              </a:spcBef>
            </a:pPr>
            <a:r>
              <a:rPr sz="1571" dirty="0">
                <a:latin typeface="Arial"/>
                <a:cs typeface="Arial"/>
              </a:rPr>
              <a:t>Help</a:t>
            </a:r>
            <a:r>
              <a:rPr sz="1571" spc="-43" dirty="0">
                <a:latin typeface="Arial"/>
                <a:cs typeface="Arial"/>
              </a:rPr>
              <a:t> </a:t>
            </a:r>
            <a:r>
              <a:rPr sz="1571" dirty="0">
                <a:latin typeface="Arial"/>
                <a:cs typeface="Arial"/>
              </a:rPr>
              <a:t>you</a:t>
            </a:r>
            <a:r>
              <a:rPr sz="1571" spc="-36" dirty="0">
                <a:latin typeface="Arial"/>
                <a:cs typeface="Arial"/>
              </a:rPr>
              <a:t> </a:t>
            </a:r>
            <a:r>
              <a:rPr sz="1571" dirty="0">
                <a:latin typeface="Arial"/>
                <a:cs typeface="Arial"/>
              </a:rPr>
              <a:t>prepare</a:t>
            </a:r>
            <a:r>
              <a:rPr sz="1571" spc="-43" dirty="0">
                <a:latin typeface="Arial"/>
                <a:cs typeface="Arial"/>
              </a:rPr>
              <a:t> </a:t>
            </a:r>
            <a:r>
              <a:rPr sz="1571" dirty="0">
                <a:latin typeface="Arial"/>
                <a:cs typeface="Arial"/>
              </a:rPr>
              <a:t>proposal</a:t>
            </a:r>
            <a:r>
              <a:rPr sz="1571" spc="-36" dirty="0">
                <a:latin typeface="Arial"/>
                <a:cs typeface="Arial"/>
              </a:rPr>
              <a:t> </a:t>
            </a:r>
            <a:r>
              <a:rPr sz="1571" spc="-14" dirty="0">
                <a:latin typeface="Arial"/>
                <a:cs typeface="Arial"/>
              </a:rPr>
              <a:t>budgets.</a:t>
            </a:r>
            <a:endParaRPr sz="1571">
              <a:latin typeface="Arial"/>
              <a:cs typeface="Arial"/>
            </a:endParaRPr>
          </a:p>
        </p:txBody>
      </p:sp>
      <p:sp>
        <p:nvSpPr>
          <p:cNvPr id="12" name="object 12"/>
          <p:cNvSpPr txBox="1"/>
          <p:nvPr/>
        </p:nvSpPr>
        <p:spPr>
          <a:xfrm>
            <a:off x="181068" y="2291092"/>
            <a:ext cx="3351893" cy="540657"/>
          </a:xfrm>
          <a:prstGeom prst="rect">
            <a:avLst/>
          </a:prstGeom>
        </p:spPr>
        <p:txBody>
          <a:bodyPr vert="horz" wrap="square" lIns="0" tIns="29936" rIns="0" bIns="0" rtlCol="0">
            <a:spAutoFit/>
          </a:bodyPr>
          <a:lstStyle/>
          <a:p>
            <a:pPr marL="18143">
              <a:lnSpc>
                <a:spcPct val="100000"/>
              </a:lnSpc>
              <a:spcBef>
                <a:spcPts val="236"/>
              </a:spcBef>
            </a:pPr>
            <a:r>
              <a:rPr sz="1571" dirty="0">
                <a:latin typeface="Arial"/>
                <a:cs typeface="Arial"/>
              </a:rPr>
              <a:t>Ensure</a:t>
            </a:r>
            <a:r>
              <a:rPr sz="1571" spc="-43" dirty="0">
                <a:latin typeface="Arial"/>
                <a:cs typeface="Arial"/>
              </a:rPr>
              <a:t> </a:t>
            </a:r>
            <a:r>
              <a:rPr sz="1571" dirty="0">
                <a:latin typeface="Arial"/>
                <a:cs typeface="Arial"/>
              </a:rPr>
              <a:t>proposals</a:t>
            </a:r>
            <a:r>
              <a:rPr sz="1571" spc="-43" dirty="0">
                <a:latin typeface="Arial"/>
                <a:cs typeface="Arial"/>
              </a:rPr>
              <a:t> </a:t>
            </a:r>
            <a:r>
              <a:rPr sz="1571" dirty="0">
                <a:latin typeface="Arial"/>
                <a:cs typeface="Arial"/>
              </a:rPr>
              <a:t>are</a:t>
            </a:r>
            <a:r>
              <a:rPr sz="1571" spc="-36" dirty="0">
                <a:latin typeface="Arial"/>
                <a:cs typeface="Arial"/>
              </a:rPr>
              <a:t> </a:t>
            </a:r>
            <a:r>
              <a:rPr sz="1571" dirty="0">
                <a:latin typeface="Arial"/>
                <a:cs typeface="Arial"/>
              </a:rPr>
              <a:t>compete</a:t>
            </a:r>
            <a:r>
              <a:rPr sz="1571" spc="-43" dirty="0">
                <a:latin typeface="Arial"/>
                <a:cs typeface="Arial"/>
              </a:rPr>
              <a:t> </a:t>
            </a:r>
            <a:r>
              <a:rPr sz="1571" dirty="0">
                <a:latin typeface="Arial"/>
                <a:cs typeface="Arial"/>
              </a:rPr>
              <a:t>and</a:t>
            </a:r>
            <a:r>
              <a:rPr sz="1571" spc="-36" dirty="0">
                <a:latin typeface="Arial"/>
                <a:cs typeface="Arial"/>
              </a:rPr>
              <a:t> in</a:t>
            </a:r>
            <a:endParaRPr sz="1571">
              <a:latin typeface="Arial"/>
              <a:cs typeface="Arial"/>
            </a:endParaRPr>
          </a:p>
          <a:p>
            <a:pPr marL="18143">
              <a:lnSpc>
                <a:spcPct val="100000"/>
              </a:lnSpc>
              <a:spcBef>
                <a:spcPts val="100"/>
              </a:spcBef>
            </a:pPr>
            <a:r>
              <a:rPr sz="1571" dirty="0">
                <a:latin typeface="Arial"/>
                <a:cs typeface="Arial"/>
              </a:rPr>
              <a:t>compliance</a:t>
            </a:r>
            <a:r>
              <a:rPr sz="1571" spc="-43" dirty="0">
                <a:latin typeface="Arial"/>
                <a:cs typeface="Arial"/>
              </a:rPr>
              <a:t> </a:t>
            </a:r>
            <a:r>
              <a:rPr sz="1571" dirty="0">
                <a:latin typeface="Arial"/>
                <a:cs typeface="Arial"/>
              </a:rPr>
              <a:t>with</a:t>
            </a:r>
            <a:r>
              <a:rPr sz="1571" spc="-43" dirty="0">
                <a:latin typeface="Arial"/>
                <a:cs typeface="Arial"/>
              </a:rPr>
              <a:t> </a:t>
            </a:r>
            <a:r>
              <a:rPr sz="1571" dirty="0">
                <a:latin typeface="Arial"/>
                <a:cs typeface="Arial"/>
              </a:rPr>
              <a:t>the</a:t>
            </a:r>
            <a:r>
              <a:rPr sz="1571" spc="-36" dirty="0">
                <a:latin typeface="Arial"/>
                <a:cs typeface="Arial"/>
              </a:rPr>
              <a:t> </a:t>
            </a:r>
            <a:r>
              <a:rPr sz="1571" spc="-14" dirty="0">
                <a:latin typeface="Arial"/>
                <a:cs typeface="Arial"/>
              </a:rPr>
              <a:t>solicitation.</a:t>
            </a:r>
            <a:endParaRPr sz="1571">
              <a:latin typeface="Arial"/>
              <a:cs typeface="Arial"/>
            </a:endParaRPr>
          </a:p>
        </p:txBody>
      </p:sp>
      <p:sp>
        <p:nvSpPr>
          <p:cNvPr id="13" name="object 13"/>
          <p:cNvSpPr txBox="1"/>
          <p:nvPr/>
        </p:nvSpPr>
        <p:spPr>
          <a:xfrm>
            <a:off x="181068" y="3059055"/>
            <a:ext cx="3994150" cy="260053"/>
          </a:xfrm>
          <a:prstGeom prst="rect">
            <a:avLst/>
          </a:prstGeom>
        </p:spPr>
        <p:txBody>
          <a:bodyPr vert="horz" wrap="square" lIns="0" tIns="18143" rIns="0" bIns="0" rtlCol="0">
            <a:spAutoFit/>
          </a:bodyPr>
          <a:lstStyle/>
          <a:p>
            <a:pPr marL="18143">
              <a:lnSpc>
                <a:spcPct val="100000"/>
              </a:lnSpc>
              <a:spcBef>
                <a:spcPts val="143"/>
              </a:spcBef>
            </a:pPr>
            <a:r>
              <a:rPr sz="1571" dirty="0">
                <a:latin typeface="Arial"/>
                <a:cs typeface="Arial"/>
              </a:rPr>
              <a:t>Submit</a:t>
            </a:r>
            <a:r>
              <a:rPr sz="1571" spc="-36" dirty="0">
                <a:latin typeface="Arial"/>
                <a:cs typeface="Arial"/>
              </a:rPr>
              <a:t> </a:t>
            </a:r>
            <a:r>
              <a:rPr sz="1571" dirty="0">
                <a:latin typeface="Arial"/>
                <a:cs typeface="Arial"/>
              </a:rPr>
              <a:t>proposals</a:t>
            </a:r>
            <a:r>
              <a:rPr sz="1571" spc="-36" dirty="0">
                <a:latin typeface="Arial"/>
                <a:cs typeface="Arial"/>
              </a:rPr>
              <a:t> </a:t>
            </a:r>
            <a:r>
              <a:rPr sz="1571" dirty="0">
                <a:latin typeface="Arial"/>
                <a:cs typeface="Arial"/>
              </a:rPr>
              <a:t>on</a:t>
            </a:r>
            <a:r>
              <a:rPr sz="1571" spc="-29" dirty="0">
                <a:latin typeface="Arial"/>
                <a:cs typeface="Arial"/>
              </a:rPr>
              <a:t> </a:t>
            </a:r>
            <a:r>
              <a:rPr sz="1571" dirty="0">
                <a:latin typeface="Arial"/>
                <a:cs typeface="Arial"/>
              </a:rPr>
              <a:t>behalf</a:t>
            </a:r>
            <a:r>
              <a:rPr sz="1571" spc="-36" dirty="0">
                <a:latin typeface="Arial"/>
                <a:cs typeface="Arial"/>
              </a:rPr>
              <a:t> </a:t>
            </a:r>
            <a:r>
              <a:rPr sz="1571" dirty="0">
                <a:latin typeface="Arial"/>
                <a:cs typeface="Arial"/>
              </a:rPr>
              <a:t>of</a:t>
            </a:r>
            <a:r>
              <a:rPr sz="1571" spc="-36" dirty="0">
                <a:latin typeface="Arial"/>
                <a:cs typeface="Arial"/>
              </a:rPr>
              <a:t> </a:t>
            </a:r>
            <a:r>
              <a:rPr sz="1571" dirty="0">
                <a:latin typeface="Arial"/>
                <a:cs typeface="Arial"/>
              </a:rPr>
              <a:t>the</a:t>
            </a:r>
            <a:r>
              <a:rPr sz="1571" spc="-29" dirty="0">
                <a:latin typeface="Arial"/>
                <a:cs typeface="Arial"/>
              </a:rPr>
              <a:t> </a:t>
            </a:r>
            <a:r>
              <a:rPr sz="1571" spc="-14" dirty="0">
                <a:latin typeface="Arial"/>
                <a:cs typeface="Arial"/>
              </a:rPr>
              <a:t>University.</a:t>
            </a:r>
            <a:endParaRPr sz="1571">
              <a:latin typeface="Arial"/>
              <a:cs typeface="Arial"/>
            </a:endParaRPr>
          </a:p>
        </p:txBody>
      </p:sp>
      <p:sp>
        <p:nvSpPr>
          <p:cNvPr id="14" name="object 14"/>
          <p:cNvSpPr/>
          <p:nvPr/>
        </p:nvSpPr>
        <p:spPr>
          <a:xfrm>
            <a:off x="4792318" y="3162793"/>
            <a:ext cx="60779" cy="60779"/>
          </a:xfrm>
          <a:custGeom>
            <a:avLst/>
            <a:gdLst/>
            <a:ahLst/>
            <a:cxnLst/>
            <a:rect l="l" t="t" r="r" b="b"/>
            <a:pathLst>
              <a:path w="42545" h="42544">
                <a:moveTo>
                  <a:pt x="23753" y="41944"/>
                </a:moveTo>
                <a:lnTo>
                  <a:pt x="18191" y="41944"/>
                </a:lnTo>
                <a:lnTo>
                  <a:pt x="15516" y="41412"/>
                </a:lnTo>
                <a:lnTo>
                  <a:pt x="0" y="23753"/>
                </a:lnTo>
                <a:lnTo>
                  <a:pt x="0" y="18191"/>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15" name="object 15"/>
          <p:cNvSpPr/>
          <p:nvPr/>
        </p:nvSpPr>
        <p:spPr>
          <a:xfrm>
            <a:off x="4792318" y="3414462"/>
            <a:ext cx="60779" cy="60779"/>
          </a:xfrm>
          <a:custGeom>
            <a:avLst/>
            <a:gdLst/>
            <a:ahLst/>
            <a:cxnLst/>
            <a:rect l="l" t="t" r="r" b="b"/>
            <a:pathLst>
              <a:path w="42545" h="42544">
                <a:moveTo>
                  <a:pt x="23753" y="41944"/>
                </a:moveTo>
                <a:lnTo>
                  <a:pt x="18191" y="41944"/>
                </a:lnTo>
                <a:lnTo>
                  <a:pt x="15516" y="41412"/>
                </a:lnTo>
                <a:lnTo>
                  <a:pt x="0" y="23753"/>
                </a:lnTo>
                <a:lnTo>
                  <a:pt x="0" y="18191"/>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16" name="object 16"/>
          <p:cNvSpPr/>
          <p:nvPr/>
        </p:nvSpPr>
        <p:spPr>
          <a:xfrm>
            <a:off x="4792318" y="3666132"/>
            <a:ext cx="60779" cy="60779"/>
          </a:xfrm>
          <a:custGeom>
            <a:avLst/>
            <a:gdLst/>
            <a:ahLst/>
            <a:cxnLst/>
            <a:rect l="l" t="t" r="r" b="b"/>
            <a:pathLst>
              <a:path w="42545" h="42544">
                <a:moveTo>
                  <a:pt x="23753" y="41944"/>
                </a:moveTo>
                <a:lnTo>
                  <a:pt x="18191" y="41944"/>
                </a:lnTo>
                <a:lnTo>
                  <a:pt x="15516" y="41412"/>
                </a:lnTo>
                <a:lnTo>
                  <a:pt x="0" y="23753"/>
                </a:lnTo>
                <a:lnTo>
                  <a:pt x="0" y="18191"/>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17" name="object 17"/>
          <p:cNvSpPr/>
          <p:nvPr/>
        </p:nvSpPr>
        <p:spPr>
          <a:xfrm>
            <a:off x="4792318" y="3917801"/>
            <a:ext cx="60779" cy="60779"/>
          </a:xfrm>
          <a:custGeom>
            <a:avLst/>
            <a:gdLst/>
            <a:ahLst/>
            <a:cxnLst/>
            <a:rect l="l" t="t" r="r" b="b"/>
            <a:pathLst>
              <a:path w="42545" h="42544">
                <a:moveTo>
                  <a:pt x="23753" y="41944"/>
                </a:moveTo>
                <a:lnTo>
                  <a:pt x="18191" y="41944"/>
                </a:lnTo>
                <a:lnTo>
                  <a:pt x="15516" y="41412"/>
                </a:lnTo>
                <a:lnTo>
                  <a:pt x="0" y="23753"/>
                </a:lnTo>
                <a:lnTo>
                  <a:pt x="0" y="18191"/>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18" name="object 18"/>
          <p:cNvSpPr txBox="1"/>
          <p:nvPr/>
        </p:nvSpPr>
        <p:spPr>
          <a:xfrm>
            <a:off x="4714253" y="2777093"/>
            <a:ext cx="3654879" cy="1295400"/>
          </a:xfrm>
          <a:prstGeom prst="rect">
            <a:avLst/>
          </a:prstGeom>
        </p:spPr>
        <p:txBody>
          <a:bodyPr vert="horz" wrap="square" lIns="0" tIns="29936" rIns="0" bIns="0" rtlCol="0">
            <a:spAutoFit/>
          </a:bodyPr>
          <a:lstStyle/>
          <a:p>
            <a:pPr marL="18143">
              <a:lnSpc>
                <a:spcPct val="100000"/>
              </a:lnSpc>
              <a:spcBef>
                <a:spcPts val="236"/>
              </a:spcBef>
            </a:pPr>
            <a:r>
              <a:rPr sz="1571" dirty="0">
                <a:latin typeface="Arial"/>
                <a:cs typeface="Arial"/>
              </a:rPr>
              <a:t>Export</a:t>
            </a:r>
            <a:r>
              <a:rPr sz="1571" spc="-43" dirty="0">
                <a:latin typeface="Arial"/>
                <a:cs typeface="Arial"/>
              </a:rPr>
              <a:t> </a:t>
            </a:r>
            <a:r>
              <a:rPr sz="1571" spc="-14" dirty="0">
                <a:latin typeface="Arial"/>
                <a:cs typeface="Arial"/>
              </a:rPr>
              <a:t>Controls:</a:t>
            </a:r>
            <a:endParaRPr sz="1571">
              <a:latin typeface="Arial"/>
              <a:cs typeface="Arial"/>
            </a:endParaRPr>
          </a:p>
          <a:p>
            <a:pPr marL="276684" marR="859989">
              <a:lnSpc>
                <a:spcPct val="105100"/>
              </a:lnSpc>
            </a:pPr>
            <a:r>
              <a:rPr sz="1571" dirty="0">
                <a:latin typeface="Arial"/>
                <a:cs typeface="Arial"/>
              </a:rPr>
              <a:t>International</a:t>
            </a:r>
            <a:r>
              <a:rPr sz="1571" spc="-71" dirty="0">
                <a:latin typeface="Arial"/>
                <a:cs typeface="Arial"/>
              </a:rPr>
              <a:t> </a:t>
            </a:r>
            <a:r>
              <a:rPr sz="1571" dirty="0">
                <a:latin typeface="Arial"/>
                <a:cs typeface="Arial"/>
              </a:rPr>
              <a:t>travel</a:t>
            </a:r>
            <a:r>
              <a:rPr sz="1571" spc="-64" dirty="0">
                <a:latin typeface="Arial"/>
                <a:cs typeface="Arial"/>
              </a:rPr>
              <a:t> </a:t>
            </a:r>
            <a:r>
              <a:rPr sz="1571" spc="-14" dirty="0">
                <a:latin typeface="Arial"/>
                <a:cs typeface="Arial"/>
              </a:rPr>
              <a:t>guidance </a:t>
            </a:r>
            <a:r>
              <a:rPr sz="1571" dirty="0">
                <a:latin typeface="Arial"/>
                <a:cs typeface="Arial"/>
              </a:rPr>
              <a:t>Visiting</a:t>
            </a:r>
            <a:r>
              <a:rPr sz="1571" spc="-57" dirty="0">
                <a:latin typeface="Arial"/>
                <a:cs typeface="Arial"/>
              </a:rPr>
              <a:t> </a:t>
            </a:r>
            <a:r>
              <a:rPr sz="1571" dirty="0">
                <a:latin typeface="Arial"/>
                <a:cs typeface="Arial"/>
              </a:rPr>
              <a:t>scholar</a:t>
            </a:r>
            <a:r>
              <a:rPr sz="1571" spc="-50" dirty="0">
                <a:latin typeface="Arial"/>
                <a:cs typeface="Arial"/>
              </a:rPr>
              <a:t> </a:t>
            </a:r>
            <a:r>
              <a:rPr sz="1571" spc="-14" dirty="0">
                <a:latin typeface="Arial"/>
                <a:cs typeface="Arial"/>
              </a:rPr>
              <a:t>review</a:t>
            </a:r>
            <a:endParaRPr sz="1571">
              <a:latin typeface="Arial"/>
              <a:cs typeface="Arial"/>
            </a:endParaRPr>
          </a:p>
          <a:p>
            <a:pPr marL="276684" marR="7257">
              <a:lnSpc>
                <a:spcPct val="105100"/>
              </a:lnSpc>
            </a:pPr>
            <a:r>
              <a:rPr sz="1571" dirty="0">
                <a:latin typeface="Arial"/>
                <a:cs typeface="Arial"/>
              </a:rPr>
              <a:t>Fundamental</a:t>
            </a:r>
            <a:r>
              <a:rPr sz="1571" spc="-71" dirty="0">
                <a:latin typeface="Arial"/>
                <a:cs typeface="Arial"/>
              </a:rPr>
              <a:t> </a:t>
            </a:r>
            <a:r>
              <a:rPr sz="1571" dirty="0">
                <a:latin typeface="Arial"/>
                <a:cs typeface="Arial"/>
              </a:rPr>
              <a:t>research</a:t>
            </a:r>
            <a:r>
              <a:rPr sz="1571" spc="-64" dirty="0">
                <a:latin typeface="Arial"/>
                <a:cs typeface="Arial"/>
              </a:rPr>
              <a:t> </a:t>
            </a:r>
            <a:r>
              <a:rPr sz="1571" spc="-14" dirty="0">
                <a:latin typeface="Arial"/>
                <a:cs typeface="Arial"/>
              </a:rPr>
              <a:t>determinations </a:t>
            </a:r>
            <a:r>
              <a:rPr sz="1571" dirty="0">
                <a:latin typeface="Arial"/>
                <a:cs typeface="Arial"/>
              </a:rPr>
              <a:t>Guidance</a:t>
            </a:r>
            <a:r>
              <a:rPr sz="1571" spc="-50" dirty="0">
                <a:latin typeface="Arial"/>
                <a:cs typeface="Arial"/>
              </a:rPr>
              <a:t> </a:t>
            </a:r>
            <a:r>
              <a:rPr sz="1571" dirty="0">
                <a:latin typeface="Arial"/>
                <a:cs typeface="Arial"/>
              </a:rPr>
              <a:t>on</a:t>
            </a:r>
            <a:r>
              <a:rPr sz="1571" spc="-50" dirty="0">
                <a:latin typeface="Arial"/>
                <a:cs typeface="Arial"/>
              </a:rPr>
              <a:t> </a:t>
            </a:r>
            <a:r>
              <a:rPr sz="1571" dirty="0">
                <a:latin typeface="Arial"/>
                <a:cs typeface="Arial"/>
              </a:rPr>
              <a:t>government</a:t>
            </a:r>
            <a:r>
              <a:rPr sz="1571" spc="-43" dirty="0">
                <a:latin typeface="Arial"/>
                <a:cs typeface="Arial"/>
              </a:rPr>
              <a:t> </a:t>
            </a:r>
            <a:r>
              <a:rPr sz="1571" spc="-14" dirty="0">
                <a:latin typeface="Arial"/>
                <a:cs typeface="Arial"/>
              </a:rPr>
              <a:t>restrictions</a:t>
            </a:r>
            <a:endParaRPr sz="1571">
              <a:latin typeface="Arial"/>
              <a:cs typeface="Arial"/>
            </a:endParaRPr>
          </a:p>
        </p:txBody>
      </p:sp>
      <p:sp>
        <p:nvSpPr>
          <p:cNvPr id="19" name="object 19"/>
          <p:cNvSpPr/>
          <p:nvPr/>
        </p:nvSpPr>
        <p:spPr>
          <a:xfrm>
            <a:off x="4792318" y="4924479"/>
            <a:ext cx="60779" cy="60779"/>
          </a:xfrm>
          <a:custGeom>
            <a:avLst/>
            <a:gdLst/>
            <a:ahLst/>
            <a:cxnLst/>
            <a:rect l="l" t="t" r="r" b="b"/>
            <a:pathLst>
              <a:path w="42545" h="42545">
                <a:moveTo>
                  <a:pt x="23753" y="41944"/>
                </a:moveTo>
                <a:lnTo>
                  <a:pt x="18191" y="41944"/>
                </a:lnTo>
                <a:lnTo>
                  <a:pt x="15516" y="41412"/>
                </a:lnTo>
                <a:lnTo>
                  <a:pt x="0" y="23753"/>
                </a:lnTo>
                <a:lnTo>
                  <a:pt x="0" y="18191"/>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20" name="object 20"/>
          <p:cNvSpPr/>
          <p:nvPr/>
        </p:nvSpPr>
        <p:spPr>
          <a:xfrm>
            <a:off x="4792318" y="5427818"/>
            <a:ext cx="60779" cy="60779"/>
          </a:xfrm>
          <a:custGeom>
            <a:avLst/>
            <a:gdLst/>
            <a:ahLst/>
            <a:cxnLst/>
            <a:rect l="l" t="t" r="r" b="b"/>
            <a:pathLst>
              <a:path w="42545" h="42545">
                <a:moveTo>
                  <a:pt x="23753" y="41944"/>
                </a:moveTo>
                <a:lnTo>
                  <a:pt x="18191" y="41944"/>
                </a:lnTo>
                <a:lnTo>
                  <a:pt x="15516" y="41412"/>
                </a:lnTo>
                <a:lnTo>
                  <a:pt x="0" y="23753"/>
                </a:lnTo>
                <a:lnTo>
                  <a:pt x="0" y="18191"/>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21" name="object 21"/>
          <p:cNvSpPr/>
          <p:nvPr/>
        </p:nvSpPr>
        <p:spPr>
          <a:xfrm>
            <a:off x="4792318" y="5679488"/>
            <a:ext cx="60779" cy="60779"/>
          </a:xfrm>
          <a:custGeom>
            <a:avLst/>
            <a:gdLst/>
            <a:ahLst/>
            <a:cxnLst/>
            <a:rect l="l" t="t" r="r" b="b"/>
            <a:pathLst>
              <a:path w="42545" h="42545">
                <a:moveTo>
                  <a:pt x="23753" y="41944"/>
                </a:moveTo>
                <a:lnTo>
                  <a:pt x="18191" y="41944"/>
                </a:lnTo>
                <a:lnTo>
                  <a:pt x="15516" y="41412"/>
                </a:lnTo>
                <a:lnTo>
                  <a:pt x="0" y="23753"/>
                </a:lnTo>
                <a:lnTo>
                  <a:pt x="0" y="18190"/>
                </a:lnTo>
                <a:lnTo>
                  <a:pt x="18191" y="0"/>
                </a:lnTo>
                <a:lnTo>
                  <a:pt x="23753" y="0"/>
                </a:lnTo>
                <a:lnTo>
                  <a:pt x="41944" y="20972"/>
                </a:lnTo>
                <a:lnTo>
                  <a:pt x="41944" y="23753"/>
                </a:lnTo>
                <a:lnTo>
                  <a:pt x="23753" y="41944"/>
                </a:lnTo>
                <a:close/>
              </a:path>
            </a:pathLst>
          </a:custGeom>
          <a:solidFill>
            <a:srgbClr val="000000"/>
          </a:solidFill>
        </p:spPr>
        <p:txBody>
          <a:bodyPr wrap="square" lIns="0" tIns="0" rIns="0" bIns="0" rtlCol="0"/>
          <a:lstStyle/>
          <a:p>
            <a:endParaRPr/>
          </a:p>
        </p:txBody>
      </p:sp>
      <p:sp>
        <p:nvSpPr>
          <p:cNvPr id="22" name="object 22"/>
          <p:cNvSpPr txBox="1"/>
          <p:nvPr/>
        </p:nvSpPr>
        <p:spPr>
          <a:xfrm>
            <a:off x="4714253" y="4287109"/>
            <a:ext cx="4220029" cy="1546679"/>
          </a:xfrm>
          <a:prstGeom prst="rect">
            <a:avLst/>
          </a:prstGeom>
        </p:spPr>
        <p:txBody>
          <a:bodyPr vert="horz" wrap="square" lIns="0" tIns="18143" rIns="0" bIns="0" rtlCol="0">
            <a:spAutoFit/>
          </a:bodyPr>
          <a:lstStyle/>
          <a:p>
            <a:pPr marL="18143" marR="88902">
              <a:lnSpc>
                <a:spcPct val="105100"/>
              </a:lnSpc>
              <a:spcBef>
                <a:spcPts val="143"/>
              </a:spcBef>
            </a:pPr>
            <a:r>
              <a:rPr sz="1571" dirty="0">
                <a:latin typeface="Arial"/>
                <a:cs typeface="Arial"/>
              </a:rPr>
              <a:t>Institutional</a:t>
            </a:r>
            <a:r>
              <a:rPr sz="1571" spc="-50" dirty="0">
                <a:latin typeface="Arial"/>
                <a:cs typeface="Arial"/>
              </a:rPr>
              <a:t> </a:t>
            </a:r>
            <a:r>
              <a:rPr sz="1571" dirty="0">
                <a:latin typeface="Arial"/>
                <a:cs typeface="Arial"/>
              </a:rPr>
              <a:t>Review</a:t>
            </a:r>
            <a:r>
              <a:rPr sz="1571" spc="-50" dirty="0">
                <a:latin typeface="Arial"/>
                <a:cs typeface="Arial"/>
              </a:rPr>
              <a:t> </a:t>
            </a:r>
            <a:r>
              <a:rPr sz="1571" dirty="0">
                <a:latin typeface="Arial"/>
                <a:cs typeface="Arial"/>
              </a:rPr>
              <a:t>Board</a:t>
            </a:r>
            <a:r>
              <a:rPr sz="1571" spc="-43" dirty="0">
                <a:latin typeface="Arial"/>
                <a:cs typeface="Arial"/>
              </a:rPr>
              <a:t> </a:t>
            </a:r>
            <a:r>
              <a:rPr sz="1571" dirty="0">
                <a:latin typeface="Arial"/>
                <a:cs typeface="Arial"/>
              </a:rPr>
              <a:t>for</a:t>
            </a:r>
            <a:r>
              <a:rPr sz="1571" spc="-50" dirty="0">
                <a:latin typeface="Arial"/>
                <a:cs typeface="Arial"/>
              </a:rPr>
              <a:t> </a:t>
            </a:r>
            <a:r>
              <a:rPr sz="1571" dirty="0">
                <a:latin typeface="Arial"/>
                <a:cs typeface="Arial"/>
              </a:rPr>
              <a:t>the</a:t>
            </a:r>
            <a:r>
              <a:rPr sz="1571" spc="-50" dirty="0">
                <a:latin typeface="Arial"/>
                <a:cs typeface="Arial"/>
              </a:rPr>
              <a:t> </a:t>
            </a:r>
            <a:r>
              <a:rPr sz="1571" dirty="0">
                <a:latin typeface="Arial"/>
                <a:cs typeface="Arial"/>
              </a:rPr>
              <a:t>Protection</a:t>
            </a:r>
            <a:r>
              <a:rPr sz="1571" spc="-43" dirty="0">
                <a:latin typeface="Arial"/>
                <a:cs typeface="Arial"/>
              </a:rPr>
              <a:t> </a:t>
            </a:r>
            <a:r>
              <a:rPr sz="1571" spc="-36" dirty="0">
                <a:latin typeface="Arial"/>
                <a:cs typeface="Arial"/>
              </a:rPr>
              <a:t>of </a:t>
            </a:r>
            <a:r>
              <a:rPr sz="1571" dirty="0">
                <a:latin typeface="Arial"/>
                <a:cs typeface="Arial"/>
              </a:rPr>
              <a:t>Human</a:t>
            </a:r>
            <a:r>
              <a:rPr sz="1571" spc="-50" dirty="0">
                <a:latin typeface="Arial"/>
                <a:cs typeface="Arial"/>
              </a:rPr>
              <a:t> </a:t>
            </a:r>
            <a:r>
              <a:rPr sz="1571" dirty="0">
                <a:latin typeface="Arial"/>
                <a:cs typeface="Arial"/>
              </a:rPr>
              <a:t>Subjects</a:t>
            </a:r>
            <a:r>
              <a:rPr sz="1571" spc="-43" dirty="0">
                <a:latin typeface="Arial"/>
                <a:cs typeface="Arial"/>
              </a:rPr>
              <a:t> </a:t>
            </a:r>
            <a:r>
              <a:rPr sz="1571" spc="-14" dirty="0">
                <a:latin typeface="Arial"/>
                <a:cs typeface="Arial"/>
              </a:rPr>
              <a:t>(IRB):</a:t>
            </a:r>
            <a:endParaRPr sz="1571">
              <a:latin typeface="Arial"/>
              <a:cs typeface="Arial"/>
            </a:endParaRPr>
          </a:p>
          <a:p>
            <a:pPr marL="276684" marR="7257">
              <a:lnSpc>
                <a:spcPct val="105100"/>
              </a:lnSpc>
            </a:pPr>
            <a:r>
              <a:rPr sz="1571" dirty="0">
                <a:latin typeface="Arial"/>
                <a:cs typeface="Arial"/>
              </a:rPr>
              <a:t>Answer</a:t>
            </a:r>
            <a:r>
              <a:rPr sz="1571" spc="-57" dirty="0">
                <a:latin typeface="Arial"/>
                <a:cs typeface="Arial"/>
              </a:rPr>
              <a:t> </a:t>
            </a:r>
            <a:r>
              <a:rPr sz="1571" dirty="0">
                <a:latin typeface="Arial"/>
                <a:cs typeface="Arial"/>
              </a:rPr>
              <a:t>questions</a:t>
            </a:r>
            <a:r>
              <a:rPr sz="1571" spc="-50" dirty="0">
                <a:latin typeface="Arial"/>
                <a:cs typeface="Arial"/>
              </a:rPr>
              <a:t> </a:t>
            </a:r>
            <a:r>
              <a:rPr sz="1571" dirty="0">
                <a:latin typeface="Arial"/>
                <a:cs typeface="Arial"/>
              </a:rPr>
              <a:t>regarding</a:t>
            </a:r>
            <a:r>
              <a:rPr sz="1571" spc="-50" dirty="0">
                <a:latin typeface="Arial"/>
                <a:cs typeface="Arial"/>
              </a:rPr>
              <a:t> </a:t>
            </a:r>
            <a:r>
              <a:rPr sz="1571" dirty="0">
                <a:latin typeface="Arial"/>
                <a:cs typeface="Arial"/>
              </a:rPr>
              <a:t>human</a:t>
            </a:r>
            <a:r>
              <a:rPr sz="1571" spc="-50" dirty="0">
                <a:latin typeface="Arial"/>
                <a:cs typeface="Arial"/>
              </a:rPr>
              <a:t> </a:t>
            </a:r>
            <a:r>
              <a:rPr sz="1571" spc="-14" dirty="0">
                <a:latin typeface="Arial"/>
                <a:cs typeface="Arial"/>
              </a:rPr>
              <a:t>subjects </a:t>
            </a:r>
            <a:r>
              <a:rPr sz="1571" dirty="0">
                <a:latin typeface="Arial"/>
                <a:cs typeface="Arial"/>
              </a:rPr>
              <a:t>research</a:t>
            </a:r>
            <a:r>
              <a:rPr sz="1571" spc="-57" dirty="0">
                <a:latin typeface="Arial"/>
                <a:cs typeface="Arial"/>
              </a:rPr>
              <a:t> </a:t>
            </a:r>
            <a:r>
              <a:rPr sz="1571" spc="-14" dirty="0">
                <a:latin typeface="Arial"/>
                <a:cs typeface="Arial"/>
              </a:rPr>
              <a:t>regulations</a:t>
            </a:r>
            <a:endParaRPr sz="1571">
              <a:latin typeface="Arial"/>
              <a:cs typeface="Arial"/>
            </a:endParaRPr>
          </a:p>
          <a:p>
            <a:pPr marL="276684">
              <a:lnSpc>
                <a:spcPct val="100000"/>
              </a:lnSpc>
              <a:spcBef>
                <a:spcPts val="93"/>
              </a:spcBef>
            </a:pPr>
            <a:r>
              <a:rPr sz="1571" dirty="0">
                <a:latin typeface="Arial"/>
                <a:cs typeface="Arial"/>
              </a:rPr>
              <a:t>Process</a:t>
            </a:r>
            <a:r>
              <a:rPr sz="1571" spc="-50" dirty="0">
                <a:latin typeface="Arial"/>
                <a:cs typeface="Arial"/>
              </a:rPr>
              <a:t> </a:t>
            </a:r>
            <a:r>
              <a:rPr sz="1571" dirty="0">
                <a:latin typeface="Arial"/>
                <a:cs typeface="Arial"/>
              </a:rPr>
              <a:t>IRB</a:t>
            </a:r>
            <a:r>
              <a:rPr sz="1571" spc="-43" dirty="0">
                <a:latin typeface="Arial"/>
                <a:cs typeface="Arial"/>
              </a:rPr>
              <a:t> </a:t>
            </a:r>
            <a:r>
              <a:rPr sz="1571" dirty="0">
                <a:latin typeface="Arial"/>
                <a:cs typeface="Arial"/>
              </a:rPr>
              <a:t>applications</a:t>
            </a:r>
            <a:r>
              <a:rPr sz="1571" spc="-43" dirty="0">
                <a:latin typeface="Arial"/>
                <a:cs typeface="Arial"/>
              </a:rPr>
              <a:t> </a:t>
            </a:r>
            <a:r>
              <a:rPr sz="1571" dirty="0">
                <a:latin typeface="Arial"/>
                <a:cs typeface="Arial"/>
              </a:rPr>
              <a:t>for</a:t>
            </a:r>
            <a:r>
              <a:rPr sz="1571" spc="-43" dirty="0">
                <a:latin typeface="Arial"/>
                <a:cs typeface="Arial"/>
              </a:rPr>
              <a:t> </a:t>
            </a:r>
            <a:r>
              <a:rPr sz="1571" spc="-14" dirty="0">
                <a:latin typeface="Arial"/>
                <a:cs typeface="Arial"/>
              </a:rPr>
              <a:t>review</a:t>
            </a:r>
            <a:endParaRPr sz="1571">
              <a:latin typeface="Arial"/>
              <a:cs typeface="Arial"/>
            </a:endParaRPr>
          </a:p>
          <a:p>
            <a:pPr marL="276684">
              <a:lnSpc>
                <a:spcPct val="100000"/>
              </a:lnSpc>
              <a:spcBef>
                <a:spcPts val="100"/>
              </a:spcBef>
            </a:pPr>
            <a:r>
              <a:rPr sz="1571" dirty="0">
                <a:latin typeface="Arial"/>
                <a:cs typeface="Arial"/>
              </a:rPr>
              <a:t>Maintain</a:t>
            </a:r>
            <a:r>
              <a:rPr sz="1571" spc="-71" dirty="0">
                <a:latin typeface="Arial"/>
                <a:cs typeface="Arial"/>
              </a:rPr>
              <a:t> </a:t>
            </a:r>
            <a:r>
              <a:rPr sz="1571" dirty="0">
                <a:latin typeface="Arial"/>
                <a:cs typeface="Arial"/>
              </a:rPr>
              <a:t>Federalwide</a:t>
            </a:r>
            <a:r>
              <a:rPr sz="1571" spc="-64" dirty="0">
                <a:latin typeface="Arial"/>
                <a:cs typeface="Arial"/>
              </a:rPr>
              <a:t> </a:t>
            </a:r>
            <a:r>
              <a:rPr sz="1571" dirty="0">
                <a:latin typeface="Arial"/>
                <a:cs typeface="Arial"/>
              </a:rPr>
              <a:t>Assurance</a:t>
            </a:r>
            <a:r>
              <a:rPr sz="1571" spc="-64" dirty="0">
                <a:latin typeface="Arial"/>
                <a:cs typeface="Arial"/>
              </a:rPr>
              <a:t> </a:t>
            </a:r>
            <a:r>
              <a:rPr sz="1571" spc="-14" dirty="0">
                <a:latin typeface="Arial"/>
                <a:cs typeface="Arial"/>
              </a:rPr>
              <a:t>(FWA)</a:t>
            </a:r>
            <a:endParaRPr sz="1571">
              <a:latin typeface="Arial"/>
              <a:cs typeface="Arial"/>
            </a:endParaRPr>
          </a:p>
        </p:txBody>
      </p:sp>
      <p:sp>
        <p:nvSpPr>
          <p:cNvPr id="23" name="object 23"/>
          <p:cNvSpPr txBox="1"/>
          <p:nvPr/>
        </p:nvSpPr>
        <p:spPr>
          <a:xfrm>
            <a:off x="4714253" y="1267076"/>
            <a:ext cx="3307443" cy="508454"/>
          </a:xfrm>
          <a:prstGeom prst="rect">
            <a:avLst/>
          </a:prstGeom>
        </p:spPr>
        <p:txBody>
          <a:bodyPr vert="horz" wrap="square" lIns="0" tIns="18143" rIns="0" bIns="0" rtlCol="0">
            <a:spAutoFit/>
          </a:bodyPr>
          <a:lstStyle/>
          <a:p>
            <a:pPr marL="18143" marR="7257">
              <a:lnSpc>
                <a:spcPct val="105100"/>
              </a:lnSpc>
              <a:spcBef>
                <a:spcPts val="143"/>
              </a:spcBef>
            </a:pPr>
            <a:r>
              <a:rPr sz="1571" dirty="0">
                <a:latin typeface="Arial"/>
                <a:cs typeface="Arial"/>
              </a:rPr>
              <a:t>Conduct</a:t>
            </a:r>
            <a:r>
              <a:rPr sz="1571" spc="-43" dirty="0">
                <a:latin typeface="Arial"/>
                <a:cs typeface="Arial"/>
              </a:rPr>
              <a:t> </a:t>
            </a:r>
            <a:r>
              <a:rPr sz="1571" dirty="0">
                <a:latin typeface="Arial"/>
                <a:cs typeface="Arial"/>
              </a:rPr>
              <a:t>regular</a:t>
            </a:r>
            <a:r>
              <a:rPr sz="1571" spc="-43" dirty="0">
                <a:latin typeface="Arial"/>
                <a:cs typeface="Arial"/>
              </a:rPr>
              <a:t> </a:t>
            </a:r>
            <a:r>
              <a:rPr sz="1571" dirty="0">
                <a:latin typeface="Arial"/>
                <a:cs typeface="Arial"/>
              </a:rPr>
              <a:t>training</a:t>
            </a:r>
            <a:r>
              <a:rPr sz="1571" spc="-43" dirty="0">
                <a:latin typeface="Arial"/>
                <a:cs typeface="Arial"/>
              </a:rPr>
              <a:t> </a:t>
            </a:r>
            <a:r>
              <a:rPr sz="1571" dirty="0">
                <a:latin typeface="Arial"/>
                <a:cs typeface="Arial"/>
              </a:rPr>
              <a:t>on</a:t>
            </a:r>
            <a:r>
              <a:rPr sz="1571" spc="-43" dirty="0">
                <a:latin typeface="Arial"/>
                <a:cs typeface="Arial"/>
              </a:rPr>
              <a:t> </a:t>
            </a:r>
            <a:r>
              <a:rPr sz="1571" spc="-14" dirty="0">
                <a:latin typeface="Arial"/>
                <a:cs typeface="Arial"/>
              </a:rPr>
              <a:t>proposal </a:t>
            </a:r>
            <a:r>
              <a:rPr sz="1571" dirty="0">
                <a:latin typeface="Arial"/>
                <a:cs typeface="Arial"/>
              </a:rPr>
              <a:t>development</a:t>
            </a:r>
            <a:r>
              <a:rPr sz="1571" spc="-57" dirty="0">
                <a:latin typeface="Arial"/>
                <a:cs typeface="Arial"/>
              </a:rPr>
              <a:t> </a:t>
            </a:r>
            <a:r>
              <a:rPr sz="1571" dirty="0">
                <a:latin typeface="Arial"/>
                <a:cs typeface="Arial"/>
              </a:rPr>
              <a:t>and</a:t>
            </a:r>
            <a:r>
              <a:rPr sz="1571" spc="-57" dirty="0">
                <a:latin typeface="Arial"/>
                <a:cs typeface="Arial"/>
              </a:rPr>
              <a:t> </a:t>
            </a:r>
            <a:r>
              <a:rPr sz="1571" dirty="0">
                <a:latin typeface="Arial"/>
                <a:cs typeface="Arial"/>
              </a:rPr>
              <a:t>compliance</a:t>
            </a:r>
            <a:r>
              <a:rPr sz="1571" spc="-57" dirty="0">
                <a:latin typeface="Arial"/>
                <a:cs typeface="Arial"/>
              </a:rPr>
              <a:t> </a:t>
            </a:r>
            <a:r>
              <a:rPr sz="1571" spc="-14" dirty="0">
                <a:latin typeface="Arial"/>
                <a:cs typeface="Arial"/>
              </a:rPr>
              <a:t>issues.</a:t>
            </a:r>
            <a:endParaRPr sz="1571">
              <a:latin typeface="Arial"/>
              <a:cs typeface="Arial"/>
            </a:endParaRPr>
          </a:p>
        </p:txBody>
      </p:sp>
      <p:sp>
        <p:nvSpPr>
          <p:cNvPr id="24" name="object 24"/>
          <p:cNvSpPr txBox="1"/>
          <p:nvPr/>
        </p:nvSpPr>
        <p:spPr>
          <a:xfrm>
            <a:off x="4714253" y="2022085"/>
            <a:ext cx="3439886" cy="508454"/>
          </a:xfrm>
          <a:prstGeom prst="rect">
            <a:avLst/>
          </a:prstGeom>
        </p:spPr>
        <p:txBody>
          <a:bodyPr vert="horz" wrap="square" lIns="0" tIns="18143" rIns="0" bIns="0" rtlCol="0">
            <a:spAutoFit/>
          </a:bodyPr>
          <a:lstStyle/>
          <a:p>
            <a:pPr marL="18143" marR="7257">
              <a:lnSpc>
                <a:spcPct val="105100"/>
              </a:lnSpc>
              <a:spcBef>
                <a:spcPts val="143"/>
              </a:spcBef>
            </a:pPr>
            <a:r>
              <a:rPr sz="1571" dirty="0">
                <a:latin typeface="Arial"/>
                <a:cs typeface="Arial"/>
              </a:rPr>
              <a:t>Provide</a:t>
            </a:r>
            <a:r>
              <a:rPr sz="1571" spc="-36" dirty="0">
                <a:latin typeface="Arial"/>
                <a:cs typeface="Arial"/>
              </a:rPr>
              <a:t> </a:t>
            </a:r>
            <a:r>
              <a:rPr sz="1571" dirty="0">
                <a:latin typeface="Arial"/>
                <a:cs typeface="Arial"/>
              </a:rPr>
              <a:t>training</a:t>
            </a:r>
            <a:r>
              <a:rPr sz="1571" spc="-36" dirty="0">
                <a:latin typeface="Arial"/>
                <a:cs typeface="Arial"/>
              </a:rPr>
              <a:t> </a:t>
            </a:r>
            <a:r>
              <a:rPr sz="1571" dirty="0">
                <a:latin typeface="Arial"/>
                <a:cs typeface="Arial"/>
              </a:rPr>
              <a:t>to</a:t>
            </a:r>
            <a:r>
              <a:rPr sz="1571" spc="-29" dirty="0">
                <a:latin typeface="Arial"/>
                <a:cs typeface="Arial"/>
              </a:rPr>
              <a:t> </a:t>
            </a:r>
            <a:r>
              <a:rPr sz="1571" dirty="0">
                <a:latin typeface="Arial"/>
                <a:cs typeface="Arial"/>
              </a:rPr>
              <a:t>PIs</a:t>
            </a:r>
            <a:r>
              <a:rPr sz="1571" spc="-36" dirty="0">
                <a:latin typeface="Arial"/>
                <a:cs typeface="Arial"/>
              </a:rPr>
              <a:t> </a:t>
            </a:r>
            <a:r>
              <a:rPr sz="1571" dirty="0">
                <a:latin typeface="Arial"/>
                <a:cs typeface="Arial"/>
              </a:rPr>
              <a:t>and</a:t>
            </a:r>
            <a:r>
              <a:rPr sz="1571" spc="-29" dirty="0">
                <a:latin typeface="Arial"/>
                <a:cs typeface="Arial"/>
              </a:rPr>
              <a:t> </a:t>
            </a:r>
            <a:r>
              <a:rPr sz="1571" spc="-14" dirty="0">
                <a:latin typeface="Arial"/>
                <a:cs typeface="Arial"/>
              </a:rPr>
              <a:t>department </a:t>
            </a:r>
            <a:r>
              <a:rPr sz="1571" dirty="0">
                <a:latin typeface="Arial"/>
                <a:cs typeface="Arial"/>
              </a:rPr>
              <a:t>sponsored</a:t>
            </a:r>
            <a:r>
              <a:rPr sz="1571" spc="-64" dirty="0">
                <a:latin typeface="Arial"/>
                <a:cs typeface="Arial"/>
              </a:rPr>
              <a:t> </a:t>
            </a:r>
            <a:r>
              <a:rPr sz="1571" dirty="0">
                <a:latin typeface="Arial"/>
                <a:cs typeface="Arial"/>
              </a:rPr>
              <a:t>programs</a:t>
            </a:r>
            <a:r>
              <a:rPr sz="1571" spc="-57" dirty="0">
                <a:latin typeface="Arial"/>
                <a:cs typeface="Arial"/>
              </a:rPr>
              <a:t> </a:t>
            </a:r>
            <a:r>
              <a:rPr sz="1571" spc="-14" dirty="0">
                <a:latin typeface="Arial"/>
                <a:cs typeface="Arial"/>
              </a:rPr>
              <a:t>administrator.</a:t>
            </a:r>
            <a:endParaRPr sz="1571" dirty="0">
              <a:latin typeface="Arial"/>
              <a:cs typeface="Arial"/>
            </a:endParaRPr>
          </a:p>
        </p:txBody>
      </p:sp>
      <p:sp>
        <p:nvSpPr>
          <p:cNvPr id="25" name="object 25"/>
          <p:cNvSpPr/>
          <p:nvPr/>
        </p:nvSpPr>
        <p:spPr>
          <a:xfrm>
            <a:off x="51" y="5854641"/>
            <a:ext cx="9144000" cy="830036"/>
          </a:xfrm>
          <a:custGeom>
            <a:avLst/>
            <a:gdLst/>
            <a:ahLst/>
            <a:cxnLst/>
            <a:rect l="l" t="t" r="r" b="b"/>
            <a:pathLst>
              <a:path w="6400800" h="581025">
                <a:moveTo>
                  <a:pt x="6400727" y="581025"/>
                </a:moveTo>
                <a:lnTo>
                  <a:pt x="0" y="581025"/>
                </a:lnTo>
                <a:lnTo>
                  <a:pt x="0" y="0"/>
                </a:lnTo>
                <a:lnTo>
                  <a:pt x="6400727" y="0"/>
                </a:lnTo>
                <a:lnTo>
                  <a:pt x="6400727" y="581025"/>
                </a:lnTo>
                <a:close/>
              </a:path>
            </a:pathLst>
          </a:custGeom>
          <a:solidFill>
            <a:srgbClr val="A2A3A2"/>
          </a:solidFill>
        </p:spPr>
        <p:txBody>
          <a:bodyPr wrap="square" lIns="0" tIns="0" rIns="0" bIns="0" rtlCol="0"/>
          <a:lstStyle/>
          <a:p>
            <a:endParaRPr/>
          </a:p>
        </p:txBody>
      </p:sp>
      <p:sp>
        <p:nvSpPr>
          <p:cNvPr id="26" name="object 26"/>
          <p:cNvSpPr txBox="1"/>
          <p:nvPr/>
        </p:nvSpPr>
        <p:spPr>
          <a:xfrm>
            <a:off x="5417005" y="5917270"/>
            <a:ext cx="2805793" cy="599248"/>
          </a:xfrm>
          <a:prstGeom prst="rect">
            <a:avLst/>
          </a:prstGeom>
        </p:spPr>
        <p:txBody>
          <a:bodyPr vert="horz" wrap="square" lIns="0" tIns="18143" rIns="0" bIns="0" rtlCol="0">
            <a:spAutoFit/>
          </a:bodyPr>
          <a:lstStyle/>
          <a:p>
            <a:pPr marL="706678" marR="7257" indent="-689442">
              <a:lnSpc>
                <a:spcPct val="114599"/>
              </a:lnSpc>
              <a:spcBef>
                <a:spcPts val="143"/>
              </a:spcBef>
            </a:pPr>
            <a:r>
              <a:rPr sz="1714" b="1" dirty="0">
                <a:latin typeface="Arial"/>
                <a:cs typeface="Arial"/>
              </a:rPr>
              <a:t>For</a:t>
            </a:r>
            <a:r>
              <a:rPr sz="1714" b="1" spc="-43" dirty="0">
                <a:latin typeface="Arial"/>
                <a:cs typeface="Arial"/>
              </a:rPr>
              <a:t> </a:t>
            </a:r>
            <a:r>
              <a:rPr sz="1714" b="1" dirty="0">
                <a:latin typeface="Arial"/>
                <a:cs typeface="Arial"/>
              </a:rPr>
              <a:t>more</a:t>
            </a:r>
            <a:r>
              <a:rPr sz="1714" b="1" spc="-43" dirty="0">
                <a:latin typeface="Arial"/>
                <a:cs typeface="Arial"/>
              </a:rPr>
              <a:t> </a:t>
            </a:r>
            <a:r>
              <a:rPr sz="1714" b="1" dirty="0">
                <a:latin typeface="Arial"/>
                <a:cs typeface="Arial"/>
              </a:rPr>
              <a:t>information</a:t>
            </a:r>
            <a:r>
              <a:rPr sz="1714" b="1" spc="-43" dirty="0">
                <a:latin typeface="Arial"/>
                <a:cs typeface="Arial"/>
              </a:rPr>
              <a:t> </a:t>
            </a:r>
            <a:r>
              <a:rPr sz="1714" b="1" spc="-14" dirty="0">
                <a:latin typeface="Arial"/>
                <a:cs typeface="Arial"/>
              </a:rPr>
              <a:t>visit: osp.uccs.edu</a:t>
            </a:r>
            <a:endParaRPr sz="1714">
              <a:latin typeface="Arial"/>
              <a:cs typeface="Arial"/>
            </a:endParaRPr>
          </a:p>
        </p:txBody>
      </p:sp>
      <p:sp>
        <p:nvSpPr>
          <p:cNvPr id="27" name="object 27"/>
          <p:cNvSpPr txBox="1"/>
          <p:nvPr/>
        </p:nvSpPr>
        <p:spPr>
          <a:xfrm>
            <a:off x="1304114" y="5977003"/>
            <a:ext cx="2113643" cy="486395"/>
          </a:xfrm>
          <a:prstGeom prst="rect">
            <a:avLst/>
          </a:prstGeom>
        </p:spPr>
        <p:txBody>
          <a:bodyPr vert="horz" wrap="square" lIns="0" tIns="37191" rIns="0" bIns="0" rtlCol="0">
            <a:spAutoFit/>
          </a:bodyPr>
          <a:lstStyle/>
          <a:p>
            <a:pPr marL="21772" marR="7257">
              <a:lnSpc>
                <a:spcPts val="1329"/>
              </a:lnSpc>
              <a:spcBef>
                <a:spcPts val="291"/>
              </a:spcBef>
            </a:pPr>
            <a:r>
              <a:rPr sz="1214" dirty="0">
                <a:solidFill>
                  <a:srgbClr val="FFFFFF"/>
                </a:solidFill>
                <a:latin typeface="Arial"/>
                <a:cs typeface="Arial"/>
              </a:rPr>
              <a:t>Office</a:t>
            </a:r>
            <a:r>
              <a:rPr sz="1214" spc="-43" dirty="0">
                <a:solidFill>
                  <a:srgbClr val="FFFFFF"/>
                </a:solidFill>
                <a:latin typeface="Arial"/>
                <a:cs typeface="Arial"/>
              </a:rPr>
              <a:t> </a:t>
            </a:r>
            <a:r>
              <a:rPr sz="1214" dirty="0">
                <a:solidFill>
                  <a:srgbClr val="FFFFFF"/>
                </a:solidFill>
                <a:latin typeface="Arial"/>
                <a:cs typeface="Arial"/>
              </a:rPr>
              <a:t>of</a:t>
            </a:r>
            <a:r>
              <a:rPr sz="1214" spc="-43" dirty="0">
                <a:solidFill>
                  <a:srgbClr val="FFFFFF"/>
                </a:solidFill>
                <a:latin typeface="Arial"/>
                <a:cs typeface="Arial"/>
              </a:rPr>
              <a:t> </a:t>
            </a:r>
            <a:r>
              <a:rPr sz="1214" dirty="0">
                <a:solidFill>
                  <a:srgbClr val="FFFFFF"/>
                </a:solidFill>
                <a:latin typeface="Arial"/>
                <a:cs typeface="Arial"/>
              </a:rPr>
              <a:t>Sponsored</a:t>
            </a:r>
            <a:r>
              <a:rPr sz="1214" spc="-36" dirty="0">
                <a:solidFill>
                  <a:srgbClr val="FFFFFF"/>
                </a:solidFill>
                <a:latin typeface="Arial"/>
                <a:cs typeface="Arial"/>
              </a:rPr>
              <a:t> </a:t>
            </a:r>
            <a:r>
              <a:rPr sz="1214" spc="-14" dirty="0">
                <a:solidFill>
                  <a:srgbClr val="FFFFFF"/>
                </a:solidFill>
                <a:latin typeface="Arial"/>
                <a:cs typeface="Arial"/>
              </a:rPr>
              <a:t>Programs </a:t>
            </a:r>
            <a:r>
              <a:rPr sz="1214" dirty="0">
                <a:solidFill>
                  <a:srgbClr val="FFFFFF"/>
                </a:solidFill>
                <a:latin typeface="Arial"/>
                <a:cs typeface="Arial"/>
              </a:rPr>
              <a:t>and</a:t>
            </a:r>
            <a:r>
              <a:rPr sz="1214" spc="-43" dirty="0">
                <a:solidFill>
                  <a:srgbClr val="FFFFFF"/>
                </a:solidFill>
                <a:latin typeface="Arial"/>
                <a:cs typeface="Arial"/>
              </a:rPr>
              <a:t> </a:t>
            </a:r>
            <a:r>
              <a:rPr sz="1214" dirty="0">
                <a:solidFill>
                  <a:srgbClr val="FFFFFF"/>
                </a:solidFill>
                <a:latin typeface="Arial"/>
                <a:cs typeface="Arial"/>
              </a:rPr>
              <a:t>Research</a:t>
            </a:r>
            <a:r>
              <a:rPr sz="1214" spc="-36" dirty="0">
                <a:solidFill>
                  <a:srgbClr val="FFFFFF"/>
                </a:solidFill>
                <a:latin typeface="Arial"/>
                <a:cs typeface="Arial"/>
              </a:rPr>
              <a:t> </a:t>
            </a:r>
            <a:r>
              <a:rPr sz="1214" spc="-14" dirty="0">
                <a:solidFill>
                  <a:srgbClr val="FFFFFF"/>
                </a:solidFill>
                <a:latin typeface="Arial"/>
                <a:cs typeface="Arial"/>
              </a:rPr>
              <a:t>Integrity</a:t>
            </a:r>
            <a:endParaRPr sz="1214">
              <a:latin typeface="Arial"/>
              <a:cs typeface="Arial"/>
            </a:endParaRPr>
          </a:p>
          <a:p>
            <a:pPr marL="18143">
              <a:lnSpc>
                <a:spcPts val="886"/>
              </a:lnSpc>
            </a:pPr>
            <a:r>
              <a:rPr sz="857" spc="-14" dirty="0">
                <a:solidFill>
                  <a:srgbClr val="FFFFFF"/>
                </a:solidFill>
                <a:latin typeface="Arial"/>
                <a:cs typeface="Arial"/>
              </a:rPr>
              <a:t>University </a:t>
            </a:r>
            <a:r>
              <a:rPr sz="857" dirty="0">
                <a:solidFill>
                  <a:srgbClr val="FFFFFF"/>
                </a:solidFill>
                <a:latin typeface="Arial"/>
                <a:cs typeface="Arial"/>
              </a:rPr>
              <a:t>of</a:t>
            </a:r>
            <a:r>
              <a:rPr sz="857" spc="-14" dirty="0">
                <a:solidFill>
                  <a:srgbClr val="FFFFFF"/>
                </a:solidFill>
                <a:latin typeface="Arial"/>
                <a:cs typeface="Arial"/>
              </a:rPr>
              <a:t> </a:t>
            </a:r>
            <a:r>
              <a:rPr sz="857" dirty="0">
                <a:solidFill>
                  <a:srgbClr val="FFFFFF"/>
                </a:solidFill>
                <a:latin typeface="Arial"/>
                <a:cs typeface="Arial"/>
              </a:rPr>
              <a:t>Colorado</a:t>
            </a:r>
            <a:r>
              <a:rPr sz="857" spc="-14" dirty="0">
                <a:solidFill>
                  <a:srgbClr val="FFFFFF"/>
                </a:solidFill>
                <a:latin typeface="Arial"/>
                <a:cs typeface="Arial"/>
              </a:rPr>
              <a:t> </a:t>
            </a:r>
            <a:r>
              <a:rPr sz="857" b="1" dirty="0">
                <a:solidFill>
                  <a:srgbClr val="FFFFFF"/>
                </a:solidFill>
                <a:latin typeface="Arial"/>
                <a:cs typeface="Arial"/>
              </a:rPr>
              <a:t>Colorado</a:t>
            </a:r>
            <a:r>
              <a:rPr sz="857" b="1" spc="-14" dirty="0">
                <a:solidFill>
                  <a:srgbClr val="FFFFFF"/>
                </a:solidFill>
                <a:latin typeface="Arial"/>
                <a:cs typeface="Arial"/>
              </a:rPr>
              <a:t> Springs</a:t>
            </a:r>
            <a:endParaRPr sz="857">
              <a:latin typeface="Arial"/>
              <a:cs typeface="Arial"/>
            </a:endParaRPr>
          </a:p>
        </p:txBody>
      </p:sp>
      <p:pic>
        <p:nvPicPr>
          <p:cNvPr id="28" name="object 28"/>
          <p:cNvPicPr/>
          <p:nvPr/>
        </p:nvPicPr>
        <p:blipFill>
          <a:blip r:embed="rId3" cstate="print"/>
          <a:stretch>
            <a:fillRect/>
          </a:stretch>
        </p:blipFill>
        <p:spPr>
          <a:xfrm>
            <a:off x="395641" y="6004672"/>
            <a:ext cx="884463" cy="340177"/>
          </a:xfrm>
          <a:prstGeom prst="rect">
            <a:avLst/>
          </a:prstGeom>
        </p:spPr>
      </p:pic>
    </p:spTree>
    <p:extLst>
      <p:ext uri="{BB962C8B-B14F-4D97-AF65-F5344CB8AC3E}">
        <p14:creationId xmlns:p14="http://schemas.microsoft.com/office/powerpoint/2010/main" val="58613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Sponsored Projects Accounting </a:t>
            </a:r>
            <a:br>
              <a:rPr lang="en-US" dirty="0"/>
            </a:br>
            <a:r>
              <a:rPr lang="en-US" dirty="0"/>
              <a:t>(Post-Award) Services</a:t>
            </a:r>
          </a:p>
        </p:txBody>
      </p:sp>
      <p:sp>
        <p:nvSpPr>
          <p:cNvPr id="3" name="Content Placeholder 2"/>
          <p:cNvSpPr>
            <a:spLocks noGrp="1"/>
          </p:cNvSpPr>
          <p:nvPr>
            <p:ph sz="half" idx="1"/>
          </p:nvPr>
        </p:nvSpPr>
        <p:spPr>
          <a:xfrm>
            <a:off x="457200" y="1600201"/>
            <a:ext cx="4038600" cy="2895600"/>
          </a:xfrm>
        </p:spPr>
        <p:txBody>
          <a:bodyPr>
            <a:normAutofit lnSpcReduction="10000"/>
          </a:bodyPr>
          <a:lstStyle/>
          <a:p>
            <a:pPr lvl="1"/>
            <a:r>
              <a:rPr lang="en-US" dirty="0"/>
              <a:t>Creates the Fund 30 or 31 ST for your grant</a:t>
            </a:r>
          </a:p>
          <a:p>
            <a:pPr lvl="1"/>
            <a:r>
              <a:rPr lang="en-US" dirty="0"/>
              <a:t>Establishes budget for your grant</a:t>
            </a:r>
          </a:p>
          <a:p>
            <a:pPr lvl="1"/>
            <a:r>
              <a:rPr lang="en-US" dirty="0"/>
              <a:t>Set up your project in PeopleSoft</a:t>
            </a:r>
          </a:p>
          <a:p>
            <a:endParaRPr lang="en-US" dirty="0"/>
          </a:p>
        </p:txBody>
      </p:sp>
      <p:sp>
        <p:nvSpPr>
          <p:cNvPr id="5" name="Content Placeholder 4">
            <a:extLst>
              <a:ext uri="{FF2B5EF4-FFF2-40B4-BE49-F238E27FC236}">
                <a16:creationId xmlns:a16="http://schemas.microsoft.com/office/drawing/2014/main" id="{D71C1CF4-53CB-EC9A-0EED-C2CB3890CABA}"/>
              </a:ext>
            </a:extLst>
          </p:cNvPr>
          <p:cNvSpPr>
            <a:spLocks noGrp="1"/>
          </p:cNvSpPr>
          <p:nvPr>
            <p:ph sz="half" idx="2"/>
          </p:nvPr>
        </p:nvSpPr>
        <p:spPr>
          <a:xfrm>
            <a:off x="4267200" y="1600201"/>
            <a:ext cx="4419600" cy="3108322"/>
          </a:xfrm>
        </p:spPr>
        <p:txBody>
          <a:bodyPr>
            <a:normAutofit lnSpcReduction="10000"/>
          </a:bodyPr>
          <a:lstStyle/>
          <a:p>
            <a:pPr lvl="1"/>
            <a:r>
              <a:rPr lang="en-US" dirty="0"/>
              <a:t>Creates and monitors cost share STs (Fund 22, 32)</a:t>
            </a:r>
          </a:p>
          <a:p>
            <a:pPr lvl="1"/>
            <a:r>
              <a:rPr lang="en-US" dirty="0"/>
              <a:t>Submits/reviews financial reporting</a:t>
            </a:r>
          </a:p>
          <a:p>
            <a:pPr lvl="1"/>
            <a:r>
              <a:rPr lang="en-US" dirty="0"/>
              <a:t>Submits invoices to sponsors and ensures payment on your grant</a:t>
            </a:r>
          </a:p>
          <a:p>
            <a:pPr lvl="1"/>
            <a:endParaRPr lang="en-US" dirty="0"/>
          </a:p>
          <a:p>
            <a:pPr lvl="1"/>
            <a:endParaRPr lang="en-US" dirty="0"/>
          </a:p>
        </p:txBody>
      </p:sp>
      <p:sp>
        <p:nvSpPr>
          <p:cNvPr id="4" name="Footer Placeholder 3"/>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42A3A534-192C-AD23-5697-B22D87809B11}"/>
              </a:ext>
            </a:extLst>
          </p:cNvPr>
          <p:cNvSpPr txBox="1"/>
          <p:nvPr/>
        </p:nvSpPr>
        <p:spPr>
          <a:xfrm>
            <a:off x="1219200" y="4796134"/>
            <a:ext cx="7315200" cy="923330"/>
          </a:xfrm>
          <a:prstGeom prst="rect">
            <a:avLst/>
          </a:prstGeom>
          <a:noFill/>
        </p:spPr>
        <p:txBody>
          <a:bodyPr wrap="square" rtlCol="0">
            <a:spAutoFit/>
          </a:bodyPr>
          <a:lstStyle/>
          <a:p>
            <a:r>
              <a:rPr lang="en-US" dirty="0"/>
              <a:t>More information on website </a:t>
            </a:r>
            <a:r>
              <a:rPr lang="en-US" dirty="0">
                <a:hlinkClick r:id="rId2"/>
              </a:rPr>
              <a:t>https://www.uccs.edu/rmd/uccs-controllers-office/sponsored-projects-accounting</a:t>
            </a:r>
            <a:endParaRPr lang="en-US" dirty="0"/>
          </a:p>
          <a:p>
            <a:endParaRPr lang="en-US" dirty="0"/>
          </a:p>
        </p:txBody>
      </p:sp>
    </p:spTree>
    <p:extLst>
      <p:ext uri="{BB962C8B-B14F-4D97-AF65-F5344CB8AC3E}">
        <p14:creationId xmlns:p14="http://schemas.microsoft.com/office/powerpoint/2010/main" val="2902851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9DB97-811A-E9B3-2E6D-75763BB6031D}"/>
              </a:ext>
            </a:extLst>
          </p:cNvPr>
          <p:cNvSpPr>
            <a:spLocks noGrp="1"/>
          </p:cNvSpPr>
          <p:nvPr>
            <p:ph type="title"/>
          </p:nvPr>
        </p:nvSpPr>
        <p:spPr/>
        <p:txBody>
          <a:bodyPr/>
          <a:lstStyle/>
          <a:p>
            <a:r>
              <a:rPr lang="en-US" dirty="0"/>
              <a:t>SPA Services Continued</a:t>
            </a:r>
          </a:p>
        </p:txBody>
      </p:sp>
      <p:sp>
        <p:nvSpPr>
          <p:cNvPr id="3" name="Content Placeholder 2">
            <a:extLst>
              <a:ext uri="{FF2B5EF4-FFF2-40B4-BE49-F238E27FC236}">
                <a16:creationId xmlns:a16="http://schemas.microsoft.com/office/drawing/2014/main" id="{C07FB1E0-D0C4-F4BD-E2BD-6AB3B18ED6D5}"/>
              </a:ext>
            </a:extLst>
          </p:cNvPr>
          <p:cNvSpPr>
            <a:spLocks noGrp="1"/>
          </p:cNvSpPr>
          <p:nvPr>
            <p:ph sz="half" idx="1"/>
          </p:nvPr>
        </p:nvSpPr>
        <p:spPr>
          <a:xfrm>
            <a:off x="457200" y="1600200"/>
            <a:ext cx="4267200" cy="4525963"/>
          </a:xfrm>
        </p:spPr>
        <p:txBody>
          <a:bodyPr/>
          <a:lstStyle/>
          <a:p>
            <a:pPr lvl="1"/>
            <a:r>
              <a:rPr lang="en-US" dirty="0"/>
              <a:t>Effort reporting </a:t>
            </a:r>
          </a:p>
          <a:p>
            <a:pPr lvl="2"/>
            <a:r>
              <a:rPr lang="en-US" dirty="0"/>
              <a:t>Training</a:t>
            </a:r>
          </a:p>
          <a:p>
            <a:pPr lvl="2"/>
            <a:r>
              <a:rPr lang="en-US" dirty="0"/>
              <a:t>Timely certification </a:t>
            </a:r>
          </a:p>
          <a:p>
            <a:pPr lvl="1"/>
            <a:r>
              <a:rPr lang="en-US" dirty="0"/>
              <a:t>Subrecipient monitoring</a:t>
            </a:r>
          </a:p>
          <a:p>
            <a:pPr lvl="1"/>
            <a:r>
              <a:rPr lang="en-US" dirty="0"/>
              <a:t>JE/PET approvals </a:t>
            </a:r>
          </a:p>
          <a:p>
            <a:pPr lvl="1"/>
            <a:r>
              <a:rPr lang="en-US" dirty="0"/>
              <a:t>Answers questions concerning allowability of expenses</a:t>
            </a:r>
          </a:p>
          <a:p>
            <a:pPr lvl="1"/>
            <a:endParaRPr lang="en-US" dirty="0"/>
          </a:p>
          <a:p>
            <a:pPr marL="457200" lvl="1" indent="0">
              <a:buNone/>
            </a:pPr>
            <a:endParaRPr lang="en-US" dirty="0"/>
          </a:p>
        </p:txBody>
      </p:sp>
      <p:sp>
        <p:nvSpPr>
          <p:cNvPr id="6" name="Content Placeholder 5">
            <a:extLst>
              <a:ext uri="{FF2B5EF4-FFF2-40B4-BE49-F238E27FC236}">
                <a16:creationId xmlns:a16="http://schemas.microsoft.com/office/drawing/2014/main" id="{27276F99-2148-9BB4-EE6C-834281CED9D4}"/>
              </a:ext>
            </a:extLst>
          </p:cNvPr>
          <p:cNvSpPr>
            <a:spLocks noGrp="1"/>
          </p:cNvSpPr>
          <p:nvPr>
            <p:ph sz="half" idx="2"/>
          </p:nvPr>
        </p:nvSpPr>
        <p:spPr>
          <a:xfrm>
            <a:off x="4419600" y="1600200"/>
            <a:ext cx="4267200" cy="4525963"/>
          </a:xfrm>
        </p:spPr>
        <p:txBody>
          <a:bodyPr/>
          <a:lstStyle/>
          <a:p>
            <a:pPr lvl="1"/>
            <a:r>
              <a:rPr lang="en-US" dirty="0"/>
              <a:t>Uses 2 CFR 200, contract terms and conditions, etc. to ensure compliance during post-award review</a:t>
            </a:r>
          </a:p>
          <a:p>
            <a:pPr lvl="1"/>
            <a:r>
              <a:rPr lang="en-US" dirty="0"/>
              <a:t>Closeout your project</a:t>
            </a:r>
          </a:p>
          <a:p>
            <a:pPr lvl="1"/>
            <a:r>
              <a:rPr lang="en-US" dirty="0"/>
              <a:t>Training </a:t>
            </a:r>
          </a:p>
          <a:p>
            <a:pPr lvl="1"/>
            <a:endParaRPr lang="en-US" dirty="0"/>
          </a:p>
          <a:p>
            <a:pPr lvl="1"/>
            <a:endParaRPr lang="en-US" dirty="0"/>
          </a:p>
        </p:txBody>
      </p:sp>
      <p:sp>
        <p:nvSpPr>
          <p:cNvPr id="5" name="Footer Placeholder 4">
            <a:extLst>
              <a:ext uri="{FF2B5EF4-FFF2-40B4-BE49-F238E27FC236}">
                <a16:creationId xmlns:a16="http://schemas.microsoft.com/office/drawing/2014/main" id="{AE840C51-03C6-576C-D32A-8B44330CEEA1}"/>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00836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14400" y="611329"/>
            <a:ext cx="2133600"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a:xfrm>
            <a:off x="436469" y="-26126"/>
            <a:ext cx="8229600" cy="1143000"/>
          </a:xfrm>
        </p:spPr>
        <p:txBody>
          <a:bodyPr/>
          <a:lstStyle/>
          <a:p>
            <a:r>
              <a:rPr lang="en-US" dirty="0"/>
              <a:t>UCCS Sponsored Projects Team</a:t>
            </a:r>
          </a:p>
        </p:txBody>
      </p:sp>
      <p:pic>
        <p:nvPicPr>
          <p:cNvPr id="3" name="Picture 2"/>
          <p:cNvPicPr>
            <a:picLocks noChangeAspect="1"/>
          </p:cNvPicPr>
          <p:nvPr/>
        </p:nvPicPr>
        <p:blipFill>
          <a:blip r:embed="rId2"/>
          <a:stretch>
            <a:fillRect/>
          </a:stretch>
        </p:blipFill>
        <p:spPr>
          <a:xfrm>
            <a:off x="609600" y="838200"/>
            <a:ext cx="7467600" cy="5264481"/>
          </a:xfrm>
          <a:prstGeom prst="rect">
            <a:avLst/>
          </a:prstGeom>
        </p:spPr>
      </p:pic>
    </p:spTree>
    <p:extLst>
      <p:ext uri="{BB962C8B-B14F-4D97-AF65-F5344CB8AC3E}">
        <p14:creationId xmlns:p14="http://schemas.microsoft.com/office/powerpoint/2010/main" val="1500293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048"/>
            <a:ext cx="8686800" cy="1143000"/>
          </a:xfrm>
        </p:spPr>
        <p:txBody>
          <a:bodyPr>
            <a:normAutofit/>
          </a:bodyPr>
          <a:lstStyle/>
          <a:p>
            <a:r>
              <a:rPr lang="en-US" dirty="0"/>
              <a:t>Colleges/Units Supported by SPA</a:t>
            </a:r>
          </a:p>
        </p:txBody>
      </p:sp>
      <p:pic>
        <p:nvPicPr>
          <p:cNvPr id="6" name="Content Placeholder 5"/>
          <p:cNvPicPr>
            <a:picLocks noGrp="1" noChangeAspect="1"/>
          </p:cNvPicPr>
          <p:nvPr>
            <p:ph idx="1"/>
          </p:nvPr>
        </p:nvPicPr>
        <p:blipFill>
          <a:blip r:embed="rId2"/>
          <a:stretch>
            <a:fillRect/>
          </a:stretch>
        </p:blipFill>
        <p:spPr>
          <a:xfrm>
            <a:off x="609599" y="1228796"/>
            <a:ext cx="5153047" cy="3876604"/>
          </a:xfrm>
          <a:prstGeom prst="rect">
            <a:avLst/>
          </a:prstGeom>
        </p:spPr>
      </p:pic>
      <p:sp>
        <p:nvSpPr>
          <p:cNvPr id="4" name="Footer Placeholder 3"/>
          <p:cNvSpPr>
            <a:spLocks noGrp="1"/>
          </p:cNvSpPr>
          <p:nvPr>
            <p:ph type="ftr" sz="quarter" idx="11"/>
          </p:nvPr>
        </p:nvSpPr>
        <p:spPr/>
        <p:txBody>
          <a:bodyPr/>
          <a:lstStyle/>
          <a:p>
            <a:endParaRPr lang="en-US" dirty="0"/>
          </a:p>
        </p:txBody>
      </p:sp>
      <p:pic>
        <p:nvPicPr>
          <p:cNvPr id="5" name="Picture 4" descr="29096033_m | 29096033 - sign directions support help tips ad… | Flick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3260" y="1457396"/>
            <a:ext cx="2991526" cy="3419404"/>
          </a:xfrm>
          <a:prstGeom prst="rect">
            <a:avLst/>
          </a:prstGeom>
        </p:spPr>
      </p:pic>
    </p:spTree>
    <p:extLst>
      <p:ext uri="{BB962C8B-B14F-4D97-AF65-F5344CB8AC3E}">
        <p14:creationId xmlns:p14="http://schemas.microsoft.com/office/powerpoint/2010/main" val="380115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PI Duties</a:t>
            </a:r>
          </a:p>
        </p:txBody>
      </p:sp>
      <p:sp>
        <p:nvSpPr>
          <p:cNvPr id="7" name="Content Placeholder 6"/>
          <p:cNvSpPr>
            <a:spLocks noGrp="1"/>
          </p:cNvSpPr>
          <p:nvPr>
            <p:ph idx="1"/>
          </p:nvPr>
        </p:nvSpPr>
        <p:spPr>
          <a:xfrm>
            <a:off x="152400" y="1417638"/>
            <a:ext cx="8839200" cy="4754562"/>
          </a:xfrm>
        </p:spPr>
        <p:txBody>
          <a:bodyPr>
            <a:normAutofit fontScale="92500" lnSpcReduction="20000"/>
          </a:bodyPr>
          <a:lstStyle/>
          <a:p>
            <a:r>
              <a:rPr lang="en-US" dirty="0"/>
              <a:t>Conduct research</a:t>
            </a:r>
          </a:p>
          <a:p>
            <a:r>
              <a:rPr lang="en-US" dirty="0"/>
              <a:t>Oversight, compliance, and allowability of expenses and anything grant related</a:t>
            </a:r>
          </a:p>
          <a:p>
            <a:pPr lvl="1"/>
            <a:r>
              <a:rPr lang="en-US" dirty="0"/>
              <a:t>Should review monthly expenditure reports to ensure this</a:t>
            </a:r>
          </a:p>
          <a:p>
            <a:r>
              <a:rPr lang="en-US" dirty="0"/>
              <a:t>Submitting timely technical reports (if any on grant)</a:t>
            </a:r>
          </a:p>
          <a:p>
            <a:r>
              <a:rPr lang="en-US" dirty="0"/>
              <a:t>For specific PI Roles and Responsibilities see Policy 900-001</a:t>
            </a:r>
          </a:p>
          <a:p>
            <a:pPr lvl="1"/>
            <a:r>
              <a:rPr lang="en-US" dirty="0">
                <a:hlinkClick r:id="rId2"/>
              </a:rPr>
              <a:t>Campus Research Policy 900-001</a:t>
            </a:r>
            <a:endParaRPr lang="en-US" dirty="0"/>
          </a:p>
          <a:p>
            <a:r>
              <a:rPr lang="en-US" dirty="0"/>
              <a:t>Other PI Resources</a:t>
            </a:r>
          </a:p>
          <a:p>
            <a:pPr lvl="1"/>
            <a:r>
              <a:rPr lang="en-US" dirty="0">
                <a:hlinkClick r:id="rId3"/>
              </a:rPr>
              <a:t>https://osp.uccs.edu/handbook</a:t>
            </a:r>
            <a:r>
              <a:rPr lang="en-US" dirty="0"/>
              <a:t> </a:t>
            </a:r>
          </a:p>
          <a:p>
            <a:pPr lvl="1"/>
            <a:endParaRPr lang="en-US" dirty="0"/>
          </a:p>
        </p:txBody>
      </p:sp>
      <p:pic>
        <p:nvPicPr>
          <p:cNvPr id="2" name="Picture 1" descr="Dr. Miguel Colom web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6600" y="274638"/>
            <a:ext cx="1477617" cy="1482429"/>
          </a:xfrm>
          <a:prstGeom prst="rect">
            <a:avLst/>
          </a:prstGeom>
        </p:spPr>
      </p:pic>
    </p:spTree>
    <p:extLst>
      <p:ext uri="{BB962C8B-B14F-4D97-AF65-F5344CB8AC3E}">
        <p14:creationId xmlns:p14="http://schemas.microsoft.com/office/powerpoint/2010/main" val="2967430143"/>
      </p:ext>
    </p:extLst>
  </p:cSld>
  <p:clrMapOvr>
    <a:masterClrMapping/>
  </p:clrMapOvr>
</p:sld>
</file>

<file path=ppt/theme/theme1.xml><?xml version="1.0" encoding="utf-8"?>
<a:theme xmlns:a="http://schemas.openxmlformats.org/drawingml/2006/main" name="uccs-powerpoint-template-2014-cobrand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uccs-powerpoint-template-2014-cobranded (2)</Template>
  <TotalTime>14173</TotalTime>
  <Words>2134</Words>
  <Application>Microsoft Office PowerPoint</Application>
  <PresentationFormat>On-screen Show (4:3)</PresentationFormat>
  <Paragraphs>213</Paragraphs>
  <Slides>30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30</vt:i4>
      </vt:variant>
    </vt:vector>
  </HeadingPairs>
  <TitlesOfParts>
    <vt:vector size="35" baseType="lpstr">
      <vt:lpstr>Arial</vt:lpstr>
      <vt:lpstr>Arial Black</vt:lpstr>
      <vt:lpstr>Calibri</vt:lpstr>
      <vt:lpstr>uccs-powerpoint-template-2014-cobranded</vt:lpstr>
      <vt:lpstr>Office Theme</vt:lpstr>
      <vt:lpstr>General Overview of Grant Related Work for New PIs and Admin</vt:lpstr>
      <vt:lpstr>What will be covered?</vt:lpstr>
      <vt:lpstr>SPAN</vt:lpstr>
      <vt:lpstr>OSPRI Services</vt:lpstr>
      <vt:lpstr>Sponsored Projects Accounting  (Post-Award) Services</vt:lpstr>
      <vt:lpstr>SPA Services Continued</vt:lpstr>
      <vt:lpstr>UCCS Sponsored Projects Team</vt:lpstr>
      <vt:lpstr>Colleges/Units Supported by SPA</vt:lpstr>
      <vt:lpstr>PI Duties</vt:lpstr>
      <vt:lpstr>Admin Duties</vt:lpstr>
      <vt:lpstr>Allowable Expenses – Tests of Allowability</vt:lpstr>
      <vt:lpstr>Allowable Expenses – Tests of Allowability</vt:lpstr>
      <vt:lpstr>Allowable Expenses</vt:lpstr>
      <vt:lpstr>Examples of Ambiguous Expenses</vt:lpstr>
      <vt:lpstr>Cost Transfers</vt:lpstr>
      <vt:lpstr>Cost Transfers Cont.</vt:lpstr>
      <vt:lpstr>Salaries &amp; Wages</vt:lpstr>
      <vt:lpstr>Salaries and Wages Cont.</vt:lpstr>
      <vt:lpstr>Salaries &amp; Wages Cont.</vt:lpstr>
      <vt:lpstr>Salaries &amp; Wages Misc.</vt:lpstr>
      <vt:lpstr>ePERs</vt:lpstr>
      <vt:lpstr>ePERs</vt:lpstr>
      <vt:lpstr>ePER Schedule</vt:lpstr>
      <vt:lpstr>Process</vt:lpstr>
      <vt:lpstr>Cost Share </vt:lpstr>
      <vt:lpstr>Cost Share</vt:lpstr>
      <vt:lpstr>Cost Share Continued</vt:lpstr>
      <vt:lpstr>Business Process</vt:lpstr>
      <vt:lpstr>Business Process Cont.</vt:lpstr>
      <vt:lpstr>PowerPoint Presentation</vt:lpstr>
    </vt:vector>
  </TitlesOfParts>
  <Company>UCCS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General Overview of Grant Related Work for New PIs and Admin</dc:title>
  <dc:creator>Jessi Komrofske</dc:creator>
  <cp:lastModifiedBy>Christi Walker</cp:lastModifiedBy>
  <cp:revision>104</cp:revision>
  <dcterms:created xsi:type="dcterms:W3CDTF">2019-09-03T15:22:16Z</dcterms:created>
  <dcterms:modified xsi:type="dcterms:W3CDTF">2022-12-06T22:47:04Z</dcterms:modified>
  <cp:contentStatus/>
</cp:coreProperties>
</file>